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heme/themeOverride1.xml" ContentType="application/vnd.openxmlformats-officedocument.themeOverr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1"/>
  </p:sldMasterIdLst>
  <p:notesMasterIdLst>
    <p:notesMasterId r:id="rId89"/>
  </p:notesMasterIdLst>
  <p:handoutMasterIdLst>
    <p:handoutMasterId r:id="rId90"/>
  </p:handoutMasterIdLst>
  <p:sldIdLst>
    <p:sldId id="616" r:id="rId2"/>
    <p:sldId id="706" r:id="rId3"/>
    <p:sldId id="530" r:id="rId4"/>
    <p:sldId id="708" r:id="rId5"/>
    <p:sldId id="615" r:id="rId6"/>
    <p:sldId id="550" r:id="rId7"/>
    <p:sldId id="551" r:id="rId8"/>
    <p:sldId id="554" r:id="rId9"/>
    <p:sldId id="701" r:id="rId10"/>
    <p:sldId id="532" r:id="rId11"/>
    <p:sldId id="723" r:id="rId12"/>
    <p:sldId id="689" r:id="rId13"/>
    <p:sldId id="547" r:id="rId14"/>
    <p:sldId id="709" r:id="rId15"/>
    <p:sldId id="510" r:id="rId16"/>
    <p:sldId id="511" r:id="rId17"/>
    <p:sldId id="513" r:id="rId18"/>
    <p:sldId id="719" r:id="rId19"/>
    <p:sldId id="687" r:id="rId20"/>
    <p:sldId id="512" r:id="rId21"/>
    <p:sldId id="710" r:id="rId22"/>
    <p:sldId id="639" r:id="rId23"/>
    <p:sldId id="642" r:id="rId24"/>
    <p:sldId id="653" r:id="rId25"/>
    <p:sldId id="646" r:id="rId26"/>
    <p:sldId id="717" r:id="rId27"/>
    <p:sldId id="516" r:id="rId28"/>
    <p:sldId id="650" r:id="rId29"/>
    <p:sldId id="651" r:id="rId30"/>
    <p:sldId id="652" r:id="rId31"/>
    <p:sldId id="501" r:id="rId32"/>
    <p:sldId id="718" r:id="rId33"/>
    <p:sldId id="439" r:id="rId34"/>
    <p:sldId id="655" r:id="rId35"/>
    <p:sldId id="656" r:id="rId36"/>
    <p:sldId id="657" r:id="rId37"/>
    <p:sldId id="440" r:id="rId38"/>
    <p:sldId id="659" r:id="rId39"/>
    <p:sldId id="660" r:id="rId40"/>
    <p:sldId id="661" r:id="rId41"/>
    <p:sldId id="662" r:id="rId42"/>
    <p:sldId id="664" r:id="rId43"/>
    <p:sldId id="665" r:id="rId44"/>
    <p:sldId id="502" r:id="rId45"/>
    <p:sldId id="711" r:id="rId46"/>
    <p:sldId id="666" r:id="rId47"/>
    <p:sldId id="720" r:id="rId48"/>
    <p:sldId id="514" r:id="rId49"/>
    <p:sldId id="667" r:id="rId50"/>
    <p:sldId id="668" r:id="rId51"/>
    <p:sldId id="712" r:id="rId52"/>
    <p:sldId id="671" r:id="rId53"/>
    <p:sldId id="518" r:id="rId54"/>
    <p:sldId id="445" r:id="rId55"/>
    <p:sldId id="672" r:id="rId56"/>
    <p:sldId id="517" r:id="rId57"/>
    <p:sldId id="713" r:id="rId58"/>
    <p:sldId id="722" r:id="rId59"/>
    <p:sldId id="693" r:id="rId60"/>
    <p:sldId id="677" r:id="rId61"/>
    <p:sldId id="676" r:id="rId62"/>
    <p:sldId id="444" r:id="rId63"/>
    <p:sldId id="678" r:id="rId64"/>
    <p:sldId id="679" r:id="rId65"/>
    <p:sldId id="680" r:id="rId66"/>
    <p:sldId id="681" r:id="rId67"/>
    <p:sldId id="682" r:id="rId68"/>
    <p:sldId id="714" r:id="rId69"/>
    <p:sldId id="519" r:id="rId70"/>
    <p:sldId id="728" r:id="rId71"/>
    <p:sldId id="451" r:id="rId72"/>
    <p:sldId id="452" r:id="rId73"/>
    <p:sldId id="685" r:id="rId74"/>
    <p:sldId id="686" r:id="rId75"/>
    <p:sldId id="522" r:id="rId76"/>
    <p:sldId id="715" r:id="rId77"/>
    <p:sldId id="526" r:id="rId78"/>
    <p:sldId id="724" r:id="rId79"/>
    <p:sldId id="725" r:id="rId80"/>
    <p:sldId id="726" r:id="rId81"/>
    <p:sldId id="727" r:id="rId82"/>
    <p:sldId id="696" r:id="rId83"/>
    <p:sldId id="697" r:id="rId84"/>
    <p:sldId id="698" r:id="rId85"/>
    <p:sldId id="716" r:id="rId86"/>
    <p:sldId id="691" r:id="rId87"/>
    <p:sldId id="721" r:id="rId88"/>
  </p:sldIdLst>
  <p:sldSz cx="9144000" cy="6858000" type="screen4x3"/>
  <p:notesSz cx="6669088" cy="9926638"/>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339933"/>
    <a:srgbClr val="CC0000"/>
    <a:srgbClr val="680000"/>
    <a:srgbClr val="E7F4F5"/>
    <a:srgbClr val="D3EBED"/>
    <a:srgbClr val="006600"/>
    <a:srgbClr val="BBE0E3"/>
    <a:srgbClr val="DCF8F8"/>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1172" autoAdjust="0"/>
  </p:normalViewPr>
  <p:slideViewPr>
    <p:cSldViewPr>
      <p:cViewPr>
        <p:scale>
          <a:sx n="70" d="100"/>
          <a:sy n="70" d="100"/>
        </p:scale>
        <p:origin x="-1488" y="-300"/>
      </p:cViewPr>
      <p:guideLst>
        <p:guide orient="horz" pos="2160"/>
        <p:guide pos="2880"/>
      </p:guideLst>
    </p:cSldViewPr>
  </p:slideViewPr>
  <p:outlineViewPr>
    <p:cViewPr>
      <p:scale>
        <a:sx n="75" d="100"/>
        <a:sy n="75" d="100"/>
      </p:scale>
      <p:origin x="0" y="0"/>
    </p:cViewPr>
  </p:outlineViewPr>
  <p:notesTextViewPr>
    <p:cViewPr>
      <p:scale>
        <a:sx n="100" d="100"/>
        <a:sy n="100" d="100"/>
      </p:scale>
      <p:origin x="0" y="0"/>
    </p:cViewPr>
  </p:notesTextViewPr>
  <p:sorterViewPr>
    <p:cViewPr>
      <p:scale>
        <a:sx n="120" d="100"/>
        <a:sy n="120" d="100"/>
      </p:scale>
      <p:origin x="0" y="7590"/>
    </p:cViewPr>
  </p:sorterViewPr>
  <p:notesViewPr>
    <p:cSldViewPr>
      <p:cViewPr varScale="1">
        <p:scale>
          <a:sx n="51" d="100"/>
          <a:sy n="51" d="100"/>
        </p:scale>
        <p:origin x="-2688" y="-108"/>
      </p:cViewPr>
      <p:guideLst>
        <p:guide orient="horz" pos="3126"/>
        <p:guide pos="210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bwMode="auto">
          <a:xfrm>
            <a:off x="0" y="0"/>
            <a:ext cx="28892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72" tIns="45886" rIns="91772" bIns="45886" numCol="1" anchor="t" anchorCtr="0" compatLnSpc="1">
            <a:prstTxWarp prst="textNoShape">
              <a:avLst/>
            </a:prstTxWarp>
          </a:bodyPr>
          <a:lstStyle>
            <a:lvl1pPr defTabSz="916829">
              <a:defRPr sz="1300" b="1">
                <a:solidFill>
                  <a:srgbClr val="FFCC00"/>
                </a:solidFill>
                <a:latin typeface="Arial" charset="0"/>
              </a:defRPr>
            </a:lvl1pPr>
          </a:lstStyle>
          <a:p>
            <a:pPr>
              <a:defRPr/>
            </a:pPr>
            <a:endParaRPr lang="fr-FR" altLang="fr-FR" dirty="0">
              <a:latin typeface="Arial" panose="020B0604020202020204" pitchFamily="34" charset="0"/>
            </a:endParaRPr>
          </a:p>
        </p:txBody>
      </p:sp>
      <p:sp>
        <p:nvSpPr>
          <p:cNvPr id="91139" name="Rectangle 3"/>
          <p:cNvSpPr>
            <a:spLocks noGrp="1" noChangeArrowheads="1"/>
          </p:cNvSpPr>
          <p:nvPr>
            <p:ph type="dt" sz="quarter" idx="1"/>
          </p:nvPr>
        </p:nvSpPr>
        <p:spPr bwMode="auto">
          <a:xfrm>
            <a:off x="3778250" y="0"/>
            <a:ext cx="2890838"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72" tIns="45886" rIns="91772" bIns="45886" numCol="1" anchor="t" anchorCtr="0" compatLnSpc="1">
            <a:prstTxWarp prst="textNoShape">
              <a:avLst/>
            </a:prstTxWarp>
          </a:bodyPr>
          <a:lstStyle>
            <a:lvl1pPr algn="r" defTabSz="916829">
              <a:defRPr sz="1300" b="1">
                <a:solidFill>
                  <a:srgbClr val="FFCC00"/>
                </a:solidFill>
                <a:latin typeface="Arial" charset="0"/>
              </a:defRPr>
            </a:lvl1pPr>
          </a:lstStyle>
          <a:p>
            <a:pPr>
              <a:defRPr/>
            </a:pPr>
            <a:endParaRPr lang="fr-FR" altLang="fr-FR" dirty="0">
              <a:latin typeface="Arial" panose="020B0604020202020204" pitchFamily="34" charset="0"/>
            </a:endParaRPr>
          </a:p>
        </p:txBody>
      </p:sp>
      <p:sp>
        <p:nvSpPr>
          <p:cNvPr id="91140" name="Rectangle 4"/>
          <p:cNvSpPr>
            <a:spLocks noGrp="1" noChangeArrowheads="1"/>
          </p:cNvSpPr>
          <p:nvPr>
            <p:ph type="ftr" sz="quarter" idx="2"/>
          </p:nvPr>
        </p:nvSpPr>
        <p:spPr bwMode="auto">
          <a:xfrm>
            <a:off x="0" y="9429750"/>
            <a:ext cx="28892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72" tIns="45886" rIns="91772" bIns="45886" numCol="1" anchor="b" anchorCtr="0" compatLnSpc="1">
            <a:prstTxWarp prst="textNoShape">
              <a:avLst/>
            </a:prstTxWarp>
          </a:bodyPr>
          <a:lstStyle>
            <a:lvl1pPr defTabSz="916829">
              <a:defRPr sz="1300" b="1">
                <a:solidFill>
                  <a:srgbClr val="FFCC00"/>
                </a:solidFill>
                <a:latin typeface="Arial" charset="0"/>
              </a:defRPr>
            </a:lvl1pPr>
          </a:lstStyle>
          <a:p>
            <a:pPr>
              <a:defRPr/>
            </a:pPr>
            <a:endParaRPr lang="fr-FR" altLang="fr-FR" dirty="0">
              <a:latin typeface="Arial" panose="020B0604020202020204" pitchFamily="34" charset="0"/>
            </a:endParaRPr>
          </a:p>
        </p:txBody>
      </p:sp>
      <p:sp>
        <p:nvSpPr>
          <p:cNvPr id="91141" name="Rectangle 5"/>
          <p:cNvSpPr>
            <a:spLocks noGrp="1" noChangeArrowheads="1"/>
          </p:cNvSpPr>
          <p:nvPr>
            <p:ph type="sldNum" sz="quarter" idx="3"/>
          </p:nvPr>
        </p:nvSpPr>
        <p:spPr bwMode="auto">
          <a:xfrm>
            <a:off x="3778250" y="9429750"/>
            <a:ext cx="2890838"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72" tIns="45886" rIns="91772" bIns="45886" numCol="1" anchor="b" anchorCtr="0" compatLnSpc="1">
            <a:prstTxWarp prst="textNoShape">
              <a:avLst/>
            </a:prstTxWarp>
          </a:bodyPr>
          <a:lstStyle>
            <a:lvl1pPr algn="r" defTabSz="916829">
              <a:defRPr sz="1300" b="1">
                <a:solidFill>
                  <a:srgbClr val="FFCC00"/>
                </a:solidFill>
                <a:latin typeface="Arial" charset="0"/>
              </a:defRPr>
            </a:lvl1pPr>
          </a:lstStyle>
          <a:p>
            <a:pPr>
              <a:defRPr/>
            </a:pPr>
            <a:fld id="{A3F573EF-E032-45D5-8371-F386D6BB8613}" type="slidenum">
              <a:rPr lang="fr-FR" altLang="fr-FR">
                <a:latin typeface="Arial" panose="020B0604020202020204" pitchFamily="34" charset="0"/>
              </a:rPr>
              <a:pPr>
                <a:defRPr/>
              </a:pPr>
              <a:t>‹N°›</a:t>
            </a:fld>
            <a:endParaRPr lang="fr-FR" altLang="fr-FR" dirty="0">
              <a:latin typeface="Arial" panose="020B0604020202020204" pitchFamily="34" charset="0"/>
            </a:endParaRPr>
          </a:p>
        </p:txBody>
      </p:sp>
    </p:spTree>
    <p:extLst>
      <p:ext uri="{BB962C8B-B14F-4D97-AF65-F5344CB8AC3E}">
        <p14:creationId xmlns:p14="http://schemas.microsoft.com/office/powerpoint/2010/main" val="23380301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0" y="0"/>
            <a:ext cx="28892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72" tIns="45886" rIns="91772" bIns="45886" numCol="1" anchor="t" anchorCtr="0" compatLnSpc="1">
            <a:prstTxWarp prst="textNoShape">
              <a:avLst/>
            </a:prstTxWarp>
          </a:bodyPr>
          <a:lstStyle>
            <a:lvl1pPr defTabSz="916829">
              <a:defRPr sz="1300" b="1">
                <a:solidFill>
                  <a:srgbClr val="FFCC00"/>
                </a:solidFill>
                <a:latin typeface="Arial" panose="020B0604020202020204" pitchFamily="34" charset="0"/>
              </a:defRPr>
            </a:lvl1pPr>
          </a:lstStyle>
          <a:p>
            <a:pPr>
              <a:defRPr/>
            </a:pPr>
            <a:endParaRPr lang="fr-FR" altLang="fr-FR" dirty="0"/>
          </a:p>
        </p:txBody>
      </p:sp>
      <p:sp>
        <p:nvSpPr>
          <p:cNvPr id="50179" name="Rectangle 3"/>
          <p:cNvSpPr>
            <a:spLocks noGrp="1" noChangeArrowheads="1"/>
          </p:cNvSpPr>
          <p:nvPr>
            <p:ph type="dt" idx="1"/>
          </p:nvPr>
        </p:nvSpPr>
        <p:spPr bwMode="auto">
          <a:xfrm>
            <a:off x="3778250" y="0"/>
            <a:ext cx="2890838"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72" tIns="45886" rIns="91772" bIns="45886" numCol="1" anchor="t" anchorCtr="0" compatLnSpc="1">
            <a:prstTxWarp prst="textNoShape">
              <a:avLst/>
            </a:prstTxWarp>
          </a:bodyPr>
          <a:lstStyle>
            <a:lvl1pPr algn="r" defTabSz="916829">
              <a:defRPr sz="1300" b="1">
                <a:solidFill>
                  <a:srgbClr val="FFCC00"/>
                </a:solidFill>
                <a:latin typeface="Arial" panose="020B0604020202020204" pitchFamily="34" charset="0"/>
              </a:defRPr>
            </a:lvl1pPr>
          </a:lstStyle>
          <a:p>
            <a:pPr>
              <a:defRPr/>
            </a:pPr>
            <a:endParaRPr lang="fr-FR" altLang="fr-FR" dirty="0"/>
          </a:p>
        </p:txBody>
      </p:sp>
      <p:sp>
        <p:nvSpPr>
          <p:cNvPr id="114692" name="Rectangle 4"/>
          <p:cNvSpPr>
            <a:spLocks noGrp="1" noRot="1" noChangeAspect="1" noChangeArrowheads="1" noTextEdit="1"/>
          </p:cNvSpPr>
          <p:nvPr>
            <p:ph type="sldImg" idx="2"/>
          </p:nvPr>
        </p:nvSpPr>
        <p:spPr bwMode="auto">
          <a:xfrm>
            <a:off x="854075" y="746125"/>
            <a:ext cx="4957763" cy="37195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0181" name="Rectangle 5"/>
          <p:cNvSpPr>
            <a:spLocks noGrp="1" noChangeArrowheads="1"/>
          </p:cNvSpPr>
          <p:nvPr>
            <p:ph type="body" sz="quarter" idx="3"/>
          </p:nvPr>
        </p:nvSpPr>
        <p:spPr bwMode="auto">
          <a:xfrm>
            <a:off x="889000" y="4714876"/>
            <a:ext cx="4891088"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72" tIns="45886" rIns="91772" bIns="45886" numCol="1" anchor="t" anchorCtr="0" compatLnSpc="1">
            <a:prstTxWarp prst="textNoShape">
              <a:avLst/>
            </a:prstTxWarp>
          </a:bodyPr>
          <a:lstStyle/>
          <a:p>
            <a:pPr lvl="0"/>
            <a:r>
              <a:rPr lang="fr-FR" altLang="fr-FR" noProof="0" dirty="0" smtClean="0"/>
              <a:t>Cliquez pour modifier les styles du texte du masque</a:t>
            </a:r>
          </a:p>
          <a:p>
            <a:pPr lvl="1"/>
            <a:r>
              <a:rPr lang="fr-FR" altLang="fr-FR" noProof="0" dirty="0" smtClean="0"/>
              <a:t>Deuxième niveau</a:t>
            </a:r>
          </a:p>
          <a:p>
            <a:pPr lvl="2"/>
            <a:r>
              <a:rPr lang="fr-FR" altLang="fr-FR" noProof="0" dirty="0" smtClean="0"/>
              <a:t>Troisième niveau</a:t>
            </a:r>
          </a:p>
          <a:p>
            <a:pPr lvl="3"/>
            <a:r>
              <a:rPr lang="fr-FR" altLang="fr-FR" noProof="0" dirty="0" smtClean="0"/>
              <a:t>Quatrième niveau</a:t>
            </a:r>
          </a:p>
          <a:p>
            <a:pPr lvl="4"/>
            <a:r>
              <a:rPr lang="fr-FR" altLang="fr-FR" noProof="0" dirty="0" smtClean="0"/>
              <a:t>Cinquième niveau</a:t>
            </a:r>
          </a:p>
        </p:txBody>
      </p:sp>
      <p:sp>
        <p:nvSpPr>
          <p:cNvPr id="50182" name="Rectangle 6"/>
          <p:cNvSpPr>
            <a:spLocks noGrp="1" noChangeArrowheads="1"/>
          </p:cNvSpPr>
          <p:nvPr>
            <p:ph type="ftr" sz="quarter" idx="4"/>
          </p:nvPr>
        </p:nvSpPr>
        <p:spPr bwMode="auto">
          <a:xfrm>
            <a:off x="0" y="9429750"/>
            <a:ext cx="28892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72" tIns="45886" rIns="91772" bIns="45886" numCol="1" anchor="b" anchorCtr="0" compatLnSpc="1">
            <a:prstTxWarp prst="textNoShape">
              <a:avLst/>
            </a:prstTxWarp>
          </a:bodyPr>
          <a:lstStyle>
            <a:lvl1pPr defTabSz="916829">
              <a:defRPr sz="1300" b="1">
                <a:solidFill>
                  <a:srgbClr val="FFCC00"/>
                </a:solidFill>
                <a:latin typeface="Arial" panose="020B0604020202020204" pitchFamily="34" charset="0"/>
              </a:defRPr>
            </a:lvl1pPr>
          </a:lstStyle>
          <a:p>
            <a:pPr>
              <a:defRPr/>
            </a:pPr>
            <a:endParaRPr lang="fr-FR" altLang="fr-FR" dirty="0"/>
          </a:p>
        </p:txBody>
      </p:sp>
      <p:sp>
        <p:nvSpPr>
          <p:cNvPr id="50183" name="Rectangle 7"/>
          <p:cNvSpPr>
            <a:spLocks noGrp="1" noChangeArrowheads="1"/>
          </p:cNvSpPr>
          <p:nvPr>
            <p:ph type="sldNum" sz="quarter" idx="5"/>
          </p:nvPr>
        </p:nvSpPr>
        <p:spPr bwMode="auto">
          <a:xfrm>
            <a:off x="3778250" y="9429750"/>
            <a:ext cx="2890838"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772" tIns="45886" rIns="91772" bIns="45886" numCol="1" anchor="b" anchorCtr="0" compatLnSpc="1">
            <a:prstTxWarp prst="textNoShape">
              <a:avLst/>
            </a:prstTxWarp>
          </a:bodyPr>
          <a:lstStyle>
            <a:lvl1pPr algn="r" defTabSz="916829">
              <a:defRPr sz="1300" b="1">
                <a:solidFill>
                  <a:srgbClr val="FFCC00"/>
                </a:solidFill>
                <a:latin typeface="Arial" panose="020B0604020202020204" pitchFamily="34" charset="0"/>
              </a:defRPr>
            </a:lvl1pPr>
          </a:lstStyle>
          <a:p>
            <a:pPr>
              <a:defRPr/>
            </a:pPr>
            <a:fld id="{06BDED7F-186F-45F9-B5D1-0E244734699F}" type="slidenum">
              <a:rPr lang="fr-FR" altLang="fr-FR" smtClean="0"/>
              <a:pPr>
                <a:defRPr/>
              </a:pPr>
              <a:t>‹N°›</a:t>
            </a:fld>
            <a:endParaRPr lang="fr-FR" altLang="fr-FR" dirty="0"/>
          </a:p>
        </p:txBody>
      </p:sp>
    </p:spTree>
    <p:extLst>
      <p:ext uri="{BB962C8B-B14F-4D97-AF65-F5344CB8AC3E}">
        <p14:creationId xmlns:p14="http://schemas.microsoft.com/office/powerpoint/2010/main" val="257629579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lvl1pPr defTabSz="916829" eaLnBrk="0" hangingPunct="0">
              <a:spcBef>
                <a:spcPct val="30000"/>
              </a:spcBef>
              <a:defRPr sz="1300">
                <a:solidFill>
                  <a:schemeClr val="tx1"/>
                </a:solidFill>
                <a:latin typeface="Arial" charset="0"/>
              </a:defRPr>
            </a:lvl1pPr>
            <a:lvl2pPr marL="746219" indent="-287007" defTabSz="916829" eaLnBrk="0" hangingPunct="0">
              <a:spcBef>
                <a:spcPct val="30000"/>
              </a:spcBef>
              <a:defRPr sz="1300">
                <a:solidFill>
                  <a:schemeClr val="tx1"/>
                </a:solidFill>
                <a:latin typeface="Arial" charset="0"/>
              </a:defRPr>
            </a:lvl2pPr>
            <a:lvl3pPr marL="1148028" indent="-229606" defTabSz="916829" eaLnBrk="0" hangingPunct="0">
              <a:spcBef>
                <a:spcPct val="30000"/>
              </a:spcBef>
              <a:defRPr sz="1300">
                <a:solidFill>
                  <a:schemeClr val="tx1"/>
                </a:solidFill>
                <a:latin typeface="Arial" charset="0"/>
              </a:defRPr>
            </a:lvl3pPr>
            <a:lvl4pPr marL="1607240" indent="-229606" defTabSz="916829" eaLnBrk="0" hangingPunct="0">
              <a:spcBef>
                <a:spcPct val="30000"/>
              </a:spcBef>
              <a:defRPr sz="1300">
                <a:solidFill>
                  <a:schemeClr val="tx1"/>
                </a:solidFill>
                <a:latin typeface="Arial" charset="0"/>
              </a:defRPr>
            </a:lvl4pPr>
            <a:lvl5pPr marL="2066452" indent="-229606" defTabSz="916829" eaLnBrk="0" hangingPunct="0">
              <a:spcBef>
                <a:spcPct val="30000"/>
              </a:spcBef>
              <a:defRPr sz="1300">
                <a:solidFill>
                  <a:schemeClr val="tx1"/>
                </a:solidFill>
                <a:latin typeface="Arial" charset="0"/>
              </a:defRPr>
            </a:lvl5pPr>
            <a:lvl6pPr marL="2525663" indent="-229606" defTabSz="916829" eaLnBrk="0" fontAlgn="base" hangingPunct="0">
              <a:spcBef>
                <a:spcPct val="30000"/>
              </a:spcBef>
              <a:spcAft>
                <a:spcPct val="0"/>
              </a:spcAft>
              <a:defRPr sz="1300">
                <a:solidFill>
                  <a:schemeClr val="tx1"/>
                </a:solidFill>
                <a:latin typeface="Arial" charset="0"/>
              </a:defRPr>
            </a:lvl6pPr>
            <a:lvl7pPr marL="2984874" indent="-229606" defTabSz="916829" eaLnBrk="0" fontAlgn="base" hangingPunct="0">
              <a:spcBef>
                <a:spcPct val="30000"/>
              </a:spcBef>
              <a:spcAft>
                <a:spcPct val="0"/>
              </a:spcAft>
              <a:defRPr sz="1300">
                <a:solidFill>
                  <a:schemeClr val="tx1"/>
                </a:solidFill>
                <a:latin typeface="Arial" charset="0"/>
              </a:defRPr>
            </a:lvl7pPr>
            <a:lvl8pPr marL="3444086" indent="-229606" defTabSz="916829" eaLnBrk="0" fontAlgn="base" hangingPunct="0">
              <a:spcBef>
                <a:spcPct val="30000"/>
              </a:spcBef>
              <a:spcAft>
                <a:spcPct val="0"/>
              </a:spcAft>
              <a:defRPr sz="1300">
                <a:solidFill>
                  <a:schemeClr val="tx1"/>
                </a:solidFill>
                <a:latin typeface="Arial" charset="0"/>
              </a:defRPr>
            </a:lvl8pPr>
            <a:lvl9pPr marL="3903297" indent="-229606" defTabSz="916829" eaLnBrk="0" fontAlgn="base" hangingPunct="0">
              <a:spcBef>
                <a:spcPct val="30000"/>
              </a:spcBef>
              <a:spcAft>
                <a:spcPct val="0"/>
              </a:spcAft>
              <a:defRPr sz="1300">
                <a:solidFill>
                  <a:schemeClr val="tx1"/>
                </a:solidFill>
                <a:latin typeface="Arial" charset="0"/>
              </a:defRPr>
            </a:lvl9pPr>
          </a:lstStyle>
          <a:p>
            <a:pPr eaLnBrk="1" hangingPunct="1">
              <a:spcBef>
                <a:spcPct val="0"/>
              </a:spcBef>
            </a:pPr>
            <a:fld id="{E49CDE71-A697-4B41-8739-31671678CB9D}" type="slidenum">
              <a:rPr lang="fr-FR" altLang="fr-FR" smtClean="0">
                <a:solidFill>
                  <a:srgbClr val="FFCC00"/>
                </a:solidFill>
                <a:latin typeface="Arial" panose="020B0604020202020204" pitchFamily="34" charset="0"/>
              </a:rPr>
              <a:pPr eaLnBrk="1" hangingPunct="1">
                <a:spcBef>
                  <a:spcPct val="0"/>
                </a:spcBef>
              </a:pPr>
              <a:t>1</a:t>
            </a:fld>
            <a:endParaRPr lang="fr-FR" altLang="fr-FR" dirty="0" smtClean="0">
              <a:solidFill>
                <a:srgbClr val="FFCC00"/>
              </a:solidFill>
              <a:latin typeface="Arial" panose="020B0604020202020204" pitchFamily="34"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p:spPr>
        <p:txBody>
          <a:bodyPr/>
          <a:lstStyle/>
          <a:p>
            <a:pPr eaLnBrk="1" hangingPunct="1"/>
            <a:endParaRPr lang="fr-FR" altLang="fr-FR"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12</a:t>
            </a:fld>
            <a:endParaRPr lang="fr-FR" altLang="fr-FR" dirty="0"/>
          </a:p>
        </p:txBody>
      </p:sp>
    </p:spTree>
    <p:extLst>
      <p:ext uri="{BB962C8B-B14F-4D97-AF65-F5344CB8AC3E}">
        <p14:creationId xmlns:p14="http://schemas.microsoft.com/office/powerpoint/2010/main" val="130266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L’indice foliaire est donc une grandeur sans dimension, qui exprime la surface foliaire d’un arbre, d’un peuplement, d’un écosystème ou d’un biome (1) par unité de surface de sol. Selon l’échelle à laquelle on s’intéresse, l’unité de surface de sol peut être le m2, l’hectare, le km2.</a:t>
            </a:r>
          </a:p>
          <a:p>
            <a:endParaRPr lang="fr-FR" dirty="0"/>
          </a:p>
          <a:p>
            <a:r>
              <a:rPr lang="fr-FR" sz="1300" dirty="0"/>
              <a:t>Dans un contexte climatique et </a:t>
            </a:r>
            <a:r>
              <a:rPr lang="fr-FR" sz="1300" dirty="0" err="1"/>
              <a:t>stationnel</a:t>
            </a:r>
            <a:r>
              <a:rPr lang="fr-FR" sz="1300" dirty="0"/>
              <a:t> donné, l’un des facteurs majeurs de la production d’un écosystème est son indice foliaire (</a:t>
            </a:r>
            <a:r>
              <a:rPr lang="fr-FR" sz="1300" dirty="0" err="1"/>
              <a:t>Leaf</a:t>
            </a:r>
            <a:r>
              <a:rPr lang="fr-FR" sz="1300" dirty="0"/>
              <a:t> Area Index pour les anglophones, abrégé par LAI), c’est-à-dire sa surface de feuilles exprimée par unité de surface au sol. La relation entre ce paramètre et la productivité est évidente : l’indice foliaire représente la surface par laquelle les flux de carbone (échanges photosynthétiques) et d’eau (transpiration) transitent. L’accumulation de matière sèche dépend ainsi de l’indice foliaire, du rayonnement incident, et de l’efficience de conversion de ce rayonnement </a:t>
            </a:r>
            <a:r>
              <a:rPr lang="fr-FR" sz="1300" i="1" dirty="0"/>
              <a:t>via </a:t>
            </a:r>
            <a:r>
              <a:rPr lang="fr-FR" sz="1300" dirty="0"/>
              <a:t>la photosynthèse en matière sèche. Les agronomes connaissent bien ce fonctionnement et sont désormais capables de prédire le rendement d’une culture à partir de son indice foliaire. Cette démarche est d’ailleurs utilisée couramment comme moyen de contrôle et de taxation des rendements à large échelle, les indices foliaires étant estimés par télédétection.</a:t>
            </a:r>
            <a:endParaRPr lang="fr-FR" dirty="0"/>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13</a:t>
            </a:fld>
            <a:endParaRPr lang="fr-FR" altLang="fr-FR" dirty="0"/>
          </a:p>
        </p:txBody>
      </p:sp>
    </p:spTree>
    <p:extLst>
      <p:ext uri="{BB962C8B-B14F-4D97-AF65-F5344CB8AC3E}">
        <p14:creationId xmlns:p14="http://schemas.microsoft.com/office/powerpoint/2010/main" val="4237997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Espace réservé de l'image des diapositives 1"/>
          <p:cNvSpPr>
            <a:spLocks noGrp="1" noRot="1" noChangeAspect="1" noTextEdit="1"/>
          </p:cNvSpPr>
          <p:nvPr>
            <p:ph type="sldImg"/>
          </p:nvPr>
        </p:nvSpPr>
        <p:spPr>
          <a:ln/>
        </p:spPr>
      </p:sp>
      <p:sp>
        <p:nvSpPr>
          <p:cNvPr id="115715" name="Espace réservé des commentaires 2"/>
          <p:cNvSpPr>
            <a:spLocks noGrp="1"/>
          </p:cNvSpPr>
          <p:nvPr>
            <p:ph type="body" idx="1"/>
          </p:nvPr>
        </p:nvSpPr>
        <p:spPr>
          <a:noFill/>
        </p:spPr>
        <p:txBody>
          <a:bodyPr/>
          <a:lstStyle/>
          <a:p>
            <a:endParaRPr lang="fr-FR" altLang="fr-FR" dirty="0" smtClean="0"/>
          </a:p>
        </p:txBody>
      </p:sp>
      <p:sp>
        <p:nvSpPr>
          <p:cNvPr id="115716" name="Espace réservé du numéro de diapositive 3"/>
          <p:cNvSpPr>
            <a:spLocks noGrp="1"/>
          </p:cNvSpPr>
          <p:nvPr>
            <p:ph type="sldNum" sz="quarter" idx="5"/>
          </p:nvPr>
        </p:nvSpPr>
        <p:spPr>
          <a:noFill/>
        </p:spPr>
        <p:txBody>
          <a:bodyPr/>
          <a:lstStyle>
            <a:lvl1pPr defTabSz="916829" eaLnBrk="0" hangingPunct="0">
              <a:defRPr>
                <a:solidFill>
                  <a:schemeClr val="tx1"/>
                </a:solidFill>
                <a:latin typeface="Arial" charset="0"/>
              </a:defRPr>
            </a:lvl1pPr>
            <a:lvl2pPr marL="746219" indent="-287007" defTabSz="916829" eaLnBrk="0" hangingPunct="0">
              <a:defRPr>
                <a:solidFill>
                  <a:schemeClr val="tx1"/>
                </a:solidFill>
                <a:latin typeface="Arial" charset="0"/>
              </a:defRPr>
            </a:lvl2pPr>
            <a:lvl3pPr marL="1148028" indent="-229606" defTabSz="916829" eaLnBrk="0" hangingPunct="0">
              <a:defRPr>
                <a:solidFill>
                  <a:schemeClr val="tx1"/>
                </a:solidFill>
                <a:latin typeface="Arial" charset="0"/>
              </a:defRPr>
            </a:lvl3pPr>
            <a:lvl4pPr marL="1607240" indent="-229606" defTabSz="916829" eaLnBrk="0" hangingPunct="0">
              <a:defRPr>
                <a:solidFill>
                  <a:schemeClr val="tx1"/>
                </a:solidFill>
                <a:latin typeface="Arial" charset="0"/>
              </a:defRPr>
            </a:lvl4pPr>
            <a:lvl5pPr marL="2066452" indent="-229606" defTabSz="916829" eaLnBrk="0" hangingPunct="0">
              <a:defRPr>
                <a:solidFill>
                  <a:schemeClr val="tx1"/>
                </a:solidFill>
                <a:latin typeface="Arial" charset="0"/>
              </a:defRPr>
            </a:lvl5pPr>
            <a:lvl6pPr marL="2525663" indent="-229606" defTabSz="916829" eaLnBrk="0" fontAlgn="base" hangingPunct="0">
              <a:spcBef>
                <a:spcPct val="0"/>
              </a:spcBef>
              <a:spcAft>
                <a:spcPct val="0"/>
              </a:spcAft>
              <a:defRPr>
                <a:solidFill>
                  <a:schemeClr val="tx1"/>
                </a:solidFill>
                <a:latin typeface="Arial" charset="0"/>
              </a:defRPr>
            </a:lvl6pPr>
            <a:lvl7pPr marL="2984874" indent="-229606" defTabSz="916829" eaLnBrk="0" fontAlgn="base" hangingPunct="0">
              <a:spcBef>
                <a:spcPct val="0"/>
              </a:spcBef>
              <a:spcAft>
                <a:spcPct val="0"/>
              </a:spcAft>
              <a:defRPr>
                <a:solidFill>
                  <a:schemeClr val="tx1"/>
                </a:solidFill>
                <a:latin typeface="Arial" charset="0"/>
              </a:defRPr>
            </a:lvl7pPr>
            <a:lvl8pPr marL="3444086" indent="-229606" defTabSz="916829" eaLnBrk="0" fontAlgn="base" hangingPunct="0">
              <a:spcBef>
                <a:spcPct val="0"/>
              </a:spcBef>
              <a:spcAft>
                <a:spcPct val="0"/>
              </a:spcAft>
              <a:defRPr>
                <a:solidFill>
                  <a:schemeClr val="tx1"/>
                </a:solidFill>
                <a:latin typeface="Arial" charset="0"/>
              </a:defRPr>
            </a:lvl8pPr>
            <a:lvl9pPr marL="3903297" indent="-229606" defTabSz="916829" eaLnBrk="0" fontAlgn="base" hangingPunct="0">
              <a:spcBef>
                <a:spcPct val="0"/>
              </a:spcBef>
              <a:spcAft>
                <a:spcPct val="0"/>
              </a:spcAft>
              <a:defRPr>
                <a:solidFill>
                  <a:schemeClr val="tx1"/>
                </a:solidFill>
                <a:latin typeface="Arial" charset="0"/>
              </a:defRPr>
            </a:lvl9pPr>
          </a:lstStyle>
          <a:p>
            <a:pPr eaLnBrk="1" hangingPunct="1"/>
            <a:fld id="{B206C4E3-BD89-4816-8912-61952CB47D0D}" type="slidenum">
              <a:rPr lang="fr-FR" altLang="fr-FR" smtClean="0">
                <a:solidFill>
                  <a:srgbClr val="FFCC00"/>
                </a:solidFill>
                <a:latin typeface="Arial" panose="020B0604020202020204" pitchFamily="34" charset="0"/>
              </a:rPr>
              <a:pPr eaLnBrk="1" hangingPunct="1"/>
              <a:t>14</a:t>
            </a:fld>
            <a:endParaRPr lang="fr-FR" altLang="fr-FR" dirty="0" smtClean="0">
              <a:solidFill>
                <a:srgbClr val="FFCC00"/>
              </a:solidFill>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15</a:t>
            </a:fld>
            <a:endParaRPr lang="fr-FR" altLang="fr-FR" dirty="0"/>
          </a:p>
        </p:txBody>
      </p:sp>
    </p:spTree>
    <p:extLst>
      <p:ext uri="{BB962C8B-B14F-4D97-AF65-F5344CB8AC3E}">
        <p14:creationId xmlns:p14="http://schemas.microsoft.com/office/powerpoint/2010/main" val="3282862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16</a:t>
            </a:fld>
            <a:endParaRPr lang="fr-FR" altLang="fr-FR" dirty="0"/>
          </a:p>
        </p:txBody>
      </p:sp>
    </p:spTree>
    <p:extLst>
      <p:ext uri="{BB962C8B-B14F-4D97-AF65-F5344CB8AC3E}">
        <p14:creationId xmlns:p14="http://schemas.microsoft.com/office/powerpoint/2010/main" val="158828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FR" dirty="0" smtClean="0"/>
              <a:t>La prise en compte de critères climatiques limitant la croissance et l'implantation de végétaux spécifiques est un souci constant depuis un demi-siècle. L'aire du Biome est délimitée par une frontière liée à des facteurs climatiques conditionnant la communauté végétale dominante spécifique à ce Biome</a:t>
            </a:r>
          </a:p>
          <a:p>
            <a:endParaRPr lang="fr-FR" dirty="0"/>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17</a:t>
            </a:fld>
            <a:endParaRPr lang="fr-FR" altLang="fr-FR" dirty="0"/>
          </a:p>
        </p:txBody>
      </p:sp>
    </p:spTree>
    <p:extLst>
      <p:ext uri="{BB962C8B-B14F-4D97-AF65-F5344CB8AC3E}">
        <p14:creationId xmlns:p14="http://schemas.microsoft.com/office/powerpoint/2010/main" val="246254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La prise en compte de critères climatiques limitant la croissance et l'implantation de végétaux spécifiques est un souci constant depuis un demi-siècle. L'aire du Biome est délimitée par une frontière liée à des facteurs climatiques conditionnant la communauté végétale dominante spécifique à ce Biome</a:t>
            </a:r>
            <a:endParaRPr lang="fr-FR" dirty="0"/>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18</a:t>
            </a:fld>
            <a:endParaRPr lang="fr-FR" altLang="fr-FR" dirty="0"/>
          </a:p>
        </p:txBody>
      </p:sp>
    </p:spTree>
    <p:extLst>
      <p:ext uri="{BB962C8B-B14F-4D97-AF65-F5344CB8AC3E}">
        <p14:creationId xmlns:p14="http://schemas.microsoft.com/office/powerpoint/2010/main" val="540606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19</a:t>
            </a:fld>
            <a:endParaRPr lang="fr-FR" altLang="fr-FR" dirty="0"/>
          </a:p>
        </p:txBody>
      </p:sp>
    </p:spTree>
    <p:extLst>
      <p:ext uri="{BB962C8B-B14F-4D97-AF65-F5344CB8AC3E}">
        <p14:creationId xmlns:p14="http://schemas.microsoft.com/office/powerpoint/2010/main" val="3136200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20</a:t>
            </a:fld>
            <a:endParaRPr lang="fr-FR" altLang="fr-FR" dirty="0"/>
          </a:p>
        </p:txBody>
      </p:sp>
    </p:spTree>
    <p:extLst>
      <p:ext uri="{BB962C8B-B14F-4D97-AF65-F5344CB8AC3E}">
        <p14:creationId xmlns:p14="http://schemas.microsoft.com/office/powerpoint/2010/main" val="155282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Espace réservé de l'image des diapositives 1"/>
          <p:cNvSpPr>
            <a:spLocks noGrp="1" noRot="1" noChangeAspect="1" noTextEdit="1"/>
          </p:cNvSpPr>
          <p:nvPr>
            <p:ph type="sldImg"/>
          </p:nvPr>
        </p:nvSpPr>
        <p:spPr>
          <a:ln/>
        </p:spPr>
      </p:sp>
      <p:sp>
        <p:nvSpPr>
          <p:cNvPr id="115715" name="Espace réservé des commentaires 2"/>
          <p:cNvSpPr>
            <a:spLocks noGrp="1"/>
          </p:cNvSpPr>
          <p:nvPr>
            <p:ph type="body" idx="1"/>
          </p:nvPr>
        </p:nvSpPr>
        <p:spPr>
          <a:noFill/>
        </p:spPr>
        <p:txBody>
          <a:bodyPr/>
          <a:lstStyle/>
          <a:p>
            <a:endParaRPr lang="fr-FR" altLang="fr-FR" dirty="0" smtClean="0"/>
          </a:p>
        </p:txBody>
      </p:sp>
      <p:sp>
        <p:nvSpPr>
          <p:cNvPr id="115716" name="Espace réservé du numéro de diapositive 3"/>
          <p:cNvSpPr>
            <a:spLocks noGrp="1"/>
          </p:cNvSpPr>
          <p:nvPr>
            <p:ph type="sldNum" sz="quarter" idx="5"/>
          </p:nvPr>
        </p:nvSpPr>
        <p:spPr>
          <a:noFill/>
        </p:spPr>
        <p:txBody>
          <a:bodyPr/>
          <a:lstStyle>
            <a:lvl1pPr defTabSz="916829" eaLnBrk="0" hangingPunct="0">
              <a:defRPr>
                <a:solidFill>
                  <a:schemeClr val="tx1"/>
                </a:solidFill>
                <a:latin typeface="Arial" charset="0"/>
              </a:defRPr>
            </a:lvl1pPr>
            <a:lvl2pPr marL="746219" indent="-287007" defTabSz="916829" eaLnBrk="0" hangingPunct="0">
              <a:defRPr>
                <a:solidFill>
                  <a:schemeClr val="tx1"/>
                </a:solidFill>
                <a:latin typeface="Arial" charset="0"/>
              </a:defRPr>
            </a:lvl2pPr>
            <a:lvl3pPr marL="1148028" indent="-229606" defTabSz="916829" eaLnBrk="0" hangingPunct="0">
              <a:defRPr>
                <a:solidFill>
                  <a:schemeClr val="tx1"/>
                </a:solidFill>
                <a:latin typeface="Arial" charset="0"/>
              </a:defRPr>
            </a:lvl3pPr>
            <a:lvl4pPr marL="1607240" indent="-229606" defTabSz="916829" eaLnBrk="0" hangingPunct="0">
              <a:defRPr>
                <a:solidFill>
                  <a:schemeClr val="tx1"/>
                </a:solidFill>
                <a:latin typeface="Arial" charset="0"/>
              </a:defRPr>
            </a:lvl4pPr>
            <a:lvl5pPr marL="2066452" indent="-229606" defTabSz="916829" eaLnBrk="0" hangingPunct="0">
              <a:defRPr>
                <a:solidFill>
                  <a:schemeClr val="tx1"/>
                </a:solidFill>
                <a:latin typeface="Arial" charset="0"/>
              </a:defRPr>
            </a:lvl5pPr>
            <a:lvl6pPr marL="2525663" indent="-229606" defTabSz="916829" eaLnBrk="0" fontAlgn="base" hangingPunct="0">
              <a:spcBef>
                <a:spcPct val="0"/>
              </a:spcBef>
              <a:spcAft>
                <a:spcPct val="0"/>
              </a:spcAft>
              <a:defRPr>
                <a:solidFill>
                  <a:schemeClr val="tx1"/>
                </a:solidFill>
                <a:latin typeface="Arial" charset="0"/>
              </a:defRPr>
            </a:lvl6pPr>
            <a:lvl7pPr marL="2984874" indent="-229606" defTabSz="916829" eaLnBrk="0" fontAlgn="base" hangingPunct="0">
              <a:spcBef>
                <a:spcPct val="0"/>
              </a:spcBef>
              <a:spcAft>
                <a:spcPct val="0"/>
              </a:spcAft>
              <a:defRPr>
                <a:solidFill>
                  <a:schemeClr val="tx1"/>
                </a:solidFill>
                <a:latin typeface="Arial" charset="0"/>
              </a:defRPr>
            </a:lvl7pPr>
            <a:lvl8pPr marL="3444086" indent="-229606" defTabSz="916829" eaLnBrk="0" fontAlgn="base" hangingPunct="0">
              <a:spcBef>
                <a:spcPct val="0"/>
              </a:spcBef>
              <a:spcAft>
                <a:spcPct val="0"/>
              </a:spcAft>
              <a:defRPr>
                <a:solidFill>
                  <a:schemeClr val="tx1"/>
                </a:solidFill>
                <a:latin typeface="Arial" charset="0"/>
              </a:defRPr>
            </a:lvl8pPr>
            <a:lvl9pPr marL="3903297" indent="-229606" defTabSz="916829" eaLnBrk="0" fontAlgn="base" hangingPunct="0">
              <a:spcBef>
                <a:spcPct val="0"/>
              </a:spcBef>
              <a:spcAft>
                <a:spcPct val="0"/>
              </a:spcAft>
              <a:defRPr>
                <a:solidFill>
                  <a:schemeClr val="tx1"/>
                </a:solidFill>
                <a:latin typeface="Arial" charset="0"/>
              </a:defRPr>
            </a:lvl9pPr>
          </a:lstStyle>
          <a:p>
            <a:pPr eaLnBrk="1" hangingPunct="1"/>
            <a:fld id="{B206C4E3-BD89-4816-8912-61952CB47D0D}" type="slidenum">
              <a:rPr lang="fr-FR" altLang="fr-FR" smtClean="0">
                <a:solidFill>
                  <a:srgbClr val="FFCC00"/>
                </a:solidFill>
                <a:latin typeface="Arial" panose="020B0604020202020204" pitchFamily="34" charset="0"/>
              </a:rPr>
              <a:pPr eaLnBrk="1" hangingPunct="1"/>
              <a:t>21</a:t>
            </a:fld>
            <a:endParaRPr lang="fr-FR" altLang="fr-FR" dirty="0" smtClean="0">
              <a:solidFill>
                <a:srgbClr val="FFCC00"/>
              </a:solidFill>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Espace réservé de l'image des diapositives 1"/>
          <p:cNvSpPr>
            <a:spLocks noGrp="1" noRot="1" noChangeAspect="1" noTextEdit="1"/>
          </p:cNvSpPr>
          <p:nvPr>
            <p:ph type="sldImg"/>
          </p:nvPr>
        </p:nvSpPr>
        <p:spPr>
          <a:ln/>
        </p:spPr>
      </p:sp>
      <p:sp>
        <p:nvSpPr>
          <p:cNvPr id="115715" name="Espace réservé des commentaires 2"/>
          <p:cNvSpPr>
            <a:spLocks noGrp="1"/>
          </p:cNvSpPr>
          <p:nvPr>
            <p:ph type="body" idx="1"/>
          </p:nvPr>
        </p:nvSpPr>
        <p:spPr>
          <a:noFill/>
        </p:spPr>
        <p:txBody>
          <a:bodyPr/>
          <a:lstStyle/>
          <a:p>
            <a:endParaRPr lang="fr-FR" altLang="fr-FR" dirty="0" smtClean="0"/>
          </a:p>
        </p:txBody>
      </p:sp>
      <p:sp>
        <p:nvSpPr>
          <p:cNvPr id="115716" name="Espace réservé du numéro de diapositive 3"/>
          <p:cNvSpPr>
            <a:spLocks noGrp="1"/>
          </p:cNvSpPr>
          <p:nvPr>
            <p:ph type="sldNum" sz="quarter" idx="5"/>
          </p:nvPr>
        </p:nvSpPr>
        <p:spPr>
          <a:noFill/>
        </p:spPr>
        <p:txBody>
          <a:bodyPr/>
          <a:lstStyle>
            <a:lvl1pPr defTabSz="916829" eaLnBrk="0" hangingPunct="0">
              <a:defRPr>
                <a:solidFill>
                  <a:schemeClr val="tx1"/>
                </a:solidFill>
                <a:latin typeface="Arial" charset="0"/>
              </a:defRPr>
            </a:lvl1pPr>
            <a:lvl2pPr marL="746219" indent="-287007" defTabSz="916829" eaLnBrk="0" hangingPunct="0">
              <a:defRPr>
                <a:solidFill>
                  <a:schemeClr val="tx1"/>
                </a:solidFill>
                <a:latin typeface="Arial" charset="0"/>
              </a:defRPr>
            </a:lvl2pPr>
            <a:lvl3pPr marL="1148028" indent="-229606" defTabSz="916829" eaLnBrk="0" hangingPunct="0">
              <a:defRPr>
                <a:solidFill>
                  <a:schemeClr val="tx1"/>
                </a:solidFill>
                <a:latin typeface="Arial" charset="0"/>
              </a:defRPr>
            </a:lvl3pPr>
            <a:lvl4pPr marL="1607240" indent="-229606" defTabSz="916829" eaLnBrk="0" hangingPunct="0">
              <a:defRPr>
                <a:solidFill>
                  <a:schemeClr val="tx1"/>
                </a:solidFill>
                <a:latin typeface="Arial" charset="0"/>
              </a:defRPr>
            </a:lvl4pPr>
            <a:lvl5pPr marL="2066452" indent="-229606" defTabSz="916829" eaLnBrk="0" hangingPunct="0">
              <a:defRPr>
                <a:solidFill>
                  <a:schemeClr val="tx1"/>
                </a:solidFill>
                <a:latin typeface="Arial" charset="0"/>
              </a:defRPr>
            </a:lvl5pPr>
            <a:lvl6pPr marL="2525663" indent="-229606" defTabSz="916829" eaLnBrk="0" fontAlgn="base" hangingPunct="0">
              <a:spcBef>
                <a:spcPct val="0"/>
              </a:spcBef>
              <a:spcAft>
                <a:spcPct val="0"/>
              </a:spcAft>
              <a:defRPr>
                <a:solidFill>
                  <a:schemeClr val="tx1"/>
                </a:solidFill>
                <a:latin typeface="Arial" charset="0"/>
              </a:defRPr>
            </a:lvl6pPr>
            <a:lvl7pPr marL="2984874" indent="-229606" defTabSz="916829" eaLnBrk="0" fontAlgn="base" hangingPunct="0">
              <a:spcBef>
                <a:spcPct val="0"/>
              </a:spcBef>
              <a:spcAft>
                <a:spcPct val="0"/>
              </a:spcAft>
              <a:defRPr>
                <a:solidFill>
                  <a:schemeClr val="tx1"/>
                </a:solidFill>
                <a:latin typeface="Arial" charset="0"/>
              </a:defRPr>
            </a:lvl7pPr>
            <a:lvl8pPr marL="3444086" indent="-229606" defTabSz="916829" eaLnBrk="0" fontAlgn="base" hangingPunct="0">
              <a:spcBef>
                <a:spcPct val="0"/>
              </a:spcBef>
              <a:spcAft>
                <a:spcPct val="0"/>
              </a:spcAft>
              <a:defRPr>
                <a:solidFill>
                  <a:schemeClr val="tx1"/>
                </a:solidFill>
                <a:latin typeface="Arial" charset="0"/>
              </a:defRPr>
            </a:lvl8pPr>
            <a:lvl9pPr marL="3903297" indent="-229606" defTabSz="916829" eaLnBrk="0" fontAlgn="base" hangingPunct="0">
              <a:spcBef>
                <a:spcPct val="0"/>
              </a:spcBef>
              <a:spcAft>
                <a:spcPct val="0"/>
              </a:spcAft>
              <a:defRPr>
                <a:solidFill>
                  <a:schemeClr val="tx1"/>
                </a:solidFill>
                <a:latin typeface="Arial" charset="0"/>
              </a:defRPr>
            </a:lvl9pPr>
          </a:lstStyle>
          <a:p>
            <a:pPr eaLnBrk="1" hangingPunct="1"/>
            <a:fld id="{B206C4E3-BD89-4816-8912-61952CB47D0D}" type="slidenum">
              <a:rPr lang="fr-FR" altLang="fr-FR" smtClean="0">
                <a:solidFill>
                  <a:srgbClr val="FFCC00"/>
                </a:solidFill>
                <a:latin typeface="Arial" panose="020B0604020202020204" pitchFamily="34" charset="0"/>
              </a:rPr>
              <a:pPr eaLnBrk="1" hangingPunct="1"/>
              <a:t>2</a:t>
            </a:fld>
            <a:endParaRPr lang="fr-FR" altLang="fr-FR" dirty="0" smtClean="0">
              <a:solidFill>
                <a:srgbClr val="FFCC00"/>
              </a:solidFill>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22</a:t>
            </a:fld>
            <a:endParaRPr lang="fr-FR" altLang="fr-FR" dirty="0"/>
          </a:p>
        </p:txBody>
      </p:sp>
    </p:spTree>
    <p:extLst>
      <p:ext uri="{BB962C8B-B14F-4D97-AF65-F5344CB8AC3E}">
        <p14:creationId xmlns:p14="http://schemas.microsoft.com/office/powerpoint/2010/main" val="1841372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FR" altLang="fr-FR" sz="1200" dirty="0" smtClean="0">
                <a:latin typeface="Arial" panose="020B0604020202020204" pitchFamily="34" charset="0"/>
              </a:rPr>
              <a:t>Le plus étendu des biomes terrestres (entre 50 et 60 degrés de latitude Nord) </a:t>
            </a:r>
          </a:p>
          <a:p>
            <a:pPr marL="0" marR="0" indent="0" algn="l" defTabSz="914400" rtl="0" eaLnBrk="0" fontAlgn="base" latinLnBrk="0" hangingPunct="0">
              <a:lnSpc>
                <a:spcPct val="100000"/>
              </a:lnSpc>
              <a:spcBef>
                <a:spcPct val="30000"/>
              </a:spcBef>
              <a:spcAft>
                <a:spcPct val="0"/>
              </a:spcAft>
              <a:buClrTx/>
              <a:buSzTx/>
              <a:buFontTx/>
              <a:buNone/>
              <a:tabLst/>
              <a:defRPr/>
            </a:pPr>
            <a:r>
              <a:rPr lang="fr-FR" altLang="fr-FR" sz="1200" u="sng" dirty="0" smtClean="0">
                <a:latin typeface="Arial" panose="020B0604020202020204" pitchFamily="34" charset="0"/>
              </a:rPr>
              <a:t>Situation </a:t>
            </a:r>
            <a:r>
              <a:rPr lang="fr-FR" altLang="fr-FR" sz="1200" dirty="0" smtClean="0">
                <a:latin typeface="Arial" panose="020B0604020202020204" pitchFamily="34" charset="0"/>
              </a:rPr>
              <a:t>: Eurasie et Amérique du Nord ( 2/3 en Sibérie, le reste = Alaska, Scandinavie, et Canada)</a:t>
            </a:r>
          </a:p>
          <a:p>
            <a:endParaRPr lang="fr-FR" dirty="0"/>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23</a:t>
            </a:fld>
            <a:endParaRPr lang="fr-FR" altLang="fr-FR" dirty="0"/>
          </a:p>
        </p:txBody>
      </p:sp>
    </p:spTree>
    <p:extLst>
      <p:ext uri="{BB962C8B-B14F-4D97-AF65-F5344CB8AC3E}">
        <p14:creationId xmlns:p14="http://schemas.microsoft.com/office/powerpoint/2010/main" val="1748772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lvl1pPr defTabSz="916829" eaLnBrk="0" hangingPunct="0">
              <a:spcBef>
                <a:spcPct val="30000"/>
              </a:spcBef>
              <a:defRPr sz="1300">
                <a:solidFill>
                  <a:schemeClr val="tx1"/>
                </a:solidFill>
                <a:latin typeface="Arial" charset="0"/>
              </a:defRPr>
            </a:lvl1pPr>
            <a:lvl2pPr marL="746219" indent="-287007" defTabSz="916829" eaLnBrk="0" hangingPunct="0">
              <a:spcBef>
                <a:spcPct val="30000"/>
              </a:spcBef>
              <a:defRPr sz="1300">
                <a:solidFill>
                  <a:schemeClr val="tx1"/>
                </a:solidFill>
                <a:latin typeface="Arial" charset="0"/>
              </a:defRPr>
            </a:lvl2pPr>
            <a:lvl3pPr marL="1148028" indent="-229606" defTabSz="916829" eaLnBrk="0" hangingPunct="0">
              <a:spcBef>
                <a:spcPct val="30000"/>
              </a:spcBef>
              <a:defRPr sz="1300">
                <a:solidFill>
                  <a:schemeClr val="tx1"/>
                </a:solidFill>
                <a:latin typeface="Arial" charset="0"/>
              </a:defRPr>
            </a:lvl3pPr>
            <a:lvl4pPr marL="1607240" indent="-229606" defTabSz="916829" eaLnBrk="0" hangingPunct="0">
              <a:spcBef>
                <a:spcPct val="30000"/>
              </a:spcBef>
              <a:defRPr sz="1300">
                <a:solidFill>
                  <a:schemeClr val="tx1"/>
                </a:solidFill>
                <a:latin typeface="Arial" charset="0"/>
              </a:defRPr>
            </a:lvl4pPr>
            <a:lvl5pPr marL="2066452" indent="-229606" defTabSz="916829" eaLnBrk="0" hangingPunct="0">
              <a:spcBef>
                <a:spcPct val="30000"/>
              </a:spcBef>
              <a:defRPr sz="1300">
                <a:solidFill>
                  <a:schemeClr val="tx1"/>
                </a:solidFill>
                <a:latin typeface="Arial" charset="0"/>
              </a:defRPr>
            </a:lvl5pPr>
            <a:lvl6pPr marL="2525663" indent="-229606" defTabSz="916829" eaLnBrk="0" fontAlgn="base" hangingPunct="0">
              <a:spcBef>
                <a:spcPct val="30000"/>
              </a:spcBef>
              <a:spcAft>
                <a:spcPct val="0"/>
              </a:spcAft>
              <a:defRPr sz="1300">
                <a:solidFill>
                  <a:schemeClr val="tx1"/>
                </a:solidFill>
                <a:latin typeface="Arial" charset="0"/>
              </a:defRPr>
            </a:lvl6pPr>
            <a:lvl7pPr marL="2984874" indent="-229606" defTabSz="916829" eaLnBrk="0" fontAlgn="base" hangingPunct="0">
              <a:spcBef>
                <a:spcPct val="30000"/>
              </a:spcBef>
              <a:spcAft>
                <a:spcPct val="0"/>
              </a:spcAft>
              <a:defRPr sz="1300">
                <a:solidFill>
                  <a:schemeClr val="tx1"/>
                </a:solidFill>
                <a:latin typeface="Arial" charset="0"/>
              </a:defRPr>
            </a:lvl7pPr>
            <a:lvl8pPr marL="3444086" indent="-229606" defTabSz="916829" eaLnBrk="0" fontAlgn="base" hangingPunct="0">
              <a:spcBef>
                <a:spcPct val="30000"/>
              </a:spcBef>
              <a:spcAft>
                <a:spcPct val="0"/>
              </a:spcAft>
              <a:defRPr sz="1300">
                <a:solidFill>
                  <a:schemeClr val="tx1"/>
                </a:solidFill>
                <a:latin typeface="Arial" charset="0"/>
              </a:defRPr>
            </a:lvl8pPr>
            <a:lvl9pPr marL="3903297" indent="-229606" defTabSz="916829" eaLnBrk="0" fontAlgn="base" hangingPunct="0">
              <a:spcBef>
                <a:spcPct val="30000"/>
              </a:spcBef>
              <a:spcAft>
                <a:spcPct val="0"/>
              </a:spcAft>
              <a:defRPr sz="1300">
                <a:solidFill>
                  <a:schemeClr val="tx1"/>
                </a:solidFill>
                <a:latin typeface="Arial" charset="0"/>
              </a:defRPr>
            </a:lvl9pPr>
          </a:lstStyle>
          <a:p>
            <a:pPr eaLnBrk="1" hangingPunct="1">
              <a:spcBef>
                <a:spcPct val="0"/>
              </a:spcBef>
            </a:pPr>
            <a:fld id="{6820C7CF-1BB4-4685-A803-A5D8284683F2}" type="slidenum">
              <a:rPr lang="fr-FR" altLang="fr-FR" smtClean="0">
                <a:solidFill>
                  <a:srgbClr val="FFCC00"/>
                </a:solidFill>
                <a:latin typeface="Arial" panose="020B0604020202020204" pitchFamily="34" charset="0"/>
              </a:rPr>
              <a:pPr eaLnBrk="1" hangingPunct="1">
                <a:spcBef>
                  <a:spcPct val="0"/>
                </a:spcBef>
              </a:pPr>
              <a:t>24</a:t>
            </a:fld>
            <a:endParaRPr lang="fr-FR" altLang="fr-FR" dirty="0" smtClean="0">
              <a:solidFill>
                <a:srgbClr val="FFCC00"/>
              </a:solidFill>
              <a:latin typeface="Arial" panose="020B0604020202020204" pitchFamily="34" charset="0"/>
            </a:endParaRPr>
          </a:p>
        </p:txBody>
      </p:sp>
      <p:sp>
        <p:nvSpPr>
          <p:cNvPr id="118787" name="Rectangle 2"/>
          <p:cNvSpPr>
            <a:spLocks noGrp="1" noRot="1" noChangeAspect="1" noChangeArrowheads="1" noTextEdit="1"/>
          </p:cNvSpPr>
          <p:nvPr>
            <p:ph type="sldImg"/>
          </p:nvPr>
        </p:nvSpPr>
        <p:spPr>
          <a:xfrm>
            <a:off x="855663" y="746125"/>
            <a:ext cx="4957762" cy="3719513"/>
          </a:xfrm>
          <a:ln/>
        </p:spPr>
      </p:sp>
      <p:sp>
        <p:nvSpPr>
          <p:cNvPr id="118788" name="Rectangle 3"/>
          <p:cNvSpPr>
            <a:spLocks noGrp="1" noChangeArrowheads="1"/>
          </p:cNvSpPr>
          <p:nvPr>
            <p:ph type="body" idx="1"/>
          </p:nvPr>
        </p:nvSpPr>
        <p:spPr>
          <a:noFill/>
        </p:spPr>
        <p:txBody>
          <a:bodyPr/>
          <a:lstStyle/>
          <a:p>
            <a:pPr eaLnBrk="1" hangingPunct="1"/>
            <a:endParaRPr lang="fr-FR" altLang="fr-FR"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25</a:t>
            </a:fld>
            <a:endParaRPr lang="fr-FR" altLang="fr-FR" dirty="0"/>
          </a:p>
        </p:txBody>
      </p:sp>
    </p:spTree>
    <p:extLst>
      <p:ext uri="{BB962C8B-B14F-4D97-AF65-F5344CB8AC3E}">
        <p14:creationId xmlns:p14="http://schemas.microsoft.com/office/powerpoint/2010/main" val="1468905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Espace réservé de l'image des diapositives 1"/>
          <p:cNvSpPr>
            <a:spLocks noGrp="1" noRot="1" noChangeAspect="1" noTextEdit="1"/>
          </p:cNvSpPr>
          <p:nvPr>
            <p:ph type="sldImg"/>
          </p:nvPr>
        </p:nvSpPr>
        <p:spPr>
          <a:ln/>
        </p:spPr>
      </p:sp>
      <p:sp>
        <p:nvSpPr>
          <p:cNvPr id="120835" name="Espace réservé des commentaires 2"/>
          <p:cNvSpPr>
            <a:spLocks noGrp="1"/>
          </p:cNvSpPr>
          <p:nvPr>
            <p:ph type="body" idx="1"/>
          </p:nvPr>
        </p:nvSpPr>
        <p:spPr>
          <a:noFill/>
        </p:spPr>
        <p:txBody>
          <a:bodyPr/>
          <a:lstStyle/>
          <a:p>
            <a:pPr eaLnBrk="1" hangingPunct="1">
              <a:spcBef>
                <a:spcPts val="502"/>
              </a:spcBef>
              <a:spcAft>
                <a:spcPts val="502"/>
              </a:spcAft>
            </a:pPr>
            <a:endParaRPr lang="fr-FR" altLang="fr-FR" dirty="0" smtClean="0"/>
          </a:p>
        </p:txBody>
      </p:sp>
      <p:sp>
        <p:nvSpPr>
          <p:cNvPr id="120836" name="Espace réservé du numéro de diapositive 3"/>
          <p:cNvSpPr>
            <a:spLocks noGrp="1"/>
          </p:cNvSpPr>
          <p:nvPr>
            <p:ph type="sldNum" sz="quarter" idx="5"/>
          </p:nvPr>
        </p:nvSpPr>
        <p:spPr>
          <a:noFill/>
        </p:spPr>
        <p:txBody>
          <a:bodyPr/>
          <a:lstStyle>
            <a:lvl1pPr defTabSz="916829" eaLnBrk="0" hangingPunct="0">
              <a:spcBef>
                <a:spcPct val="30000"/>
              </a:spcBef>
              <a:defRPr sz="1300">
                <a:solidFill>
                  <a:schemeClr val="tx1"/>
                </a:solidFill>
                <a:latin typeface="Arial" charset="0"/>
              </a:defRPr>
            </a:lvl1pPr>
            <a:lvl2pPr marL="746219" indent="-287007" defTabSz="916829" eaLnBrk="0" hangingPunct="0">
              <a:spcBef>
                <a:spcPct val="30000"/>
              </a:spcBef>
              <a:defRPr sz="1300">
                <a:solidFill>
                  <a:schemeClr val="tx1"/>
                </a:solidFill>
                <a:latin typeface="Arial" charset="0"/>
              </a:defRPr>
            </a:lvl2pPr>
            <a:lvl3pPr marL="1148028" indent="-229606" defTabSz="916829" eaLnBrk="0" hangingPunct="0">
              <a:spcBef>
                <a:spcPct val="30000"/>
              </a:spcBef>
              <a:defRPr sz="1300">
                <a:solidFill>
                  <a:schemeClr val="tx1"/>
                </a:solidFill>
                <a:latin typeface="Arial" charset="0"/>
              </a:defRPr>
            </a:lvl3pPr>
            <a:lvl4pPr marL="1607240" indent="-229606" defTabSz="916829" eaLnBrk="0" hangingPunct="0">
              <a:spcBef>
                <a:spcPct val="30000"/>
              </a:spcBef>
              <a:defRPr sz="1300">
                <a:solidFill>
                  <a:schemeClr val="tx1"/>
                </a:solidFill>
                <a:latin typeface="Arial" charset="0"/>
              </a:defRPr>
            </a:lvl4pPr>
            <a:lvl5pPr marL="2066452" indent="-229606" defTabSz="916829" eaLnBrk="0" hangingPunct="0">
              <a:spcBef>
                <a:spcPct val="30000"/>
              </a:spcBef>
              <a:defRPr sz="1300">
                <a:solidFill>
                  <a:schemeClr val="tx1"/>
                </a:solidFill>
                <a:latin typeface="Arial" charset="0"/>
              </a:defRPr>
            </a:lvl5pPr>
            <a:lvl6pPr marL="2525663" indent="-229606" defTabSz="916829" eaLnBrk="0" fontAlgn="base" hangingPunct="0">
              <a:spcBef>
                <a:spcPct val="30000"/>
              </a:spcBef>
              <a:spcAft>
                <a:spcPct val="0"/>
              </a:spcAft>
              <a:defRPr sz="1300">
                <a:solidFill>
                  <a:schemeClr val="tx1"/>
                </a:solidFill>
                <a:latin typeface="Arial" charset="0"/>
              </a:defRPr>
            </a:lvl6pPr>
            <a:lvl7pPr marL="2984874" indent="-229606" defTabSz="916829" eaLnBrk="0" fontAlgn="base" hangingPunct="0">
              <a:spcBef>
                <a:spcPct val="30000"/>
              </a:spcBef>
              <a:spcAft>
                <a:spcPct val="0"/>
              </a:spcAft>
              <a:defRPr sz="1300">
                <a:solidFill>
                  <a:schemeClr val="tx1"/>
                </a:solidFill>
                <a:latin typeface="Arial" charset="0"/>
              </a:defRPr>
            </a:lvl7pPr>
            <a:lvl8pPr marL="3444086" indent="-229606" defTabSz="916829" eaLnBrk="0" fontAlgn="base" hangingPunct="0">
              <a:spcBef>
                <a:spcPct val="30000"/>
              </a:spcBef>
              <a:spcAft>
                <a:spcPct val="0"/>
              </a:spcAft>
              <a:defRPr sz="1300">
                <a:solidFill>
                  <a:schemeClr val="tx1"/>
                </a:solidFill>
                <a:latin typeface="Arial" charset="0"/>
              </a:defRPr>
            </a:lvl8pPr>
            <a:lvl9pPr marL="3903297" indent="-229606" defTabSz="916829" eaLnBrk="0" fontAlgn="base" hangingPunct="0">
              <a:spcBef>
                <a:spcPct val="30000"/>
              </a:spcBef>
              <a:spcAft>
                <a:spcPct val="0"/>
              </a:spcAft>
              <a:defRPr sz="1300">
                <a:solidFill>
                  <a:schemeClr val="tx1"/>
                </a:solidFill>
                <a:latin typeface="Arial" charset="0"/>
              </a:defRPr>
            </a:lvl9pPr>
          </a:lstStyle>
          <a:p>
            <a:pPr eaLnBrk="1" hangingPunct="1">
              <a:spcBef>
                <a:spcPct val="0"/>
              </a:spcBef>
            </a:pPr>
            <a:fld id="{6C7EF61C-BCE6-42CD-8A31-889D10765107}" type="slidenum">
              <a:rPr lang="fr-FR" altLang="fr-FR" smtClean="0">
                <a:solidFill>
                  <a:srgbClr val="FFCC00"/>
                </a:solidFill>
                <a:latin typeface="Arial" panose="020B0604020202020204" pitchFamily="34" charset="0"/>
              </a:rPr>
              <a:pPr eaLnBrk="1" hangingPunct="1">
                <a:spcBef>
                  <a:spcPct val="0"/>
                </a:spcBef>
              </a:pPr>
              <a:t>27</a:t>
            </a:fld>
            <a:endParaRPr lang="fr-FR" altLang="fr-FR" dirty="0" smtClean="0">
              <a:solidFill>
                <a:srgbClr val="FFCC00"/>
              </a:solidFill>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28</a:t>
            </a:fld>
            <a:endParaRPr lang="fr-FR" altLang="fr-FR" dirty="0"/>
          </a:p>
        </p:txBody>
      </p:sp>
    </p:spTree>
    <p:extLst>
      <p:ext uri="{BB962C8B-B14F-4D97-AF65-F5344CB8AC3E}">
        <p14:creationId xmlns:p14="http://schemas.microsoft.com/office/powerpoint/2010/main" val="1776643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29</a:t>
            </a:fld>
            <a:endParaRPr lang="fr-FR" altLang="fr-FR" dirty="0"/>
          </a:p>
        </p:txBody>
      </p:sp>
    </p:spTree>
    <p:extLst>
      <p:ext uri="{BB962C8B-B14F-4D97-AF65-F5344CB8AC3E}">
        <p14:creationId xmlns:p14="http://schemas.microsoft.com/office/powerpoint/2010/main" val="802232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30</a:t>
            </a:fld>
            <a:endParaRPr lang="fr-FR" altLang="fr-FR" dirty="0"/>
          </a:p>
        </p:txBody>
      </p:sp>
    </p:spTree>
    <p:extLst>
      <p:ext uri="{BB962C8B-B14F-4D97-AF65-F5344CB8AC3E}">
        <p14:creationId xmlns:p14="http://schemas.microsoft.com/office/powerpoint/2010/main" val="3412563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defTabSz="916829" eaLnBrk="0" hangingPunct="0">
              <a:spcBef>
                <a:spcPct val="30000"/>
              </a:spcBef>
              <a:defRPr sz="1300">
                <a:solidFill>
                  <a:schemeClr val="tx1"/>
                </a:solidFill>
                <a:latin typeface="Arial" charset="0"/>
              </a:defRPr>
            </a:lvl1pPr>
            <a:lvl2pPr marL="746219" indent="-287007" defTabSz="916829" eaLnBrk="0" hangingPunct="0">
              <a:spcBef>
                <a:spcPct val="30000"/>
              </a:spcBef>
              <a:defRPr sz="1300">
                <a:solidFill>
                  <a:schemeClr val="tx1"/>
                </a:solidFill>
                <a:latin typeface="Arial" charset="0"/>
              </a:defRPr>
            </a:lvl2pPr>
            <a:lvl3pPr marL="1148028" indent="-229606" defTabSz="916829" eaLnBrk="0" hangingPunct="0">
              <a:spcBef>
                <a:spcPct val="30000"/>
              </a:spcBef>
              <a:defRPr sz="1300">
                <a:solidFill>
                  <a:schemeClr val="tx1"/>
                </a:solidFill>
                <a:latin typeface="Arial" charset="0"/>
              </a:defRPr>
            </a:lvl3pPr>
            <a:lvl4pPr marL="1607240" indent="-229606" defTabSz="916829" eaLnBrk="0" hangingPunct="0">
              <a:spcBef>
                <a:spcPct val="30000"/>
              </a:spcBef>
              <a:defRPr sz="1300">
                <a:solidFill>
                  <a:schemeClr val="tx1"/>
                </a:solidFill>
                <a:latin typeface="Arial" charset="0"/>
              </a:defRPr>
            </a:lvl4pPr>
            <a:lvl5pPr marL="2066452" indent="-229606" defTabSz="916829" eaLnBrk="0" hangingPunct="0">
              <a:spcBef>
                <a:spcPct val="30000"/>
              </a:spcBef>
              <a:defRPr sz="1300">
                <a:solidFill>
                  <a:schemeClr val="tx1"/>
                </a:solidFill>
                <a:latin typeface="Arial" charset="0"/>
              </a:defRPr>
            </a:lvl5pPr>
            <a:lvl6pPr marL="2525663" indent="-229606" defTabSz="916829" eaLnBrk="0" fontAlgn="base" hangingPunct="0">
              <a:spcBef>
                <a:spcPct val="30000"/>
              </a:spcBef>
              <a:spcAft>
                <a:spcPct val="0"/>
              </a:spcAft>
              <a:defRPr sz="1300">
                <a:solidFill>
                  <a:schemeClr val="tx1"/>
                </a:solidFill>
                <a:latin typeface="Arial" charset="0"/>
              </a:defRPr>
            </a:lvl6pPr>
            <a:lvl7pPr marL="2984874" indent="-229606" defTabSz="916829" eaLnBrk="0" fontAlgn="base" hangingPunct="0">
              <a:spcBef>
                <a:spcPct val="30000"/>
              </a:spcBef>
              <a:spcAft>
                <a:spcPct val="0"/>
              </a:spcAft>
              <a:defRPr sz="1300">
                <a:solidFill>
                  <a:schemeClr val="tx1"/>
                </a:solidFill>
                <a:latin typeface="Arial" charset="0"/>
              </a:defRPr>
            </a:lvl7pPr>
            <a:lvl8pPr marL="3444086" indent="-229606" defTabSz="916829" eaLnBrk="0" fontAlgn="base" hangingPunct="0">
              <a:spcBef>
                <a:spcPct val="30000"/>
              </a:spcBef>
              <a:spcAft>
                <a:spcPct val="0"/>
              </a:spcAft>
              <a:defRPr sz="1300">
                <a:solidFill>
                  <a:schemeClr val="tx1"/>
                </a:solidFill>
                <a:latin typeface="Arial" charset="0"/>
              </a:defRPr>
            </a:lvl8pPr>
            <a:lvl9pPr marL="3903297" indent="-229606" defTabSz="916829" eaLnBrk="0" fontAlgn="base" hangingPunct="0">
              <a:spcBef>
                <a:spcPct val="30000"/>
              </a:spcBef>
              <a:spcAft>
                <a:spcPct val="0"/>
              </a:spcAft>
              <a:defRPr sz="1300">
                <a:solidFill>
                  <a:schemeClr val="tx1"/>
                </a:solidFill>
                <a:latin typeface="Arial" charset="0"/>
              </a:defRPr>
            </a:lvl9pPr>
          </a:lstStyle>
          <a:p>
            <a:pPr eaLnBrk="1" hangingPunct="1">
              <a:spcBef>
                <a:spcPct val="0"/>
              </a:spcBef>
            </a:pPr>
            <a:fld id="{4CDE9D81-6675-4653-B10E-48520A1916DA}" type="slidenum">
              <a:rPr lang="fr-FR" altLang="fr-FR" smtClean="0">
                <a:solidFill>
                  <a:srgbClr val="FFCC00"/>
                </a:solidFill>
                <a:latin typeface="Arial" panose="020B0604020202020204" pitchFamily="34" charset="0"/>
              </a:rPr>
              <a:pPr eaLnBrk="1" hangingPunct="1">
                <a:spcBef>
                  <a:spcPct val="0"/>
                </a:spcBef>
              </a:pPr>
              <a:t>31</a:t>
            </a:fld>
            <a:endParaRPr lang="fr-FR" altLang="fr-FR" dirty="0" smtClean="0">
              <a:solidFill>
                <a:srgbClr val="FFCC00"/>
              </a:solidFill>
              <a:latin typeface="Arial" panose="020B0604020202020204" pitchFamily="34"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pPr eaLnBrk="1" hangingPunct="1"/>
            <a:endParaRPr lang="fr-FR" altLang="fr-FR"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lvl1pPr defTabSz="916829" eaLnBrk="0" hangingPunct="0">
              <a:spcBef>
                <a:spcPct val="30000"/>
              </a:spcBef>
              <a:defRPr sz="1300">
                <a:solidFill>
                  <a:schemeClr val="tx1"/>
                </a:solidFill>
                <a:latin typeface="Arial" charset="0"/>
              </a:defRPr>
            </a:lvl1pPr>
            <a:lvl2pPr marL="746219" indent="-287007" defTabSz="916829" eaLnBrk="0" hangingPunct="0">
              <a:spcBef>
                <a:spcPct val="30000"/>
              </a:spcBef>
              <a:defRPr sz="1300">
                <a:solidFill>
                  <a:schemeClr val="tx1"/>
                </a:solidFill>
                <a:latin typeface="Arial" charset="0"/>
              </a:defRPr>
            </a:lvl2pPr>
            <a:lvl3pPr marL="1148028" indent="-229606" defTabSz="916829" eaLnBrk="0" hangingPunct="0">
              <a:spcBef>
                <a:spcPct val="30000"/>
              </a:spcBef>
              <a:defRPr sz="1300">
                <a:solidFill>
                  <a:schemeClr val="tx1"/>
                </a:solidFill>
                <a:latin typeface="Arial" charset="0"/>
              </a:defRPr>
            </a:lvl3pPr>
            <a:lvl4pPr marL="1607240" indent="-229606" defTabSz="916829" eaLnBrk="0" hangingPunct="0">
              <a:spcBef>
                <a:spcPct val="30000"/>
              </a:spcBef>
              <a:defRPr sz="1300">
                <a:solidFill>
                  <a:schemeClr val="tx1"/>
                </a:solidFill>
                <a:latin typeface="Arial" charset="0"/>
              </a:defRPr>
            </a:lvl4pPr>
            <a:lvl5pPr marL="2066452" indent="-229606" defTabSz="916829" eaLnBrk="0" hangingPunct="0">
              <a:spcBef>
                <a:spcPct val="30000"/>
              </a:spcBef>
              <a:defRPr sz="1300">
                <a:solidFill>
                  <a:schemeClr val="tx1"/>
                </a:solidFill>
                <a:latin typeface="Arial" charset="0"/>
              </a:defRPr>
            </a:lvl5pPr>
            <a:lvl6pPr marL="2525663" indent="-229606" defTabSz="916829" eaLnBrk="0" fontAlgn="base" hangingPunct="0">
              <a:spcBef>
                <a:spcPct val="30000"/>
              </a:spcBef>
              <a:spcAft>
                <a:spcPct val="0"/>
              </a:spcAft>
              <a:defRPr sz="1300">
                <a:solidFill>
                  <a:schemeClr val="tx1"/>
                </a:solidFill>
                <a:latin typeface="Arial" charset="0"/>
              </a:defRPr>
            </a:lvl6pPr>
            <a:lvl7pPr marL="2984874" indent="-229606" defTabSz="916829" eaLnBrk="0" fontAlgn="base" hangingPunct="0">
              <a:spcBef>
                <a:spcPct val="30000"/>
              </a:spcBef>
              <a:spcAft>
                <a:spcPct val="0"/>
              </a:spcAft>
              <a:defRPr sz="1300">
                <a:solidFill>
                  <a:schemeClr val="tx1"/>
                </a:solidFill>
                <a:latin typeface="Arial" charset="0"/>
              </a:defRPr>
            </a:lvl7pPr>
            <a:lvl8pPr marL="3444086" indent="-229606" defTabSz="916829" eaLnBrk="0" fontAlgn="base" hangingPunct="0">
              <a:spcBef>
                <a:spcPct val="30000"/>
              </a:spcBef>
              <a:spcAft>
                <a:spcPct val="0"/>
              </a:spcAft>
              <a:defRPr sz="1300">
                <a:solidFill>
                  <a:schemeClr val="tx1"/>
                </a:solidFill>
                <a:latin typeface="Arial" charset="0"/>
              </a:defRPr>
            </a:lvl8pPr>
            <a:lvl9pPr marL="3903297" indent="-229606" defTabSz="916829" eaLnBrk="0" fontAlgn="base" hangingPunct="0">
              <a:spcBef>
                <a:spcPct val="30000"/>
              </a:spcBef>
              <a:spcAft>
                <a:spcPct val="0"/>
              </a:spcAft>
              <a:defRPr sz="1300">
                <a:solidFill>
                  <a:schemeClr val="tx1"/>
                </a:solidFill>
                <a:latin typeface="Arial" charset="0"/>
              </a:defRPr>
            </a:lvl9pPr>
          </a:lstStyle>
          <a:p>
            <a:pPr eaLnBrk="1" hangingPunct="1">
              <a:spcBef>
                <a:spcPct val="0"/>
              </a:spcBef>
            </a:pPr>
            <a:fld id="{78FE71FB-EF59-4DCE-B751-FB3EF7B5A862}" type="slidenum">
              <a:rPr lang="fr-FR" altLang="fr-FR" smtClean="0">
                <a:solidFill>
                  <a:srgbClr val="FFCC00"/>
                </a:solidFill>
                <a:latin typeface="Arial" panose="020B0604020202020204" pitchFamily="34" charset="0"/>
              </a:rPr>
              <a:pPr eaLnBrk="1" hangingPunct="1">
                <a:spcBef>
                  <a:spcPct val="0"/>
                </a:spcBef>
              </a:pPr>
              <a:t>32</a:t>
            </a:fld>
            <a:endParaRPr lang="fr-FR" altLang="fr-FR" dirty="0" smtClean="0">
              <a:solidFill>
                <a:srgbClr val="FFCC00"/>
              </a:solidFill>
              <a:latin typeface="Arial" panose="020B0604020202020204" pitchFamily="34" charset="0"/>
            </a:endParaRPr>
          </a:p>
        </p:txBody>
      </p:sp>
      <p:sp>
        <p:nvSpPr>
          <p:cNvPr id="122883" name="Rectangle 2"/>
          <p:cNvSpPr>
            <a:spLocks noGrp="1" noRot="1" noChangeAspect="1" noChangeArrowheads="1" noTextEdit="1"/>
          </p:cNvSpPr>
          <p:nvPr>
            <p:ph type="sldImg"/>
          </p:nvPr>
        </p:nvSpPr>
        <p:spPr>
          <a:xfrm>
            <a:off x="855663" y="746125"/>
            <a:ext cx="4957762" cy="3719513"/>
          </a:xfrm>
          <a:ln/>
        </p:spPr>
      </p:sp>
      <p:sp>
        <p:nvSpPr>
          <p:cNvPr id="122884" name="Rectangle 3"/>
          <p:cNvSpPr>
            <a:spLocks noGrp="1" noChangeArrowheads="1"/>
          </p:cNvSpPr>
          <p:nvPr>
            <p:ph type="body" idx="1"/>
          </p:nvPr>
        </p:nvSpPr>
        <p:spPr>
          <a:noFill/>
        </p:spPr>
        <p:txBody>
          <a:bodyPr/>
          <a:lstStyle/>
          <a:p>
            <a:pPr eaLnBrk="1" hangingPunct="1">
              <a:spcBef>
                <a:spcPts val="502"/>
              </a:spcBef>
              <a:spcAft>
                <a:spcPts val="502"/>
              </a:spcAft>
            </a:pPr>
            <a:endParaRPr lang="fr-FR" altLang="fr-FR"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918423"/>
            <a:r>
              <a:rPr lang="fr-FR" b="1" dirty="0" smtClean="0"/>
              <a:t>Biosphère</a:t>
            </a:r>
            <a:r>
              <a:rPr lang="fr-FR" b="0" dirty="0" smtClean="0"/>
              <a:t>: ensemble des écosystèmes de la planète. La partie de la Terre où l'on trouve la vie.</a:t>
            </a:r>
          </a:p>
          <a:p>
            <a:pPr defTabSz="918423"/>
            <a:r>
              <a:rPr lang="fr-FR" b="1" dirty="0" smtClean="0"/>
              <a:t>Biogéographie</a:t>
            </a:r>
            <a:r>
              <a:rPr lang="fr-FR" b="0" dirty="0" smtClean="0"/>
              <a:t> : discipline faisant partie intégrante de l’écologie dont l’objet est l’étude de la répartition des EV dans les divers écosystèmes continentaux et aquatiques. La biogéographie se subdivise en 2 sous-disciplines : la </a:t>
            </a:r>
            <a:r>
              <a:rPr lang="fr-FR" b="0" dirty="0" err="1" smtClean="0"/>
              <a:t>génomie</a:t>
            </a:r>
            <a:r>
              <a:rPr lang="fr-FR" b="0" dirty="0" smtClean="0"/>
              <a:t>, qui décrit la répartition des EV, et la chorologie, qui a pour but d’expliquer les causes de la distribution des EV dans les diverses régions de la biosphère actuelle.</a:t>
            </a:r>
          </a:p>
          <a:p>
            <a:pPr defTabSz="918423"/>
            <a:r>
              <a:rPr lang="fr-FR" b="1" dirty="0" smtClean="0"/>
              <a:t>Écologie</a:t>
            </a:r>
            <a:r>
              <a:rPr lang="fr-FR" b="0" dirty="0" smtClean="0"/>
              <a:t>: étude scientifique des interactions entre les organismes d'une part et entre les organismes et leur milieu d'autre part, dans les conditions naturelles. On peut voir aussi l'écologie comme l'étude de la distribution et de l'abondance des organismes.  Les questions qu'on se pose se retrouvent à des niveaux d'organisation de plus en plus vastes, de l’individu à la biosphère.</a:t>
            </a:r>
          </a:p>
          <a:p>
            <a:pPr defTabSz="918423"/>
            <a:r>
              <a:rPr lang="fr-FR" b="1" dirty="0" smtClean="0"/>
              <a:t>Écosystème</a:t>
            </a:r>
            <a:r>
              <a:rPr lang="fr-FR" b="0" dirty="0" smtClean="0"/>
              <a:t>  : ensemble formé par les facteurs abiotiques (ou physicochimiques : température, lumière, eau, nutriments, etc.), et la communauté ou facteurs biotiques (interactions entre les organismes, directes ou non, immédiates ou différées) d'une aire donnée. On y étudie les flux d'énergie et les cycles biogéochimiques.  </a:t>
            </a:r>
          </a:p>
          <a:p>
            <a:pPr defTabSz="918423"/>
            <a:r>
              <a:rPr lang="fr-FR" b="1" dirty="0" smtClean="0"/>
              <a:t>Biomes</a:t>
            </a:r>
            <a:r>
              <a:rPr lang="fr-FR" b="0" dirty="0" smtClean="0"/>
              <a:t> = écosystèmes terrestres ou aquatiques caractéristiques de grandes zones biogéographiques qui sont soumises à un climat particulier. </a:t>
            </a:r>
          </a:p>
          <a:p>
            <a:pPr defTabSz="918423"/>
            <a:endParaRPr lang="fr-FR" b="0" dirty="0" smtClean="0"/>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3</a:t>
            </a:fld>
            <a:endParaRPr lang="fr-FR" altLang="fr-FR" dirty="0"/>
          </a:p>
        </p:txBody>
      </p:sp>
    </p:spTree>
    <p:extLst>
      <p:ext uri="{BB962C8B-B14F-4D97-AF65-F5344CB8AC3E}">
        <p14:creationId xmlns:p14="http://schemas.microsoft.com/office/powerpoint/2010/main" val="9350160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lvl1pPr defTabSz="916829" eaLnBrk="0" hangingPunct="0">
              <a:spcBef>
                <a:spcPct val="30000"/>
              </a:spcBef>
              <a:defRPr sz="1300">
                <a:solidFill>
                  <a:schemeClr val="tx1"/>
                </a:solidFill>
                <a:latin typeface="Arial" charset="0"/>
              </a:defRPr>
            </a:lvl1pPr>
            <a:lvl2pPr marL="746219" indent="-287007" defTabSz="916829" eaLnBrk="0" hangingPunct="0">
              <a:spcBef>
                <a:spcPct val="30000"/>
              </a:spcBef>
              <a:defRPr sz="1300">
                <a:solidFill>
                  <a:schemeClr val="tx1"/>
                </a:solidFill>
                <a:latin typeface="Arial" charset="0"/>
              </a:defRPr>
            </a:lvl2pPr>
            <a:lvl3pPr marL="1148028" indent="-229606" defTabSz="916829" eaLnBrk="0" hangingPunct="0">
              <a:spcBef>
                <a:spcPct val="30000"/>
              </a:spcBef>
              <a:defRPr sz="1300">
                <a:solidFill>
                  <a:schemeClr val="tx1"/>
                </a:solidFill>
                <a:latin typeface="Arial" charset="0"/>
              </a:defRPr>
            </a:lvl3pPr>
            <a:lvl4pPr marL="1607240" indent="-229606" defTabSz="916829" eaLnBrk="0" hangingPunct="0">
              <a:spcBef>
                <a:spcPct val="30000"/>
              </a:spcBef>
              <a:defRPr sz="1300">
                <a:solidFill>
                  <a:schemeClr val="tx1"/>
                </a:solidFill>
                <a:latin typeface="Arial" charset="0"/>
              </a:defRPr>
            </a:lvl4pPr>
            <a:lvl5pPr marL="2066452" indent="-229606" defTabSz="916829" eaLnBrk="0" hangingPunct="0">
              <a:spcBef>
                <a:spcPct val="30000"/>
              </a:spcBef>
              <a:defRPr sz="1300">
                <a:solidFill>
                  <a:schemeClr val="tx1"/>
                </a:solidFill>
                <a:latin typeface="Arial" charset="0"/>
              </a:defRPr>
            </a:lvl5pPr>
            <a:lvl6pPr marL="2525663" indent="-229606" defTabSz="916829" eaLnBrk="0" fontAlgn="base" hangingPunct="0">
              <a:spcBef>
                <a:spcPct val="30000"/>
              </a:spcBef>
              <a:spcAft>
                <a:spcPct val="0"/>
              </a:spcAft>
              <a:defRPr sz="1300">
                <a:solidFill>
                  <a:schemeClr val="tx1"/>
                </a:solidFill>
                <a:latin typeface="Arial" charset="0"/>
              </a:defRPr>
            </a:lvl6pPr>
            <a:lvl7pPr marL="2984874" indent="-229606" defTabSz="916829" eaLnBrk="0" fontAlgn="base" hangingPunct="0">
              <a:spcBef>
                <a:spcPct val="30000"/>
              </a:spcBef>
              <a:spcAft>
                <a:spcPct val="0"/>
              </a:spcAft>
              <a:defRPr sz="1300">
                <a:solidFill>
                  <a:schemeClr val="tx1"/>
                </a:solidFill>
                <a:latin typeface="Arial" charset="0"/>
              </a:defRPr>
            </a:lvl7pPr>
            <a:lvl8pPr marL="3444086" indent="-229606" defTabSz="916829" eaLnBrk="0" fontAlgn="base" hangingPunct="0">
              <a:spcBef>
                <a:spcPct val="30000"/>
              </a:spcBef>
              <a:spcAft>
                <a:spcPct val="0"/>
              </a:spcAft>
              <a:defRPr sz="1300">
                <a:solidFill>
                  <a:schemeClr val="tx1"/>
                </a:solidFill>
                <a:latin typeface="Arial" charset="0"/>
              </a:defRPr>
            </a:lvl8pPr>
            <a:lvl9pPr marL="3903297" indent="-229606" defTabSz="916829" eaLnBrk="0" fontAlgn="base" hangingPunct="0">
              <a:spcBef>
                <a:spcPct val="30000"/>
              </a:spcBef>
              <a:spcAft>
                <a:spcPct val="0"/>
              </a:spcAft>
              <a:defRPr sz="1300">
                <a:solidFill>
                  <a:schemeClr val="tx1"/>
                </a:solidFill>
                <a:latin typeface="Arial" charset="0"/>
              </a:defRPr>
            </a:lvl9pPr>
          </a:lstStyle>
          <a:p>
            <a:pPr eaLnBrk="1" hangingPunct="1">
              <a:spcBef>
                <a:spcPct val="0"/>
              </a:spcBef>
            </a:pPr>
            <a:fld id="{78FE71FB-EF59-4DCE-B751-FB3EF7B5A862}" type="slidenum">
              <a:rPr lang="fr-FR" altLang="fr-FR" smtClean="0">
                <a:solidFill>
                  <a:srgbClr val="FFCC00"/>
                </a:solidFill>
                <a:latin typeface="Arial" panose="020B0604020202020204" pitchFamily="34" charset="0"/>
              </a:rPr>
              <a:pPr eaLnBrk="1" hangingPunct="1">
                <a:spcBef>
                  <a:spcPct val="0"/>
                </a:spcBef>
              </a:pPr>
              <a:t>33</a:t>
            </a:fld>
            <a:endParaRPr lang="fr-FR" altLang="fr-FR" dirty="0" smtClean="0">
              <a:solidFill>
                <a:srgbClr val="FFCC00"/>
              </a:solidFill>
              <a:latin typeface="Arial" panose="020B0604020202020204" pitchFamily="34" charset="0"/>
            </a:endParaRPr>
          </a:p>
        </p:txBody>
      </p:sp>
      <p:sp>
        <p:nvSpPr>
          <p:cNvPr id="122883" name="Rectangle 2"/>
          <p:cNvSpPr>
            <a:spLocks noGrp="1" noRot="1" noChangeAspect="1" noChangeArrowheads="1" noTextEdit="1"/>
          </p:cNvSpPr>
          <p:nvPr>
            <p:ph type="sldImg"/>
          </p:nvPr>
        </p:nvSpPr>
        <p:spPr>
          <a:xfrm>
            <a:off x="855663" y="746125"/>
            <a:ext cx="4957762" cy="3719513"/>
          </a:xfrm>
          <a:ln/>
        </p:spPr>
      </p:sp>
      <p:sp>
        <p:nvSpPr>
          <p:cNvPr id="122884" name="Rectangle 3"/>
          <p:cNvSpPr>
            <a:spLocks noGrp="1" noChangeArrowheads="1"/>
          </p:cNvSpPr>
          <p:nvPr>
            <p:ph type="body" idx="1"/>
          </p:nvPr>
        </p:nvSpPr>
        <p:spPr>
          <a:noFill/>
        </p:spPr>
        <p:txBody>
          <a:bodyPr/>
          <a:lstStyle/>
          <a:p>
            <a:pPr eaLnBrk="1" hangingPunct="1">
              <a:spcBef>
                <a:spcPts val="502"/>
              </a:spcBef>
              <a:spcAft>
                <a:spcPts val="502"/>
              </a:spcAft>
            </a:pPr>
            <a:endParaRPr lang="fr-FR" altLang="fr-FR"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34</a:t>
            </a:fld>
            <a:endParaRPr lang="fr-FR" altLang="fr-FR" dirty="0"/>
          </a:p>
        </p:txBody>
      </p:sp>
    </p:spTree>
    <p:extLst>
      <p:ext uri="{BB962C8B-B14F-4D97-AF65-F5344CB8AC3E}">
        <p14:creationId xmlns:p14="http://schemas.microsoft.com/office/powerpoint/2010/main" val="1405852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35</a:t>
            </a:fld>
            <a:endParaRPr lang="fr-FR" altLang="fr-FR" dirty="0"/>
          </a:p>
        </p:txBody>
      </p:sp>
    </p:spTree>
    <p:extLst>
      <p:ext uri="{BB962C8B-B14F-4D97-AF65-F5344CB8AC3E}">
        <p14:creationId xmlns:p14="http://schemas.microsoft.com/office/powerpoint/2010/main" val="3384375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FR" altLang="fr-FR" sz="1200" u="sng" dirty="0" smtClean="0">
                <a:latin typeface="Arial" panose="020B0604020202020204" pitchFamily="34" charset="0"/>
              </a:rPr>
              <a:t>Situation</a:t>
            </a:r>
            <a:r>
              <a:rPr lang="fr-FR" altLang="fr-FR" sz="1200" dirty="0" smtClean="0">
                <a:latin typeface="Arial" panose="020B0604020202020204" pitchFamily="34" charset="0"/>
              </a:rPr>
              <a:t>: entre le tropique du Cancer (23.5 °N) et celui du Capricorne (23.5 °S). </a:t>
            </a:r>
            <a:endParaRPr lang="en-US" altLang="fr-FR" sz="1200" dirty="0" smtClean="0">
              <a:latin typeface="Arial" panose="020B0604020202020204" pitchFamily="34" charset="0"/>
            </a:endParaRPr>
          </a:p>
          <a:p>
            <a:endParaRPr lang="fr-FR" dirty="0"/>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36</a:t>
            </a:fld>
            <a:endParaRPr lang="fr-FR" altLang="fr-FR" dirty="0"/>
          </a:p>
        </p:txBody>
      </p:sp>
    </p:spTree>
    <p:extLst>
      <p:ext uri="{BB962C8B-B14F-4D97-AF65-F5344CB8AC3E}">
        <p14:creationId xmlns:p14="http://schemas.microsoft.com/office/powerpoint/2010/main" val="1002153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lvl1pPr defTabSz="916829" eaLnBrk="0" hangingPunct="0">
              <a:spcBef>
                <a:spcPct val="30000"/>
              </a:spcBef>
              <a:defRPr sz="1300">
                <a:solidFill>
                  <a:schemeClr val="tx1"/>
                </a:solidFill>
                <a:latin typeface="Arial" charset="0"/>
              </a:defRPr>
            </a:lvl1pPr>
            <a:lvl2pPr marL="746219" indent="-287007" defTabSz="916829" eaLnBrk="0" hangingPunct="0">
              <a:spcBef>
                <a:spcPct val="30000"/>
              </a:spcBef>
              <a:defRPr sz="1300">
                <a:solidFill>
                  <a:schemeClr val="tx1"/>
                </a:solidFill>
                <a:latin typeface="Arial" charset="0"/>
              </a:defRPr>
            </a:lvl2pPr>
            <a:lvl3pPr marL="1148028" indent="-229606" defTabSz="916829" eaLnBrk="0" hangingPunct="0">
              <a:spcBef>
                <a:spcPct val="30000"/>
              </a:spcBef>
              <a:defRPr sz="1300">
                <a:solidFill>
                  <a:schemeClr val="tx1"/>
                </a:solidFill>
                <a:latin typeface="Arial" charset="0"/>
              </a:defRPr>
            </a:lvl3pPr>
            <a:lvl4pPr marL="1607240" indent="-229606" defTabSz="916829" eaLnBrk="0" hangingPunct="0">
              <a:spcBef>
                <a:spcPct val="30000"/>
              </a:spcBef>
              <a:defRPr sz="1300">
                <a:solidFill>
                  <a:schemeClr val="tx1"/>
                </a:solidFill>
                <a:latin typeface="Arial" charset="0"/>
              </a:defRPr>
            </a:lvl4pPr>
            <a:lvl5pPr marL="2066452" indent="-229606" defTabSz="916829" eaLnBrk="0" hangingPunct="0">
              <a:spcBef>
                <a:spcPct val="30000"/>
              </a:spcBef>
              <a:defRPr sz="1300">
                <a:solidFill>
                  <a:schemeClr val="tx1"/>
                </a:solidFill>
                <a:latin typeface="Arial" charset="0"/>
              </a:defRPr>
            </a:lvl5pPr>
            <a:lvl6pPr marL="2525663" indent="-229606" defTabSz="916829" eaLnBrk="0" fontAlgn="base" hangingPunct="0">
              <a:spcBef>
                <a:spcPct val="30000"/>
              </a:spcBef>
              <a:spcAft>
                <a:spcPct val="0"/>
              </a:spcAft>
              <a:defRPr sz="1300">
                <a:solidFill>
                  <a:schemeClr val="tx1"/>
                </a:solidFill>
                <a:latin typeface="Arial" charset="0"/>
              </a:defRPr>
            </a:lvl6pPr>
            <a:lvl7pPr marL="2984874" indent="-229606" defTabSz="916829" eaLnBrk="0" fontAlgn="base" hangingPunct="0">
              <a:spcBef>
                <a:spcPct val="30000"/>
              </a:spcBef>
              <a:spcAft>
                <a:spcPct val="0"/>
              </a:spcAft>
              <a:defRPr sz="1300">
                <a:solidFill>
                  <a:schemeClr val="tx1"/>
                </a:solidFill>
                <a:latin typeface="Arial" charset="0"/>
              </a:defRPr>
            </a:lvl7pPr>
            <a:lvl8pPr marL="3444086" indent="-229606" defTabSz="916829" eaLnBrk="0" fontAlgn="base" hangingPunct="0">
              <a:spcBef>
                <a:spcPct val="30000"/>
              </a:spcBef>
              <a:spcAft>
                <a:spcPct val="0"/>
              </a:spcAft>
              <a:defRPr sz="1300">
                <a:solidFill>
                  <a:schemeClr val="tx1"/>
                </a:solidFill>
                <a:latin typeface="Arial" charset="0"/>
              </a:defRPr>
            </a:lvl8pPr>
            <a:lvl9pPr marL="3903297" indent="-229606" defTabSz="916829" eaLnBrk="0" fontAlgn="base" hangingPunct="0">
              <a:spcBef>
                <a:spcPct val="30000"/>
              </a:spcBef>
              <a:spcAft>
                <a:spcPct val="0"/>
              </a:spcAft>
              <a:defRPr sz="1300">
                <a:solidFill>
                  <a:schemeClr val="tx1"/>
                </a:solidFill>
                <a:latin typeface="Arial" charset="0"/>
              </a:defRPr>
            </a:lvl9pPr>
          </a:lstStyle>
          <a:p>
            <a:pPr eaLnBrk="1" hangingPunct="1">
              <a:spcBef>
                <a:spcPct val="0"/>
              </a:spcBef>
            </a:pPr>
            <a:fld id="{68EE64F7-1201-4275-B670-36CADB86164C}" type="slidenum">
              <a:rPr lang="fr-FR" altLang="fr-FR" smtClean="0">
                <a:solidFill>
                  <a:srgbClr val="FFCC00"/>
                </a:solidFill>
                <a:latin typeface="Arial" panose="020B0604020202020204" pitchFamily="34" charset="0"/>
              </a:rPr>
              <a:pPr eaLnBrk="1" hangingPunct="1">
                <a:spcBef>
                  <a:spcPct val="0"/>
                </a:spcBef>
              </a:pPr>
              <a:t>37</a:t>
            </a:fld>
            <a:endParaRPr lang="fr-FR" altLang="fr-FR" dirty="0" smtClean="0">
              <a:solidFill>
                <a:srgbClr val="FFCC00"/>
              </a:solidFill>
              <a:latin typeface="Arial" panose="020B0604020202020204" pitchFamily="34" charset="0"/>
            </a:endParaRPr>
          </a:p>
        </p:txBody>
      </p:sp>
      <p:sp>
        <p:nvSpPr>
          <p:cNvPr id="124931" name="Rectangle 2"/>
          <p:cNvSpPr>
            <a:spLocks noGrp="1" noRot="1" noChangeAspect="1" noChangeArrowheads="1" noTextEdit="1"/>
          </p:cNvSpPr>
          <p:nvPr>
            <p:ph type="sldImg"/>
          </p:nvPr>
        </p:nvSpPr>
        <p:spPr>
          <a:xfrm>
            <a:off x="855663" y="746125"/>
            <a:ext cx="4957762" cy="3719513"/>
          </a:xfrm>
          <a:ln/>
        </p:spPr>
      </p:sp>
      <p:sp>
        <p:nvSpPr>
          <p:cNvPr id="124932" name="Rectangle 3"/>
          <p:cNvSpPr>
            <a:spLocks noGrp="1" noChangeArrowheads="1"/>
          </p:cNvSpPr>
          <p:nvPr>
            <p:ph type="body" idx="1"/>
          </p:nvPr>
        </p:nvSpPr>
        <p:spPr>
          <a:noFill/>
        </p:spPr>
        <p:txBody>
          <a:bodyPr/>
          <a:lstStyle/>
          <a:p>
            <a:pPr eaLnBrk="1" hangingPunct="1">
              <a:spcBef>
                <a:spcPts val="502"/>
              </a:spcBef>
              <a:spcAft>
                <a:spcPts val="502"/>
              </a:spcAft>
            </a:pPr>
            <a:endParaRPr lang="fr-FR" altLang="fr-FR"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38</a:t>
            </a:fld>
            <a:endParaRPr lang="fr-FR" altLang="fr-FR" dirty="0"/>
          </a:p>
        </p:txBody>
      </p:sp>
    </p:spTree>
    <p:extLst>
      <p:ext uri="{BB962C8B-B14F-4D97-AF65-F5344CB8AC3E}">
        <p14:creationId xmlns:p14="http://schemas.microsoft.com/office/powerpoint/2010/main" val="23465020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39</a:t>
            </a:fld>
            <a:endParaRPr lang="fr-FR" altLang="fr-FR" dirty="0"/>
          </a:p>
        </p:txBody>
      </p:sp>
    </p:spTree>
    <p:extLst>
      <p:ext uri="{BB962C8B-B14F-4D97-AF65-F5344CB8AC3E}">
        <p14:creationId xmlns:p14="http://schemas.microsoft.com/office/powerpoint/2010/main" val="570611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40</a:t>
            </a:fld>
            <a:endParaRPr lang="fr-FR" altLang="fr-FR" dirty="0"/>
          </a:p>
        </p:txBody>
      </p:sp>
    </p:spTree>
    <p:extLst>
      <p:ext uri="{BB962C8B-B14F-4D97-AF65-F5344CB8AC3E}">
        <p14:creationId xmlns:p14="http://schemas.microsoft.com/office/powerpoint/2010/main" val="3998499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41</a:t>
            </a:fld>
            <a:endParaRPr lang="fr-FR" altLang="fr-FR" dirty="0"/>
          </a:p>
        </p:txBody>
      </p:sp>
    </p:spTree>
    <p:extLst>
      <p:ext uri="{BB962C8B-B14F-4D97-AF65-F5344CB8AC3E}">
        <p14:creationId xmlns:p14="http://schemas.microsoft.com/office/powerpoint/2010/main" val="1623587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42</a:t>
            </a:fld>
            <a:endParaRPr lang="fr-FR" altLang="fr-FR" dirty="0"/>
          </a:p>
        </p:txBody>
      </p:sp>
    </p:spTree>
    <p:extLst>
      <p:ext uri="{BB962C8B-B14F-4D97-AF65-F5344CB8AC3E}">
        <p14:creationId xmlns:p14="http://schemas.microsoft.com/office/powerpoint/2010/main" val="3654520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Espace réservé de l'image des diapositives 1"/>
          <p:cNvSpPr>
            <a:spLocks noGrp="1" noRot="1" noChangeAspect="1" noTextEdit="1"/>
          </p:cNvSpPr>
          <p:nvPr>
            <p:ph type="sldImg"/>
          </p:nvPr>
        </p:nvSpPr>
        <p:spPr>
          <a:ln/>
        </p:spPr>
      </p:sp>
      <p:sp>
        <p:nvSpPr>
          <p:cNvPr id="115715" name="Espace réservé des commentaires 2"/>
          <p:cNvSpPr>
            <a:spLocks noGrp="1"/>
          </p:cNvSpPr>
          <p:nvPr>
            <p:ph type="body" idx="1"/>
          </p:nvPr>
        </p:nvSpPr>
        <p:spPr>
          <a:noFill/>
        </p:spPr>
        <p:txBody>
          <a:bodyPr/>
          <a:lstStyle/>
          <a:p>
            <a:endParaRPr lang="fr-FR" altLang="fr-FR" dirty="0" smtClean="0"/>
          </a:p>
        </p:txBody>
      </p:sp>
      <p:sp>
        <p:nvSpPr>
          <p:cNvPr id="115716" name="Espace réservé du numéro de diapositive 3"/>
          <p:cNvSpPr>
            <a:spLocks noGrp="1"/>
          </p:cNvSpPr>
          <p:nvPr>
            <p:ph type="sldNum" sz="quarter" idx="5"/>
          </p:nvPr>
        </p:nvSpPr>
        <p:spPr>
          <a:noFill/>
        </p:spPr>
        <p:txBody>
          <a:bodyPr/>
          <a:lstStyle>
            <a:lvl1pPr defTabSz="916829" eaLnBrk="0" hangingPunct="0">
              <a:defRPr>
                <a:solidFill>
                  <a:schemeClr val="tx1"/>
                </a:solidFill>
                <a:latin typeface="Arial" charset="0"/>
              </a:defRPr>
            </a:lvl1pPr>
            <a:lvl2pPr marL="746219" indent="-287007" defTabSz="916829" eaLnBrk="0" hangingPunct="0">
              <a:defRPr>
                <a:solidFill>
                  <a:schemeClr val="tx1"/>
                </a:solidFill>
                <a:latin typeface="Arial" charset="0"/>
              </a:defRPr>
            </a:lvl2pPr>
            <a:lvl3pPr marL="1148028" indent="-229606" defTabSz="916829" eaLnBrk="0" hangingPunct="0">
              <a:defRPr>
                <a:solidFill>
                  <a:schemeClr val="tx1"/>
                </a:solidFill>
                <a:latin typeface="Arial" charset="0"/>
              </a:defRPr>
            </a:lvl3pPr>
            <a:lvl4pPr marL="1607240" indent="-229606" defTabSz="916829" eaLnBrk="0" hangingPunct="0">
              <a:defRPr>
                <a:solidFill>
                  <a:schemeClr val="tx1"/>
                </a:solidFill>
                <a:latin typeface="Arial" charset="0"/>
              </a:defRPr>
            </a:lvl4pPr>
            <a:lvl5pPr marL="2066452" indent="-229606" defTabSz="916829" eaLnBrk="0" hangingPunct="0">
              <a:defRPr>
                <a:solidFill>
                  <a:schemeClr val="tx1"/>
                </a:solidFill>
                <a:latin typeface="Arial" charset="0"/>
              </a:defRPr>
            </a:lvl5pPr>
            <a:lvl6pPr marL="2525663" indent="-229606" defTabSz="916829" eaLnBrk="0" fontAlgn="base" hangingPunct="0">
              <a:spcBef>
                <a:spcPct val="0"/>
              </a:spcBef>
              <a:spcAft>
                <a:spcPct val="0"/>
              </a:spcAft>
              <a:defRPr>
                <a:solidFill>
                  <a:schemeClr val="tx1"/>
                </a:solidFill>
                <a:latin typeface="Arial" charset="0"/>
              </a:defRPr>
            </a:lvl6pPr>
            <a:lvl7pPr marL="2984874" indent="-229606" defTabSz="916829" eaLnBrk="0" fontAlgn="base" hangingPunct="0">
              <a:spcBef>
                <a:spcPct val="0"/>
              </a:spcBef>
              <a:spcAft>
                <a:spcPct val="0"/>
              </a:spcAft>
              <a:defRPr>
                <a:solidFill>
                  <a:schemeClr val="tx1"/>
                </a:solidFill>
                <a:latin typeface="Arial" charset="0"/>
              </a:defRPr>
            </a:lvl7pPr>
            <a:lvl8pPr marL="3444086" indent="-229606" defTabSz="916829" eaLnBrk="0" fontAlgn="base" hangingPunct="0">
              <a:spcBef>
                <a:spcPct val="0"/>
              </a:spcBef>
              <a:spcAft>
                <a:spcPct val="0"/>
              </a:spcAft>
              <a:defRPr>
                <a:solidFill>
                  <a:schemeClr val="tx1"/>
                </a:solidFill>
                <a:latin typeface="Arial" charset="0"/>
              </a:defRPr>
            </a:lvl8pPr>
            <a:lvl9pPr marL="3903297" indent="-229606" defTabSz="916829" eaLnBrk="0" fontAlgn="base" hangingPunct="0">
              <a:spcBef>
                <a:spcPct val="0"/>
              </a:spcBef>
              <a:spcAft>
                <a:spcPct val="0"/>
              </a:spcAft>
              <a:defRPr>
                <a:solidFill>
                  <a:schemeClr val="tx1"/>
                </a:solidFill>
                <a:latin typeface="Arial" charset="0"/>
              </a:defRPr>
            </a:lvl9pPr>
          </a:lstStyle>
          <a:p>
            <a:pPr eaLnBrk="1" hangingPunct="1"/>
            <a:fld id="{B206C4E3-BD89-4816-8912-61952CB47D0D}" type="slidenum">
              <a:rPr lang="fr-FR" altLang="fr-FR" smtClean="0">
                <a:solidFill>
                  <a:srgbClr val="FFCC00"/>
                </a:solidFill>
                <a:latin typeface="Arial" panose="020B0604020202020204" pitchFamily="34" charset="0"/>
              </a:rPr>
              <a:pPr eaLnBrk="1" hangingPunct="1"/>
              <a:t>4</a:t>
            </a:fld>
            <a:endParaRPr lang="fr-FR" altLang="fr-FR" dirty="0" smtClean="0">
              <a:solidFill>
                <a:srgbClr val="FFCC00"/>
              </a:solidFill>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43</a:t>
            </a:fld>
            <a:endParaRPr lang="fr-FR" altLang="fr-FR" dirty="0"/>
          </a:p>
        </p:txBody>
      </p:sp>
    </p:spTree>
    <p:extLst>
      <p:ext uri="{BB962C8B-B14F-4D97-AF65-F5344CB8AC3E}">
        <p14:creationId xmlns:p14="http://schemas.microsoft.com/office/powerpoint/2010/main" val="27454954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lvl1pPr defTabSz="916829" eaLnBrk="0" hangingPunct="0">
              <a:spcBef>
                <a:spcPct val="30000"/>
              </a:spcBef>
              <a:defRPr sz="1300">
                <a:solidFill>
                  <a:schemeClr val="tx1"/>
                </a:solidFill>
                <a:latin typeface="Arial" charset="0"/>
              </a:defRPr>
            </a:lvl1pPr>
            <a:lvl2pPr marL="746219" indent="-287007" defTabSz="916829" eaLnBrk="0" hangingPunct="0">
              <a:spcBef>
                <a:spcPct val="30000"/>
              </a:spcBef>
              <a:defRPr sz="1300">
                <a:solidFill>
                  <a:schemeClr val="tx1"/>
                </a:solidFill>
                <a:latin typeface="Arial" charset="0"/>
              </a:defRPr>
            </a:lvl2pPr>
            <a:lvl3pPr marL="1148028" indent="-229606" defTabSz="916829" eaLnBrk="0" hangingPunct="0">
              <a:spcBef>
                <a:spcPct val="30000"/>
              </a:spcBef>
              <a:defRPr sz="1300">
                <a:solidFill>
                  <a:schemeClr val="tx1"/>
                </a:solidFill>
                <a:latin typeface="Arial" charset="0"/>
              </a:defRPr>
            </a:lvl3pPr>
            <a:lvl4pPr marL="1607240" indent="-229606" defTabSz="916829" eaLnBrk="0" hangingPunct="0">
              <a:spcBef>
                <a:spcPct val="30000"/>
              </a:spcBef>
              <a:defRPr sz="1300">
                <a:solidFill>
                  <a:schemeClr val="tx1"/>
                </a:solidFill>
                <a:latin typeface="Arial" charset="0"/>
              </a:defRPr>
            </a:lvl4pPr>
            <a:lvl5pPr marL="2066452" indent="-229606" defTabSz="916829" eaLnBrk="0" hangingPunct="0">
              <a:spcBef>
                <a:spcPct val="30000"/>
              </a:spcBef>
              <a:defRPr sz="1300">
                <a:solidFill>
                  <a:schemeClr val="tx1"/>
                </a:solidFill>
                <a:latin typeface="Arial" charset="0"/>
              </a:defRPr>
            </a:lvl5pPr>
            <a:lvl6pPr marL="2525663" indent="-229606" defTabSz="916829" eaLnBrk="0" fontAlgn="base" hangingPunct="0">
              <a:spcBef>
                <a:spcPct val="30000"/>
              </a:spcBef>
              <a:spcAft>
                <a:spcPct val="0"/>
              </a:spcAft>
              <a:defRPr sz="1300">
                <a:solidFill>
                  <a:schemeClr val="tx1"/>
                </a:solidFill>
                <a:latin typeface="Arial" charset="0"/>
              </a:defRPr>
            </a:lvl6pPr>
            <a:lvl7pPr marL="2984874" indent="-229606" defTabSz="916829" eaLnBrk="0" fontAlgn="base" hangingPunct="0">
              <a:spcBef>
                <a:spcPct val="30000"/>
              </a:spcBef>
              <a:spcAft>
                <a:spcPct val="0"/>
              </a:spcAft>
              <a:defRPr sz="1300">
                <a:solidFill>
                  <a:schemeClr val="tx1"/>
                </a:solidFill>
                <a:latin typeface="Arial" charset="0"/>
              </a:defRPr>
            </a:lvl7pPr>
            <a:lvl8pPr marL="3444086" indent="-229606" defTabSz="916829" eaLnBrk="0" fontAlgn="base" hangingPunct="0">
              <a:spcBef>
                <a:spcPct val="30000"/>
              </a:spcBef>
              <a:spcAft>
                <a:spcPct val="0"/>
              </a:spcAft>
              <a:defRPr sz="1300">
                <a:solidFill>
                  <a:schemeClr val="tx1"/>
                </a:solidFill>
                <a:latin typeface="Arial" charset="0"/>
              </a:defRPr>
            </a:lvl8pPr>
            <a:lvl9pPr marL="3903297" indent="-229606" defTabSz="916829" eaLnBrk="0" fontAlgn="base" hangingPunct="0">
              <a:spcBef>
                <a:spcPct val="30000"/>
              </a:spcBef>
              <a:spcAft>
                <a:spcPct val="0"/>
              </a:spcAft>
              <a:defRPr sz="1300">
                <a:solidFill>
                  <a:schemeClr val="tx1"/>
                </a:solidFill>
                <a:latin typeface="Arial" charset="0"/>
              </a:defRPr>
            </a:lvl9pPr>
          </a:lstStyle>
          <a:p>
            <a:pPr eaLnBrk="1" hangingPunct="1">
              <a:spcBef>
                <a:spcPct val="0"/>
              </a:spcBef>
            </a:pPr>
            <a:fld id="{3DDE1A0A-44A9-4E15-ACFF-3E005FBCD3BB}" type="slidenum">
              <a:rPr lang="fr-FR" altLang="fr-FR" smtClean="0">
                <a:solidFill>
                  <a:srgbClr val="FFCC00"/>
                </a:solidFill>
                <a:latin typeface="Arial" panose="020B0604020202020204" pitchFamily="34" charset="0"/>
              </a:rPr>
              <a:pPr eaLnBrk="1" hangingPunct="1">
                <a:spcBef>
                  <a:spcPct val="0"/>
                </a:spcBef>
              </a:pPr>
              <a:t>44</a:t>
            </a:fld>
            <a:endParaRPr lang="fr-FR" altLang="fr-FR" dirty="0" smtClean="0">
              <a:solidFill>
                <a:srgbClr val="FFCC00"/>
              </a:solidFill>
              <a:latin typeface="Arial" panose="020B0604020202020204" pitchFamily="34"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p:spPr>
        <p:txBody>
          <a:bodyPr/>
          <a:lstStyle/>
          <a:p>
            <a:pPr eaLnBrk="1" hangingPunct="1"/>
            <a:endParaRPr lang="fr-FR" altLang="fr-FR"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Espace réservé de l'image des diapositives 1"/>
          <p:cNvSpPr>
            <a:spLocks noGrp="1" noRot="1" noChangeAspect="1" noTextEdit="1"/>
          </p:cNvSpPr>
          <p:nvPr>
            <p:ph type="sldImg"/>
          </p:nvPr>
        </p:nvSpPr>
        <p:spPr>
          <a:ln/>
        </p:spPr>
      </p:sp>
      <p:sp>
        <p:nvSpPr>
          <p:cNvPr id="115715" name="Espace réservé des commentaires 2"/>
          <p:cNvSpPr>
            <a:spLocks noGrp="1"/>
          </p:cNvSpPr>
          <p:nvPr>
            <p:ph type="body" idx="1"/>
          </p:nvPr>
        </p:nvSpPr>
        <p:spPr>
          <a:noFill/>
        </p:spPr>
        <p:txBody>
          <a:bodyPr/>
          <a:lstStyle/>
          <a:p>
            <a:endParaRPr lang="fr-FR" altLang="fr-FR" dirty="0" smtClean="0"/>
          </a:p>
        </p:txBody>
      </p:sp>
      <p:sp>
        <p:nvSpPr>
          <p:cNvPr id="115716" name="Espace réservé du numéro de diapositive 3"/>
          <p:cNvSpPr>
            <a:spLocks noGrp="1"/>
          </p:cNvSpPr>
          <p:nvPr>
            <p:ph type="sldNum" sz="quarter" idx="5"/>
          </p:nvPr>
        </p:nvSpPr>
        <p:spPr>
          <a:noFill/>
        </p:spPr>
        <p:txBody>
          <a:bodyPr/>
          <a:lstStyle>
            <a:lvl1pPr defTabSz="916829" eaLnBrk="0" hangingPunct="0">
              <a:defRPr>
                <a:solidFill>
                  <a:schemeClr val="tx1"/>
                </a:solidFill>
                <a:latin typeface="Arial" charset="0"/>
              </a:defRPr>
            </a:lvl1pPr>
            <a:lvl2pPr marL="746219" indent="-287007" defTabSz="916829" eaLnBrk="0" hangingPunct="0">
              <a:defRPr>
                <a:solidFill>
                  <a:schemeClr val="tx1"/>
                </a:solidFill>
                <a:latin typeface="Arial" charset="0"/>
              </a:defRPr>
            </a:lvl2pPr>
            <a:lvl3pPr marL="1148028" indent="-229606" defTabSz="916829" eaLnBrk="0" hangingPunct="0">
              <a:defRPr>
                <a:solidFill>
                  <a:schemeClr val="tx1"/>
                </a:solidFill>
                <a:latin typeface="Arial" charset="0"/>
              </a:defRPr>
            </a:lvl3pPr>
            <a:lvl4pPr marL="1607240" indent="-229606" defTabSz="916829" eaLnBrk="0" hangingPunct="0">
              <a:defRPr>
                <a:solidFill>
                  <a:schemeClr val="tx1"/>
                </a:solidFill>
                <a:latin typeface="Arial" charset="0"/>
              </a:defRPr>
            </a:lvl4pPr>
            <a:lvl5pPr marL="2066452" indent="-229606" defTabSz="916829" eaLnBrk="0" hangingPunct="0">
              <a:defRPr>
                <a:solidFill>
                  <a:schemeClr val="tx1"/>
                </a:solidFill>
                <a:latin typeface="Arial" charset="0"/>
              </a:defRPr>
            </a:lvl5pPr>
            <a:lvl6pPr marL="2525663" indent="-229606" defTabSz="916829" eaLnBrk="0" fontAlgn="base" hangingPunct="0">
              <a:spcBef>
                <a:spcPct val="0"/>
              </a:spcBef>
              <a:spcAft>
                <a:spcPct val="0"/>
              </a:spcAft>
              <a:defRPr>
                <a:solidFill>
                  <a:schemeClr val="tx1"/>
                </a:solidFill>
                <a:latin typeface="Arial" charset="0"/>
              </a:defRPr>
            </a:lvl6pPr>
            <a:lvl7pPr marL="2984874" indent="-229606" defTabSz="916829" eaLnBrk="0" fontAlgn="base" hangingPunct="0">
              <a:spcBef>
                <a:spcPct val="0"/>
              </a:spcBef>
              <a:spcAft>
                <a:spcPct val="0"/>
              </a:spcAft>
              <a:defRPr>
                <a:solidFill>
                  <a:schemeClr val="tx1"/>
                </a:solidFill>
                <a:latin typeface="Arial" charset="0"/>
              </a:defRPr>
            </a:lvl7pPr>
            <a:lvl8pPr marL="3444086" indent="-229606" defTabSz="916829" eaLnBrk="0" fontAlgn="base" hangingPunct="0">
              <a:spcBef>
                <a:spcPct val="0"/>
              </a:spcBef>
              <a:spcAft>
                <a:spcPct val="0"/>
              </a:spcAft>
              <a:defRPr>
                <a:solidFill>
                  <a:schemeClr val="tx1"/>
                </a:solidFill>
                <a:latin typeface="Arial" charset="0"/>
              </a:defRPr>
            </a:lvl8pPr>
            <a:lvl9pPr marL="3903297" indent="-229606" defTabSz="916829" eaLnBrk="0" fontAlgn="base" hangingPunct="0">
              <a:spcBef>
                <a:spcPct val="0"/>
              </a:spcBef>
              <a:spcAft>
                <a:spcPct val="0"/>
              </a:spcAft>
              <a:defRPr>
                <a:solidFill>
                  <a:schemeClr val="tx1"/>
                </a:solidFill>
                <a:latin typeface="Arial" charset="0"/>
              </a:defRPr>
            </a:lvl9pPr>
          </a:lstStyle>
          <a:p>
            <a:pPr eaLnBrk="1" hangingPunct="1"/>
            <a:fld id="{B206C4E3-BD89-4816-8912-61952CB47D0D}" type="slidenum">
              <a:rPr lang="fr-FR" altLang="fr-FR" smtClean="0">
                <a:solidFill>
                  <a:srgbClr val="FFCC00"/>
                </a:solidFill>
                <a:latin typeface="Arial" panose="020B0604020202020204" pitchFamily="34" charset="0"/>
              </a:rPr>
              <a:pPr eaLnBrk="1" hangingPunct="1"/>
              <a:t>45</a:t>
            </a:fld>
            <a:endParaRPr lang="fr-FR" altLang="fr-FR" dirty="0" smtClean="0">
              <a:solidFill>
                <a:srgbClr val="FFCC00"/>
              </a:solidFill>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FR" altLang="fr-FR" sz="1200" u="sng" dirty="0" smtClean="0">
                <a:latin typeface="Arial" panose="020B0604020202020204" pitchFamily="34" charset="0"/>
              </a:rPr>
              <a:t>Situation</a:t>
            </a:r>
            <a:r>
              <a:rPr lang="fr-FR" altLang="fr-FR" sz="1200" dirty="0" smtClean="0">
                <a:latin typeface="Arial" panose="020B0604020202020204" pitchFamily="34" charset="0"/>
              </a:rPr>
              <a:t> : Sud de l’Arctique, Sibérie, Nord  de l’Europe et de l'Amérique</a:t>
            </a:r>
          </a:p>
          <a:p>
            <a:endParaRPr lang="fr-FR" dirty="0"/>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46</a:t>
            </a:fld>
            <a:endParaRPr lang="fr-FR" altLang="fr-FR" dirty="0"/>
          </a:p>
        </p:txBody>
      </p:sp>
    </p:spTree>
    <p:extLst>
      <p:ext uri="{BB962C8B-B14F-4D97-AF65-F5344CB8AC3E}">
        <p14:creationId xmlns:p14="http://schemas.microsoft.com/office/powerpoint/2010/main" val="2167988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48</a:t>
            </a:fld>
            <a:endParaRPr lang="fr-FR" altLang="fr-FR" dirty="0"/>
          </a:p>
        </p:txBody>
      </p:sp>
    </p:spTree>
    <p:extLst>
      <p:ext uri="{BB962C8B-B14F-4D97-AF65-F5344CB8AC3E}">
        <p14:creationId xmlns:p14="http://schemas.microsoft.com/office/powerpoint/2010/main" val="21000106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49</a:t>
            </a:fld>
            <a:endParaRPr lang="fr-FR" altLang="fr-FR" dirty="0"/>
          </a:p>
        </p:txBody>
      </p:sp>
    </p:spTree>
    <p:extLst>
      <p:ext uri="{BB962C8B-B14F-4D97-AF65-F5344CB8AC3E}">
        <p14:creationId xmlns:p14="http://schemas.microsoft.com/office/powerpoint/2010/main" val="42070116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50</a:t>
            </a:fld>
            <a:endParaRPr lang="fr-FR" altLang="fr-FR" dirty="0"/>
          </a:p>
        </p:txBody>
      </p:sp>
    </p:spTree>
    <p:extLst>
      <p:ext uri="{BB962C8B-B14F-4D97-AF65-F5344CB8AC3E}">
        <p14:creationId xmlns:p14="http://schemas.microsoft.com/office/powerpoint/2010/main" val="41843507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Espace réservé de l'image des diapositives 1"/>
          <p:cNvSpPr>
            <a:spLocks noGrp="1" noRot="1" noChangeAspect="1" noTextEdit="1"/>
          </p:cNvSpPr>
          <p:nvPr>
            <p:ph type="sldImg"/>
          </p:nvPr>
        </p:nvSpPr>
        <p:spPr>
          <a:ln/>
        </p:spPr>
      </p:sp>
      <p:sp>
        <p:nvSpPr>
          <p:cNvPr id="115715" name="Espace réservé des commentaires 2"/>
          <p:cNvSpPr>
            <a:spLocks noGrp="1"/>
          </p:cNvSpPr>
          <p:nvPr>
            <p:ph type="body" idx="1"/>
          </p:nvPr>
        </p:nvSpPr>
        <p:spPr>
          <a:noFill/>
        </p:spPr>
        <p:txBody>
          <a:bodyPr/>
          <a:lstStyle/>
          <a:p>
            <a:endParaRPr lang="fr-FR" altLang="fr-FR" dirty="0" smtClean="0"/>
          </a:p>
        </p:txBody>
      </p:sp>
      <p:sp>
        <p:nvSpPr>
          <p:cNvPr id="115716" name="Espace réservé du numéro de diapositive 3"/>
          <p:cNvSpPr>
            <a:spLocks noGrp="1"/>
          </p:cNvSpPr>
          <p:nvPr>
            <p:ph type="sldNum" sz="quarter" idx="5"/>
          </p:nvPr>
        </p:nvSpPr>
        <p:spPr>
          <a:noFill/>
        </p:spPr>
        <p:txBody>
          <a:bodyPr/>
          <a:lstStyle>
            <a:lvl1pPr defTabSz="916829" eaLnBrk="0" hangingPunct="0">
              <a:defRPr>
                <a:solidFill>
                  <a:schemeClr val="tx1"/>
                </a:solidFill>
                <a:latin typeface="Arial" charset="0"/>
              </a:defRPr>
            </a:lvl1pPr>
            <a:lvl2pPr marL="746219" indent="-287007" defTabSz="916829" eaLnBrk="0" hangingPunct="0">
              <a:defRPr>
                <a:solidFill>
                  <a:schemeClr val="tx1"/>
                </a:solidFill>
                <a:latin typeface="Arial" charset="0"/>
              </a:defRPr>
            </a:lvl2pPr>
            <a:lvl3pPr marL="1148028" indent="-229606" defTabSz="916829" eaLnBrk="0" hangingPunct="0">
              <a:defRPr>
                <a:solidFill>
                  <a:schemeClr val="tx1"/>
                </a:solidFill>
                <a:latin typeface="Arial" charset="0"/>
              </a:defRPr>
            </a:lvl3pPr>
            <a:lvl4pPr marL="1607240" indent="-229606" defTabSz="916829" eaLnBrk="0" hangingPunct="0">
              <a:defRPr>
                <a:solidFill>
                  <a:schemeClr val="tx1"/>
                </a:solidFill>
                <a:latin typeface="Arial" charset="0"/>
              </a:defRPr>
            </a:lvl4pPr>
            <a:lvl5pPr marL="2066452" indent="-229606" defTabSz="916829" eaLnBrk="0" hangingPunct="0">
              <a:defRPr>
                <a:solidFill>
                  <a:schemeClr val="tx1"/>
                </a:solidFill>
                <a:latin typeface="Arial" charset="0"/>
              </a:defRPr>
            </a:lvl5pPr>
            <a:lvl6pPr marL="2525663" indent="-229606" defTabSz="916829" eaLnBrk="0" fontAlgn="base" hangingPunct="0">
              <a:spcBef>
                <a:spcPct val="0"/>
              </a:spcBef>
              <a:spcAft>
                <a:spcPct val="0"/>
              </a:spcAft>
              <a:defRPr>
                <a:solidFill>
                  <a:schemeClr val="tx1"/>
                </a:solidFill>
                <a:latin typeface="Arial" charset="0"/>
              </a:defRPr>
            </a:lvl6pPr>
            <a:lvl7pPr marL="2984874" indent="-229606" defTabSz="916829" eaLnBrk="0" fontAlgn="base" hangingPunct="0">
              <a:spcBef>
                <a:spcPct val="0"/>
              </a:spcBef>
              <a:spcAft>
                <a:spcPct val="0"/>
              </a:spcAft>
              <a:defRPr>
                <a:solidFill>
                  <a:schemeClr val="tx1"/>
                </a:solidFill>
                <a:latin typeface="Arial" charset="0"/>
              </a:defRPr>
            </a:lvl7pPr>
            <a:lvl8pPr marL="3444086" indent="-229606" defTabSz="916829" eaLnBrk="0" fontAlgn="base" hangingPunct="0">
              <a:spcBef>
                <a:spcPct val="0"/>
              </a:spcBef>
              <a:spcAft>
                <a:spcPct val="0"/>
              </a:spcAft>
              <a:defRPr>
                <a:solidFill>
                  <a:schemeClr val="tx1"/>
                </a:solidFill>
                <a:latin typeface="Arial" charset="0"/>
              </a:defRPr>
            </a:lvl8pPr>
            <a:lvl9pPr marL="3903297" indent="-229606" defTabSz="916829" eaLnBrk="0" fontAlgn="base" hangingPunct="0">
              <a:spcBef>
                <a:spcPct val="0"/>
              </a:spcBef>
              <a:spcAft>
                <a:spcPct val="0"/>
              </a:spcAft>
              <a:defRPr>
                <a:solidFill>
                  <a:schemeClr val="tx1"/>
                </a:solidFill>
                <a:latin typeface="Arial" charset="0"/>
              </a:defRPr>
            </a:lvl9pPr>
          </a:lstStyle>
          <a:p>
            <a:pPr eaLnBrk="1" hangingPunct="1"/>
            <a:fld id="{B206C4E3-BD89-4816-8912-61952CB47D0D}" type="slidenum">
              <a:rPr lang="fr-FR" altLang="fr-FR" smtClean="0">
                <a:solidFill>
                  <a:srgbClr val="FFCC00"/>
                </a:solidFill>
                <a:latin typeface="Arial" panose="020B0604020202020204" pitchFamily="34" charset="0"/>
              </a:rPr>
              <a:pPr eaLnBrk="1" hangingPunct="1"/>
              <a:t>51</a:t>
            </a:fld>
            <a:endParaRPr lang="fr-FR" altLang="fr-FR" dirty="0" smtClean="0">
              <a:solidFill>
                <a:srgbClr val="FFCC00"/>
              </a:solidFill>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52</a:t>
            </a:fld>
            <a:endParaRPr lang="fr-FR" altLang="fr-FR" dirty="0"/>
          </a:p>
        </p:txBody>
      </p:sp>
    </p:spTree>
    <p:extLst>
      <p:ext uri="{BB962C8B-B14F-4D97-AF65-F5344CB8AC3E}">
        <p14:creationId xmlns:p14="http://schemas.microsoft.com/office/powerpoint/2010/main" val="2022746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Espace réservé de l'image des diapositives 1"/>
          <p:cNvSpPr>
            <a:spLocks noGrp="1" noRot="1" noChangeAspect="1" noTextEdit="1"/>
          </p:cNvSpPr>
          <p:nvPr>
            <p:ph type="sldImg"/>
          </p:nvPr>
        </p:nvSpPr>
        <p:spPr>
          <a:ln/>
        </p:spPr>
      </p:sp>
      <p:sp>
        <p:nvSpPr>
          <p:cNvPr id="129027" name="Espace réservé des commentaires 2"/>
          <p:cNvSpPr>
            <a:spLocks noGrp="1"/>
          </p:cNvSpPr>
          <p:nvPr>
            <p:ph type="body" idx="1"/>
          </p:nvPr>
        </p:nvSpPr>
        <p:spPr>
          <a:noFill/>
        </p:spPr>
        <p:txBody>
          <a:bodyPr/>
          <a:lstStyle/>
          <a:p>
            <a:endParaRPr lang="fr-FR" altLang="fr-FR" dirty="0" smtClean="0"/>
          </a:p>
        </p:txBody>
      </p:sp>
      <p:sp>
        <p:nvSpPr>
          <p:cNvPr id="129028" name="Espace réservé du numéro de diapositive 3"/>
          <p:cNvSpPr>
            <a:spLocks noGrp="1"/>
          </p:cNvSpPr>
          <p:nvPr>
            <p:ph type="sldNum" sz="quarter" idx="5"/>
          </p:nvPr>
        </p:nvSpPr>
        <p:spPr>
          <a:noFill/>
        </p:spPr>
        <p:txBody>
          <a:bodyPr/>
          <a:lstStyle>
            <a:lvl1pPr defTabSz="916829" eaLnBrk="0" hangingPunct="0">
              <a:spcBef>
                <a:spcPct val="30000"/>
              </a:spcBef>
              <a:defRPr sz="1300">
                <a:solidFill>
                  <a:schemeClr val="tx1"/>
                </a:solidFill>
                <a:latin typeface="Arial" charset="0"/>
              </a:defRPr>
            </a:lvl1pPr>
            <a:lvl2pPr marL="746219" indent="-287007" defTabSz="916829" eaLnBrk="0" hangingPunct="0">
              <a:spcBef>
                <a:spcPct val="30000"/>
              </a:spcBef>
              <a:defRPr sz="1300">
                <a:solidFill>
                  <a:schemeClr val="tx1"/>
                </a:solidFill>
                <a:latin typeface="Arial" charset="0"/>
              </a:defRPr>
            </a:lvl2pPr>
            <a:lvl3pPr marL="1148028" indent="-229606" defTabSz="916829" eaLnBrk="0" hangingPunct="0">
              <a:spcBef>
                <a:spcPct val="30000"/>
              </a:spcBef>
              <a:defRPr sz="1300">
                <a:solidFill>
                  <a:schemeClr val="tx1"/>
                </a:solidFill>
                <a:latin typeface="Arial" charset="0"/>
              </a:defRPr>
            </a:lvl3pPr>
            <a:lvl4pPr marL="1607240" indent="-229606" defTabSz="916829" eaLnBrk="0" hangingPunct="0">
              <a:spcBef>
                <a:spcPct val="30000"/>
              </a:spcBef>
              <a:defRPr sz="1300">
                <a:solidFill>
                  <a:schemeClr val="tx1"/>
                </a:solidFill>
                <a:latin typeface="Arial" charset="0"/>
              </a:defRPr>
            </a:lvl4pPr>
            <a:lvl5pPr marL="2066452" indent="-229606" defTabSz="916829" eaLnBrk="0" hangingPunct="0">
              <a:spcBef>
                <a:spcPct val="30000"/>
              </a:spcBef>
              <a:defRPr sz="1300">
                <a:solidFill>
                  <a:schemeClr val="tx1"/>
                </a:solidFill>
                <a:latin typeface="Arial" charset="0"/>
              </a:defRPr>
            </a:lvl5pPr>
            <a:lvl6pPr marL="2525663" indent="-229606" defTabSz="916829" eaLnBrk="0" fontAlgn="base" hangingPunct="0">
              <a:spcBef>
                <a:spcPct val="30000"/>
              </a:spcBef>
              <a:spcAft>
                <a:spcPct val="0"/>
              </a:spcAft>
              <a:defRPr sz="1300">
                <a:solidFill>
                  <a:schemeClr val="tx1"/>
                </a:solidFill>
                <a:latin typeface="Arial" charset="0"/>
              </a:defRPr>
            </a:lvl6pPr>
            <a:lvl7pPr marL="2984874" indent="-229606" defTabSz="916829" eaLnBrk="0" fontAlgn="base" hangingPunct="0">
              <a:spcBef>
                <a:spcPct val="30000"/>
              </a:spcBef>
              <a:spcAft>
                <a:spcPct val="0"/>
              </a:spcAft>
              <a:defRPr sz="1300">
                <a:solidFill>
                  <a:schemeClr val="tx1"/>
                </a:solidFill>
                <a:latin typeface="Arial" charset="0"/>
              </a:defRPr>
            </a:lvl7pPr>
            <a:lvl8pPr marL="3444086" indent="-229606" defTabSz="916829" eaLnBrk="0" fontAlgn="base" hangingPunct="0">
              <a:spcBef>
                <a:spcPct val="30000"/>
              </a:spcBef>
              <a:spcAft>
                <a:spcPct val="0"/>
              </a:spcAft>
              <a:defRPr sz="1300">
                <a:solidFill>
                  <a:schemeClr val="tx1"/>
                </a:solidFill>
                <a:latin typeface="Arial" charset="0"/>
              </a:defRPr>
            </a:lvl8pPr>
            <a:lvl9pPr marL="3903297" indent="-229606" defTabSz="916829" eaLnBrk="0" fontAlgn="base" hangingPunct="0">
              <a:spcBef>
                <a:spcPct val="30000"/>
              </a:spcBef>
              <a:spcAft>
                <a:spcPct val="0"/>
              </a:spcAft>
              <a:defRPr sz="1300">
                <a:solidFill>
                  <a:schemeClr val="tx1"/>
                </a:solidFill>
                <a:latin typeface="Arial" charset="0"/>
              </a:defRPr>
            </a:lvl9pPr>
          </a:lstStyle>
          <a:p>
            <a:pPr eaLnBrk="1" hangingPunct="1">
              <a:spcBef>
                <a:spcPct val="0"/>
              </a:spcBef>
            </a:pPr>
            <a:fld id="{05B675FC-AB61-42B2-B62F-D20C66245098}" type="slidenum">
              <a:rPr lang="fr-FR" altLang="fr-FR" smtClean="0">
                <a:solidFill>
                  <a:srgbClr val="FFCC00"/>
                </a:solidFill>
                <a:latin typeface="Arial" panose="020B0604020202020204" pitchFamily="34" charset="0"/>
              </a:rPr>
              <a:pPr eaLnBrk="1" hangingPunct="1">
                <a:spcBef>
                  <a:spcPct val="0"/>
                </a:spcBef>
              </a:pPr>
              <a:t>53</a:t>
            </a:fld>
            <a:endParaRPr lang="fr-FR" altLang="fr-FR" dirty="0" smtClean="0">
              <a:solidFill>
                <a:srgbClr val="FFCC00"/>
              </a:solidFill>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altLang="fr-FR" dirty="0" smtClean="0"/>
              <a:t>Le terme biodiversité (diversité biologique) est un néologisme apparu au début des années 1980 au sein de l’alliance Mondiale pour le Nature (UICN). Il a fallu attendre la conférence de Rio sur l’environnement et le développement organisé par les Nations Unies en 1992 pour que ce terme soit largement vulgarisé.</a:t>
            </a:r>
          </a:p>
          <a:p>
            <a:pPr eaLnBrk="1" hangingPunct="1">
              <a:spcBef>
                <a:spcPct val="0"/>
              </a:spcBef>
            </a:pPr>
            <a:r>
              <a:rPr lang="fr-FR" altLang="fr-FR" dirty="0" smtClean="0"/>
              <a:t>Pris au sens le plus simple il peut être identifié à la richesse totale ou nombre total d’espèces vivantes qui peuplent un type d’habitat de surface donnée.</a:t>
            </a:r>
          </a:p>
          <a:p>
            <a:pPr eaLnBrk="1" hangingPunct="1">
              <a:spcBef>
                <a:spcPct val="0"/>
              </a:spcBef>
            </a:pPr>
            <a:r>
              <a:rPr lang="fr-FR" altLang="fr-FR" dirty="0" smtClean="0"/>
              <a:t>Mais divers niveaux de complexité structurale et fonctionnelle des systèmes écologiques…</a:t>
            </a:r>
            <a:endParaRPr lang="en-US" altLang="fr-FR" dirty="0" smtClean="0"/>
          </a:p>
        </p:txBody>
      </p:sp>
      <p:sp>
        <p:nvSpPr>
          <p:cNvPr id="43012"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C722085-9691-41FB-89BA-9CF71FEDB27F}" type="slidenum">
              <a:rPr lang="en-US" smtClean="0"/>
              <a:pPr fontAlgn="base">
                <a:spcBef>
                  <a:spcPct val="0"/>
                </a:spcBef>
                <a:spcAft>
                  <a:spcPct val="0"/>
                </a:spcAft>
                <a:defRPr/>
              </a:pPr>
              <a:t>5</a:t>
            </a:fld>
            <a:endParaRPr lang="en-US"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defTabSz="916829" eaLnBrk="0" hangingPunct="0">
              <a:spcBef>
                <a:spcPct val="30000"/>
              </a:spcBef>
              <a:defRPr sz="1300">
                <a:solidFill>
                  <a:schemeClr val="tx1"/>
                </a:solidFill>
                <a:latin typeface="Arial" charset="0"/>
              </a:defRPr>
            </a:lvl1pPr>
            <a:lvl2pPr marL="746219" indent="-287007" defTabSz="916829" eaLnBrk="0" hangingPunct="0">
              <a:spcBef>
                <a:spcPct val="30000"/>
              </a:spcBef>
              <a:defRPr sz="1300">
                <a:solidFill>
                  <a:schemeClr val="tx1"/>
                </a:solidFill>
                <a:latin typeface="Arial" charset="0"/>
              </a:defRPr>
            </a:lvl2pPr>
            <a:lvl3pPr marL="1148028" indent="-229606" defTabSz="916829" eaLnBrk="0" hangingPunct="0">
              <a:spcBef>
                <a:spcPct val="30000"/>
              </a:spcBef>
              <a:defRPr sz="1300">
                <a:solidFill>
                  <a:schemeClr val="tx1"/>
                </a:solidFill>
                <a:latin typeface="Arial" charset="0"/>
              </a:defRPr>
            </a:lvl3pPr>
            <a:lvl4pPr marL="1607240" indent="-229606" defTabSz="916829" eaLnBrk="0" hangingPunct="0">
              <a:spcBef>
                <a:spcPct val="30000"/>
              </a:spcBef>
              <a:defRPr sz="1300">
                <a:solidFill>
                  <a:schemeClr val="tx1"/>
                </a:solidFill>
                <a:latin typeface="Arial" charset="0"/>
              </a:defRPr>
            </a:lvl4pPr>
            <a:lvl5pPr marL="2066452" indent="-229606" defTabSz="916829" eaLnBrk="0" hangingPunct="0">
              <a:spcBef>
                <a:spcPct val="30000"/>
              </a:spcBef>
              <a:defRPr sz="1300">
                <a:solidFill>
                  <a:schemeClr val="tx1"/>
                </a:solidFill>
                <a:latin typeface="Arial" charset="0"/>
              </a:defRPr>
            </a:lvl5pPr>
            <a:lvl6pPr marL="2525663" indent="-229606" defTabSz="916829" eaLnBrk="0" fontAlgn="base" hangingPunct="0">
              <a:spcBef>
                <a:spcPct val="30000"/>
              </a:spcBef>
              <a:spcAft>
                <a:spcPct val="0"/>
              </a:spcAft>
              <a:defRPr sz="1300">
                <a:solidFill>
                  <a:schemeClr val="tx1"/>
                </a:solidFill>
                <a:latin typeface="Arial" charset="0"/>
              </a:defRPr>
            </a:lvl6pPr>
            <a:lvl7pPr marL="2984874" indent="-229606" defTabSz="916829" eaLnBrk="0" fontAlgn="base" hangingPunct="0">
              <a:spcBef>
                <a:spcPct val="30000"/>
              </a:spcBef>
              <a:spcAft>
                <a:spcPct val="0"/>
              </a:spcAft>
              <a:defRPr sz="1300">
                <a:solidFill>
                  <a:schemeClr val="tx1"/>
                </a:solidFill>
                <a:latin typeface="Arial" charset="0"/>
              </a:defRPr>
            </a:lvl7pPr>
            <a:lvl8pPr marL="3444086" indent="-229606" defTabSz="916829" eaLnBrk="0" fontAlgn="base" hangingPunct="0">
              <a:spcBef>
                <a:spcPct val="30000"/>
              </a:spcBef>
              <a:spcAft>
                <a:spcPct val="0"/>
              </a:spcAft>
              <a:defRPr sz="1300">
                <a:solidFill>
                  <a:schemeClr val="tx1"/>
                </a:solidFill>
                <a:latin typeface="Arial" charset="0"/>
              </a:defRPr>
            </a:lvl8pPr>
            <a:lvl9pPr marL="3903297" indent="-229606" defTabSz="916829" eaLnBrk="0" fontAlgn="base" hangingPunct="0">
              <a:spcBef>
                <a:spcPct val="30000"/>
              </a:spcBef>
              <a:spcAft>
                <a:spcPct val="0"/>
              </a:spcAft>
              <a:defRPr sz="1300">
                <a:solidFill>
                  <a:schemeClr val="tx1"/>
                </a:solidFill>
                <a:latin typeface="Arial" charset="0"/>
              </a:defRPr>
            </a:lvl9pPr>
          </a:lstStyle>
          <a:p>
            <a:pPr eaLnBrk="1" hangingPunct="1">
              <a:spcBef>
                <a:spcPct val="0"/>
              </a:spcBef>
            </a:pPr>
            <a:fld id="{F0EF89E8-DF00-495B-84D0-49C75B4A9E2E}" type="slidenum">
              <a:rPr lang="fr-FR" altLang="fr-FR" smtClean="0">
                <a:solidFill>
                  <a:srgbClr val="FFCC00"/>
                </a:solidFill>
                <a:latin typeface="Arial" panose="020B0604020202020204" pitchFamily="34" charset="0"/>
              </a:rPr>
              <a:pPr eaLnBrk="1" hangingPunct="1">
                <a:spcBef>
                  <a:spcPct val="0"/>
                </a:spcBef>
              </a:pPr>
              <a:t>54</a:t>
            </a:fld>
            <a:endParaRPr lang="fr-FR" altLang="fr-FR" dirty="0" smtClean="0">
              <a:solidFill>
                <a:srgbClr val="FFCC00"/>
              </a:solidFill>
              <a:latin typeface="Arial" panose="020B0604020202020204" pitchFamily="34" charset="0"/>
            </a:endParaRPr>
          </a:p>
        </p:txBody>
      </p:sp>
      <p:sp>
        <p:nvSpPr>
          <p:cNvPr id="126979" name="Rectangle 2"/>
          <p:cNvSpPr>
            <a:spLocks noGrp="1" noRot="1" noChangeAspect="1" noChangeArrowheads="1" noTextEdit="1"/>
          </p:cNvSpPr>
          <p:nvPr>
            <p:ph type="sldImg"/>
          </p:nvPr>
        </p:nvSpPr>
        <p:spPr>
          <a:xfrm>
            <a:off x="855663" y="746125"/>
            <a:ext cx="4957762" cy="3719513"/>
          </a:xfrm>
          <a:ln/>
        </p:spPr>
      </p:sp>
      <p:sp>
        <p:nvSpPr>
          <p:cNvPr id="126980" name="Rectangle 3"/>
          <p:cNvSpPr>
            <a:spLocks noGrp="1" noChangeArrowheads="1"/>
          </p:cNvSpPr>
          <p:nvPr>
            <p:ph type="body" idx="1"/>
          </p:nvPr>
        </p:nvSpPr>
        <p:spPr>
          <a:noFill/>
        </p:spPr>
        <p:txBody>
          <a:bodyPr/>
          <a:lstStyle/>
          <a:p>
            <a:pPr eaLnBrk="1" hangingPunct="1">
              <a:spcBef>
                <a:spcPts val="502"/>
              </a:spcBef>
              <a:spcAft>
                <a:spcPts val="502"/>
              </a:spcAft>
            </a:pPr>
            <a:endParaRPr lang="fr-FR" altLang="fr-FR" dirty="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55</a:t>
            </a:fld>
            <a:endParaRPr lang="fr-FR" altLang="fr-FR" dirty="0"/>
          </a:p>
        </p:txBody>
      </p:sp>
    </p:spTree>
    <p:extLst>
      <p:ext uri="{BB962C8B-B14F-4D97-AF65-F5344CB8AC3E}">
        <p14:creationId xmlns:p14="http://schemas.microsoft.com/office/powerpoint/2010/main" val="1634940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Espace réservé de l'image des diapositives 1"/>
          <p:cNvSpPr>
            <a:spLocks noGrp="1" noRot="1" noChangeAspect="1" noTextEdit="1"/>
          </p:cNvSpPr>
          <p:nvPr>
            <p:ph type="sldImg"/>
          </p:nvPr>
        </p:nvSpPr>
        <p:spPr>
          <a:ln/>
        </p:spPr>
      </p:sp>
      <p:sp>
        <p:nvSpPr>
          <p:cNvPr id="128003" name="Espace réservé des commentaires 2"/>
          <p:cNvSpPr>
            <a:spLocks noGrp="1"/>
          </p:cNvSpPr>
          <p:nvPr>
            <p:ph type="body" idx="1"/>
          </p:nvPr>
        </p:nvSpPr>
        <p:spPr>
          <a:noFill/>
        </p:spPr>
        <p:txBody>
          <a:bodyPr/>
          <a:lstStyle/>
          <a:p>
            <a:endParaRPr lang="fr-FR" altLang="fr-FR" dirty="0" smtClean="0"/>
          </a:p>
        </p:txBody>
      </p:sp>
      <p:sp>
        <p:nvSpPr>
          <p:cNvPr id="128004" name="Espace réservé du numéro de diapositive 3"/>
          <p:cNvSpPr>
            <a:spLocks noGrp="1"/>
          </p:cNvSpPr>
          <p:nvPr>
            <p:ph type="sldNum" sz="quarter" idx="5"/>
          </p:nvPr>
        </p:nvSpPr>
        <p:spPr>
          <a:noFill/>
        </p:spPr>
        <p:txBody>
          <a:bodyPr/>
          <a:lstStyle>
            <a:lvl1pPr defTabSz="916829" eaLnBrk="0" hangingPunct="0">
              <a:spcBef>
                <a:spcPct val="30000"/>
              </a:spcBef>
              <a:defRPr sz="1300">
                <a:solidFill>
                  <a:schemeClr val="tx1"/>
                </a:solidFill>
                <a:latin typeface="Arial" charset="0"/>
              </a:defRPr>
            </a:lvl1pPr>
            <a:lvl2pPr marL="746219" indent="-287007" defTabSz="916829" eaLnBrk="0" hangingPunct="0">
              <a:spcBef>
                <a:spcPct val="30000"/>
              </a:spcBef>
              <a:defRPr sz="1300">
                <a:solidFill>
                  <a:schemeClr val="tx1"/>
                </a:solidFill>
                <a:latin typeface="Arial" charset="0"/>
              </a:defRPr>
            </a:lvl2pPr>
            <a:lvl3pPr marL="1148028" indent="-229606" defTabSz="916829" eaLnBrk="0" hangingPunct="0">
              <a:spcBef>
                <a:spcPct val="30000"/>
              </a:spcBef>
              <a:defRPr sz="1300">
                <a:solidFill>
                  <a:schemeClr val="tx1"/>
                </a:solidFill>
                <a:latin typeface="Arial" charset="0"/>
              </a:defRPr>
            </a:lvl3pPr>
            <a:lvl4pPr marL="1607240" indent="-229606" defTabSz="916829" eaLnBrk="0" hangingPunct="0">
              <a:spcBef>
                <a:spcPct val="30000"/>
              </a:spcBef>
              <a:defRPr sz="1300">
                <a:solidFill>
                  <a:schemeClr val="tx1"/>
                </a:solidFill>
                <a:latin typeface="Arial" charset="0"/>
              </a:defRPr>
            </a:lvl4pPr>
            <a:lvl5pPr marL="2066452" indent="-229606" defTabSz="916829" eaLnBrk="0" hangingPunct="0">
              <a:spcBef>
                <a:spcPct val="30000"/>
              </a:spcBef>
              <a:defRPr sz="1300">
                <a:solidFill>
                  <a:schemeClr val="tx1"/>
                </a:solidFill>
                <a:latin typeface="Arial" charset="0"/>
              </a:defRPr>
            </a:lvl5pPr>
            <a:lvl6pPr marL="2525663" indent="-229606" defTabSz="916829" eaLnBrk="0" fontAlgn="base" hangingPunct="0">
              <a:spcBef>
                <a:spcPct val="30000"/>
              </a:spcBef>
              <a:spcAft>
                <a:spcPct val="0"/>
              </a:spcAft>
              <a:defRPr sz="1300">
                <a:solidFill>
                  <a:schemeClr val="tx1"/>
                </a:solidFill>
                <a:latin typeface="Arial" charset="0"/>
              </a:defRPr>
            </a:lvl6pPr>
            <a:lvl7pPr marL="2984874" indent="-229606" defTabSz="916829" eaLnBrk="0" fontAlgn="base" hangingPunct="0">
              <a:spcBef>
                <a:spcPct val="30000"/>
              </a:spcBef>
              <a:spcAft>
                <a:spcPct val="0"/>
              </a:spcAft>
              <a:defRPr sz="1300">
                <a:solidFill>
                  <a:schemeClr val="tx1"/>
                </a:solidFill>
                <a:latin typeface="Arial" charset="0"/>
              </a:defRPr>
            </a:lvl7pPr>
            <a:lvl8pPr marL="3444086" indent="-229606" defTabSz="916829" eaLnBrk="0" fontAlgn="base" hangingPunct="0">
              <a:spcBef>
                <a:spcPct val="30000"/>
              </a:spcBef>
              <a:spcAft>
                <a:spcPct val="0"/>
              </a:spcAft>
              <a:defRPr sz="1300">
                <a:solidFill>
                  <a:schemeClr val="tx1"/>
                </a:solidFill>
                <a:latin typeface="Arial" charset="0"/>
              </a:defRPr>
            </a:lvl8pPr>
            <a:lvl9pPr marL="3903297" indent="-229606" defTabSz="916829" eaLnBrk="0" fontAlgn="base" hangingPunct="0">
              <a:spcBef>
                <a:spcPct val="30000"/>
              </a:spcBef>
              <a:spcAft>
                <a:spcPct val="0"/>
              </a:spcAft>
              <a:defRPr sz="1300">
                <a:solidFill>
                  <a:schemeClr val="tx1"/>
                </a:solidFill>
                <a:latin typeface="Arial" charset="0"/>
              </a:defRPr>
            </a:lvl9pPr>
          </a:lstStyle>
          <a:p>
            <a:pPr eaLnBrk="1" hangingPunct="1">
              <a:spcBef>
                <a:spcPct val="0"/>
              </a:spcBef>
            </a:pPr>
            <a:fld id="{879A68D7-183C-44F7-BF84-FF7D4DE42040}" type="slidenum">
              <a:rPr lang="fr-FR" altLang="fr-FR" smtClean="0">
                <a:solidFill>
                  <a:srgbClr val="FFCC00"/>
                </a:solidFill>
                <a:latin typeface="Arial" panose="020B0604020202020204" pitchFamily="34" charset="0"/>
              </a:rPr>
              <a:pPr eaLnBrk="1" hangingPunct="1">
                <a:spcBef>
                  <a:spcPct val="0"/>
                </a:spcBef>
              </a:pPr>
              <a:t>56</a:t>
            </a:fld>
            <a:endParaRPr lang="fr-FR" altLang="fr-FR" dirty="0" smtClean="0">
              <a:solidFill>
                <a:srgbClr val="FFCC00"/>
              </a:solidFill>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Espace réservé de l'image des diapositives 1"/>
          <p:cNvSpPr>
            <a:spLocks noGrp="1" noRot="1" noChangeAspect="1" noTextEdit="1"/>
          </p:cNvSpPr>
          <p:nvPr>
            <p:ph type="sldImg"/>
          </p:nvPr>
        </p:nvSpPr>
        <p:spPr>
          <a:ln/>
        </p:spPr>
      </p:sp>
      <p:sp>
        <p:nvSpPr>
          <p:cNvPr id="115715" name="Espace réservé des commentaires 2"/>
          <p:cNvSpPr>
            <a:spLocks noGrp="1"/>
          </p:cNvSpPr>
          <p:nvPr>
            <p:ph type="body" idx="1"/>
          </p:nvPr>
        </p:nvSpPr>
        <p:spPr>
          <a:noFill/>
        </p:spPr>
        <p:txBody>
          <a:bodyPr/>
          <a:lstStyle/>
          <a:p>
            <a:endParaRPr lang="fr-FR" altLang="fr-FR" dirty="0" smtClean="0"/>
          </a:p>
        </p:txBody>
      </p:sp>
      <p:sp>
        <p:nvSpPr>
          <p:cNvPr id="115716" name="Espace réservé du numéro de diapositive 3"/>
          <p:cNvSpPr>
            <a:spLocks noGrp="1"/>
          </p:cNvSpPr>
          <p:nvPr>
            <p:ph type="sldNum" sz="quarter" idx="5"/>
          </p:nvPr>
        </p:nvSpPr>
        <p:spPr>
          <a:noFill/>
        </p:spPr>
        <p:txBody>
          <a:bodyPr/>
          <a:lstStyle>
            <a:lvl1pPr defTabSz="916829" eaLnBrk="0" hangingPunct="0">
              <a:defRPr>
                <a:solidFill>
                  <a:schemeClr val="tx1"/>
                </a:solidFill>
                <a:latin typeface="Arial" charset="0"/>
              </a:defRPr>
            </a:lvl1pPr>
            <a:lvl2pPr marL="746219" indent="-287007" defTabSz="916829" eaLnBrk="0" hangingPunct="0">
              <a:defRPr>
                <a:solidFill>
                  <a:schemeClr val="tx1"/>
                </a:solidFill>
                <a:latin typeface="Arial" charset="0"/>
              </a:defRPr>
            </a:lvl2pPr>
            <a:lvl3pPr marL="1148028" indent="-229606" defTabSz="916829" eaLnBrk="0" hangingPunct="0">
              <a:defRPr>
                <a:solidFill>
                  <a:schemeClr val="tx1"/>
                </a:solidFill>
                <a:latin typeface="Arial" charset="0"/>
              </a:defRPr>
            </a:lvl3pPr>
            <a:lvl4pPr marL="1607240" indent="-229606" defTabSz="916829" eaLnBrk="0" hangingPunct="0">
              <a:defRPr>
                <a:solidFill>
                  <a:schemeClr val="tx1"/>
                </a:solidFill>
                <a:latin typeface="Arial" charset="0"/>
              </a:defRPr>
            </a:lvl4pPr>
            <a:lvl5pPr marL="2066452" indent="-229606" defTabSz="916829" eaLnBrk="0" hangingPunct="0">
              <a:defRPr>
                <a:solidFill>
                  <a:schemeClr val="tx1"/>
                </a:solidFill>
                <a:latin typeface="Arial" charset="0"/>
              </a:defRPr>
            </a:lvl5pPr>
            <a:lvl6pPr marL="2525663" indent="-229606" defTabSz="916829" eaLnBrk="0" fontAlgn="base" hangingPunct="0">
              <a:spcBef>
                <a:spcPct val="0"/>
              </a:spcBef>
              <a:spcAft>
                <a:spcPct val="0"/>
              </a:spcAft>
              <a:defRPr>
                <a:solidFill>
                  <a:schemeClr val="tx1"/>
                </a:solidFill>
                <a:latin typeface="Arial" charset="0"/>
              </a:defRPr>
            </a:lvl6pPr>
            <a:lvl7pPr marL="2984874" indent="-229606" defTabSz="916829" eaLnBrk="0" fontAlgn="base" hangingPunct="0">
              <a:spcBef>
                <a:spcPct val="0"/>
              </a:spcBef>
              <a:spcAft>
                <a:spcPct val="0"/>
              </a:spcAft>
              <a:defRPr>
                <a:solidFill>
                  <a:schemeClr val="tx1"/>
                </a:solidFill>
                <a:latin typeface="Arial" charset="0"/>
              </a:defRPr>
            </a:lvl7pPr>
            <a:lvl8pPr marL="3444086" indent="-229606" defTabSz="916829" eaLnBrk="0" fontAlgn="base" hangingPunct="0">
              <a:spcBef>
                <a:spcPct val="0"/>
              </a:spcBef>
              <a:spcAft>
                <a:spcPct val="0"/>
              </a:spcAft>
              <a:defRPr>
                <a:solidFill>
                  <a:schemeClr val="tx1"/>
                </a:solidFill>
                <a:latin typeface="Arial" charset="0"/>
              </a:defRPr>
            </a:lvl8pPr>
            <a:lvl9pPr marL="3903297" indent="-229606" defTabSz="916829" eaLnBrk="0" fontAlgn="base" hangingPunct="0">
              <a:spcBef>
                <a:spcPct val="0"/>
              </a:spcBef>
              <a:spcAft>
                <a:spcPct val="0"/>
              </a:spcAft>
              <a:defRPr>
                <a:solidFill>
                  <a:schemeClr val="tx1"/>
                </a:solidFill>
                <a:latin typeface="Arial" charset="0"/>
              </a:defRPr>
            </a:lvl9pPr>
          </a:lstStyle>
          <a:p>
            <a:pPr eaLnBrk="1" hangingPunct="1"/>
            <a:fld id="{B206C4E3-BD89-4816-8912-61952CB47D0D}" type="slidenum">
              <a:rPr lang="fr-FR" altLang="fr-FR" smtClean="0">
                <a:solidFill>
                  <a:srgbClr val="FFCC00"/>
                </a:solidFill>
                <a:latin typeface="Arial" panose="020B0604020202020204" pitchFamily="34" charset="0"/>
              </a:rPr>
              <a:pPr eaLnBrk="1" hangingPunct="1"/>
              <a:t>57</a:t>
            </a:fld>
            <a:endParaRPr lang="fr-FR" altLang="fr-FR" dirty="0" smtClean="0">
              <a:solidFill>
                <a:srgbClr val="FFCC00"/>
              </a:solidFill>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gn="l" eaLnBrk="1" hangingPunct="1">
              <a:buFontTx/>
              <a:buNone/>
            </a:pPr>
            <a:r>
              <a:rPr lang="fr-FR" altLang="fr-FR" sz="1200" dirty="0" smtClean="0">
                <a:latin typeface="Arial" panose="020B0604020202020204" pitchFamily="34" charset="0"/>
              </a:rPr>
              <a:t>formations végétales fermées à dominante herbacée des zones tropicale (savanes) et tempérée (prairies</a:t>
            </a:r>
            <a:r>
              <a:rPr lang="fr-FR" altLang="fr-FR" sz="1200" baseline="0" dirty="0" smtClean="0">
                <a:latin typeface="Arial" panose="020B0604020202020204" pitchFamily="34" charset="0"/>
              </a:rPr>
              <a:t> ) = </a:t>
            </a:r>
            <a:r>
              <a:rPr lang="fr-FR" altLang="fr-FR" sz="1200" i="1" dirty="0" smtClean="0">
                <a:latin typeface="Arial" panose="020B0604020202020204" pitchFamily="34" charset="0"/>
              </a:rPr>
              <a:t>« </a:t>
            </a:r>
            <a:r>
              <a:rPr lang="fr-FR" altLang="fr-FR" sz="1200" i="1" dirty="0" err="1" smtClean="0">
                <a:latin typeface="Arial" panose="020B0604020202020204" pitchFamily="34" charset="0"/>
              </a:rPr>
              <a:t>grasslands</a:t>
            </a:r>
            <a:r>
              <a:rPr lang="fr-FR" altLang="fr-FR" sz="1200" i="1" dirty="0" smtClean="0">
                <a:latin typeface="Arial" panose="020B0604020202020204" pitchFamily="34" charset="0"/>
              </a:rPr>
              <a:t> »)</a:t>
            </a:r>
          </a:p>
          <a:p>
            <a:endParaRPr lang="fr-FR" dirty="0"/>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58</a:t>
            </a:fld>
            <a:endParaRPr lang="fr-FR" altLang="fr-FR" dirty="0"/>
          </a:p>
        </p:txBody>
      </p:sp>
    </p:spTree>
    <p:extLst>
      <p:ext uri="{BB962C8B-B14F-4D97-AF65-F5344CB8AC3E}">
        <p14:creationId xmlns:p14="http://schemas.microsoft.com/office/powerpoint/2010/main" val="29793035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FR" altLang="fr-FR" sz="1200" dirty="0" smtClean="0">
                <a:latin typeface="Arial" panose="020B0604020202020204" pitchFamily="34" charset="0"/>
              </a:rPr>
              <a:t> Utilisation agricole de nombreuses prairies</a:t>
            </a:r>
          </a:p>
          <a:p>
            <a:endParaRPr lang="fr-FR" dirty="0"/>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59</a:t>
            </a:fld>
            <a:endParaRPr lang="fr-FR" altLang="fr-FR" dirty="0"/>
          </a:p>
        </p:txBody>
      </p:sp>
    </p:spTree>
    <p:extLst>
      <p:ext uri="{BB962C8B-B14F-4D97-AF65-F5344CB8AC3E}">
        <p14:creationId xmlns:p14="http://schemas.microsoft.com/office/powerpoint/2010/main" val="24181321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60</a:t>
            </a:fld>
            <a:endParaRPr lang="fr-FR" altLang="fr-FR" dirty="0"/>
          </a:p>
        </p:txBody>
      </p:sp>
    </p:spTree>
    <p:extLst>
      <p:ext uri="{BB962C8B-B14F-4D97-AF65-F5344CB8AC3E}">
        <p14:creationId xmlns:p14="http://schemas.microsoft.com/office/powerpoint/2010/main" val="35054428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61</a:t>
            </a:fld>
            <a:endParaRPr lang="fr-FR" altLang="fr-FR" dirty="0"/>
          </a:p>
        </p:txBody>
      </p:sp>
    </p:spTree>
    <p:extLst>
      <p:ext uri="{BB962C8B-B14F-4D97-AF65-F5344CB8AC3E}">
        <p14:creationId xmlns:p14="http://schemas.microsoft.com/office/powerpoint/2010/main" val="8095590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lvl1pPr defTabSz="916829" eaLnBrk="0" hangingPunct="0">
              <a:spcBef>
                <a:spcPct val="30000"/>
              </a:spcBef>
              <a:defRPr sz="1300">
                <a:solidFill>
                  <a:schemeClr val="tx1"/>
                </a:solidFill>
                <a:latin typeface="Arial" charset="0"/>
              </a:defRPr>
            </a:lvl1pPr>
            <a:lvl2pPr marL="746219" indent="-287007" defTabSz="916829" eaLnBrk="0" hangingPunct="0">
              <a:spcBef>
                <a:spcPct val="30000"/>
              </a:spcBef>
              <a:defRPr sz="1300">
                <a:solidFill>
                  <a:schemeClr val="tx1"/>
                </a:solidFill>
                <a:latin typeface="Arial" charset="0"/>
              </a:defRPr>
            </a:lvl2pPr>
            <a:lvl3pPr marL="1148028" indent="-229606" defTabSz="916829" eaLnBrk="0" hangingPunct="0">
              <a:spcBef>
                <a:spcPct val="30000"/>
              </a:spcBef>
              <a:defRPr sz="1300">
                <a:solidFill>
                  <a:schemeClr val="tx1"/>
                </a:solidFill>
                <a:latin typeface="Arial" charset="0"/>
              </a:defRPr>
            </a:lvl3pPr>
            <a:lvl4pPr marL="1607240" indent="-229606" defTabSz="916829" eaLnBrk="0" hangingPunct="0">
              <a:spcBef>
                <a:spcPct val="30000"/>
              </a:spcBef>
              <a:defRPr sz="1300">
                <a:solidFill>
                  <a:schemeClr val="tx1"/>
                </a:solidFill>
                <a:latin typeface="Arial" charset="0"/>
              </a:defRPr>
            </a:lvl4pPr>
            <a:lvl5pPr marL="2066452" indent="-229606" defTabSz="916829" eaLnBrk="0" hangingPunct="0">
              <a:spcBef>
                <a:spcPct val="30000"/>
              </a:spcBef>
              <a:defRPr sz="1300">
                <a:solidFill>
                  <a:schemeClr val="tx1"/>
                </a:solidFill>
                <a:latin typeface="Arial" charset="0"/>
              </a:defRPr>
            </a:lvl5pPr>
            <a:lvl6pPr marL="2525663" indent="-229606" defTabSz="916829" eaLnBrk="0" fontAlgn="base" hangingPunct="0">
              <a:spcBef>
                <a:spcPct val="30000"/>
              </a:spcBef>
              <a:spcAft>
                <a:spcPct val="0"/>
              </a:spcAft>
              <a:defRPr sz="1300">
                <a:solidFill>
                  <a:schemeClr val="tx1"/>
                </a:solidFill>
                <a:latin typeface="Arial" charset="0"/>
              </a:defRPr>
            </a:lvl6pPr>
            <a:lvl7pPr marL="2984874" indent="-229606" defTabSz="916829" eaLnBrk="0" fontAlgn="base" hangingPunct="0">
              <a:spcBef>
                <a:spcPct val="30000"/>
              </a:spcBef>
              <a:spcAft>
                <a:spcPct val="0"/>
              </a:spcAft>
              <a:defRPr sz="1300">
                <a:solidFill>
                  <a:schemeClr val="tx1"/>
                </a:solidFill>
                <a:latin typeface="Arial" charset="0"/>
              </a:defRPr>
            </a:lvl7pPr>
            <a:lvl8pPr marL="3444086" indent="-229606" defTabSz="916829" eaLnBrk="0" fontAlgn="base" hangingPunct="0">
              <a:spcBef>
                <a:spcPct val="30000"/>
              </a:spcBef>
              <a:spcAft>
                <a:spcPct val="0"/>
              </a:spcAft>
              <a:defRPr sz="1300">
                <a:solidFill>
                  <a:schemeClr val="tx1"/>
                </a:solidFill>
                <a:latin typeface="Arial" charset="0"/>
              </a:defRPr>
            </a:lvl8pPr>
            <a:lvl9pPr marL="3903297" indent="-229606" defTabSz="916829" eaLnBrk="0" fontAlgn="base" hangingPunct="0">
              <a:spcBef>
                <a:spcPct val="30000"/>
              </a:spcBef>
              <a:spcAft>
                <a:spcPct val="0"/>
              </a:spcAft>
              <a:defRPr sz="1300">
                <a:solidFill>
                  <a:schemeClr val="tx1"/>
                </a:solidFill>
                <a:latin typeface="Arial" charset="0"/>
              </a:defRPr>
            </a:lvl9pPr>
          </a:lstStyle>
          <a:p>
            <a:pPr eaLnBrk="1" hangingPunct="1">
              <a:spcBef>
                <a:spcPct val="0"/>
              </a:spcBef>
            </a:pPr>
            <a:fld id="{F2B4C30C-3D32-4AAD-95FC-85D016937C83}" type="slidenum">
              <a:rPr lang="fr-FR" altLang="fr-FR" smtClean="0">
                <a:solidFill>
                  <a:srgbClr val="FFCC00"/>
                </a:solidFill>
                <a:latin typeface="Arial" panose="020B0604020202020204" pitchFamily="34" charset="0"/>
              </a:rPr>
              <a:pPr eaLnBrk="1" hangingPunct="1">
                <a:spcBef>
                  <a:spcPct val="0"/>
                </a:spcBef>
              </a:pPr>
              <a:t>62</a:t>
            </a:fld>
            <a:endParaRPr lang="fr-FR" altLang="fr-FR" dirty="0" smtClean="0">
              <a:solidFill>
                <a:srgbClr val="FFCC00"/>
              </a:solidFill>
              <a:latin typeface="Arial" panose="020B0604020202020204" pitchFamily="34" charset="0"/>
            </a:endParaRPr>
          </a:p>
        </p:txBody>
      </p:sp>
      <p:sp>
        <p:nvSpPr>
          <p:cNvPr id="123907" name="Rectangle 2"/>
          <p:cNvSpPr>
            <a:spLocks noGrp="1" noRot="1" noChangeAspect="1" noChangeArrowheads="1" noTextEdit="1"/>
          </p:cNvSpPr>
          <p:nvPr>
            <p:ph type="sldImg"/>
          </p:nvPr>
        </p:nvSpPr>
        <p:spPr>
          <a:xfrm>
            <a:off x="855663" y="746125"/>
            <a:ext cx="4957762" cy="3719513"/>
          </a:xfrm>
          <a:ln/>
        </p:spPr>
      </p:sp>
      <p:sp>
        <p:nvSpPr>
          <p:cNvPr id="123908" name="Rectangle 3"/>
          <p:cNvSpPr>
            <a:spLocks noGrp="1" noChangeArrowheads="1"/>
          </p:cNvSpPr>
          <p:nvPr>
            <p:ph type="body" idx="1"/>
          </p:nvPr>
        </p:nvSpPr>
        <p:spPr>
          <a:noFill/>
        </p:spPr>
        <p:txBody>
          <a:bodyPr/>
          <a:lstStyle/>
          <a:p>
            <a:pPr eaLnBrk="1" hangingPunct="1">
              <a:spcBef>
                <a:spcPts val="502"/>
              </a:spcBef>
              <a:spcAft>
                <a:spcPts val="502"/>
              </a:spcAft>
            </a:pPr>
            <a:endParaRPr lang="fr-FR" altLang="fr-FR" sz="1100" dirty="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63</a:t>
            </a:fld>
            <a:endParaRPr lang="fr-FR" altLang="fr-FR" dirty="0"/>
          </a:p>
        </p:txBody>
      </p:sp>
    </p:spTree>
    <p:extLst>
      <p:ext uri="{BB962C8B-B14F-4D97-AF65-F5344CB8AC3E}">
        <p14:creationId xmlns:p14="http://schemas.microsoft.com/office/powerpoint/2010/main" val="1635920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918423"/>
            <a:r>
              <a:rPr lang="fr-FR" sz="1100" dirty="0" smtClean="0">
                <a:latin typeface="Arial" panose="020B0604020202020204" pitchFamily="34" charset="0"/>
                <a:cs typeface="Arial" panose="020B0604020202020204" pitchFamily="34" charset="0"/>
              </a:rPr>
              <a:t>On perçoit nettement que la biodiversité est maximale dans les régions équatoriales et tropicales et minimale dans les régions </a:t>
            </a:r>
            <a:r>
              <a:rPr lang="fr-FR" sz="1100" dirty="0" err="1" smtClean="0">
                <a:latin typeface="Arial" panose="020B0604020202020204" pitchFamily="34" charset="0"/>
                <a:cs typeface="Arial" panose="020B0604020202020204" pitchFamily="34" charset="0"/>
              </a:rPr>
              <a:t>sub-polaires</a:t>
            </a:r>
            <a:r>
              <a:rPr lang="fr-FR" sz="1100" dirty="0" smtClean="0">
                <a:latin typeface="Arial" panose="020B0604020202020204" pitchFamily="34" charset="0"/>
                <a:cs typeface="Arial" panose="020B0604020202020204" pitchFamily="34" charset="0"/>
              </a:rPr>
              <a:t> ou de désert chaud. A rapprocher de la carte des Biomes pour définir les </a:t>
            </a:r>
            <a:r>
              <a:rPr lang="fr-FR" sz="1100" dirty="0" err="1" smtClean="0">
                <a:latin typeface="Arial" panose="020B0604020202020204" pitchFamily="34" charset="0"/>
                <a:cs typeface="Arial" panose="020B0604020202020204" pitchFamily="34" charset="0"/>
              </a:rPr>
              <a:t>Ecozones</a:t>
            </a:r>
            <a:r>
              <a:rPr lang="fr-FR" sz="1100" dirty="0" smtClean="0">
                <a:latin typeface="Arial" panose="020B0604020202020204" pitchFamily="34" charset="0"/>
                <a:cs typeface="Arial" panose="020B0604020202020204" pitchFamily="34" charset="0"/>
              </a:rPr>
              <a:t> les plus riches en biodiversité végétale</a:t>
            </a:r>
          </a:p>
          <a:p>
            <a:pPr defTabSz="918423"/>
            <a:r>
              <a:rPr lang="fr-FR" altLang="fr-FR" sz="1100" dirty="0">
                <a:solidFill>
                  <a:schemeClr val="tx2"/>
                </a:solidFill>
                <a:latin typeface="Arial" panose="020B0604020202020204" pitchFamily="34" charset="0"/>
                <a:cs typeface="Arial" panose="020B0604020202020204" pitchFamily="34" charset="0"/>
              </a:rPr>
              <a:t>(source : </a:t>
            </a:r>
            <a:r>
              <a:rPr lang="fr-FR" altLang="fr-FR" sz="1100" dirty="0" err="1">
                <a:solidFill>
                  <a:schemeClr val="tx2"/>
                </a:solidFill>
                <a:latin typeface="Arial" panose="020B0604020202020204" pitchFamily="34" charset="0"/>
                <a:cs typeface="Arial" panose="020B0604020202020204" pitchFamily="34" charset="0"/>
              </a:rPr>
              <a:t>Terminological</a:t>
            </a:r>
            <a:r>
              <a:rPr lang="fr-FR" altLang="fr-FR" sz="1100" dirty="0">
                <a:solidFill>
                  <a:schemeClr val="tx2"/>
                </a:solidFill>
                <a:latin typeface="Arial" panose="020B0604020202020204" pitchFamily="34" charset="0"/>
                <a:cs typeface="Arial" panose="020B0604020202020204" pitchFamily="34" charset="0"/>
              </a:rPr>
              <a:t> and </a:t>
            </a:r>
            <a:r>
              <a:rPr lang="fr-FR" altLang="fr-FR" sz="1100" dirty="0" err="1">
                <a:solidFill>
                  <a:schemeClr val="tx2"/>
                </a:solidFill>
                <a:latin typeface="Arial" panose="020B0604020202020204" pitchFamily="34" charset="0"/>
                <a:cs typeface="Arial" panose="020B0604020202020204" pitchFamily="34" charset="0"/>
              </a:rPr>
              <a:t>methodological</a:t>
            </a:r>
            <a:r>
              <a:rPr lang="fr-FR" altLang="fr-FR" sz="1100" dirty="0">
                <a:solidFill>
                  <a:schemeClr val="tx2"/>
                </a:solidFill>
                <a:latin typeface="Arial" panose="020B0604020202020204" pitchFamily="34" charset="0"/>
                <a:cs typeface="Arial" panose="020B0604020202020204" pitchFamily="34" charset="0"/>
              </a:rPr>
              <a:t> aspects of the </a:t>
            </a:r>
            <a:r>
              <a:rPr lang="fr-FR" altLang="fr-FR" sz="1100" dirty="0" err="1">
                <a:solidFill>
                  <a:schemeClr val="tx2"/>
                </a:solidFill>
                <a:latin typeface="Arial" panose="020B0604020202020204" pitchFamily="34" charset="0"/>
                <a:cs typeface="Arial" panose="020B0604020202020204" pitchFamily="34" charset="0"/>
              </a:rPr>
              <a:t>mapping</a:t>
            </a:r>
            <a:r>
              <a:rPr lang="fr-FR" altLang="fr-FR" sz="1100" dirty="0">
                <a:solidFill>
                  <a:schemeClr val="tx2"/>
                </a:solidFill>
                <a:latin typeface="Arial" panose="020B0604020202020204" pitchFamily="34" charset="0"/>
                <a:cs typeface="Arial" panose="020B0604020202020204" pitchFamily="34" charset="0"/>
              </a:rPr>
              <a:t> and </a:t>
            </a:r>
            <a:r>
              <a:rPr lang="fr-FR" altLang="fr-FR" sz="1100" dirty="0" err="1">
                <a:solidFill>
                  <a:schemeClr val="tx2"/>
                </a:solidFill>
                <a:latin typeface="Arial" panose="020B0604020202020204" pitchFamily="34" charset="0"/>
                <a:cs typeface="Arial" panose="020B0604020202020204" pitchFamily="34" charset="0"/>
              </a:rPr>
              <a:t>analysis</a:t>
            </a:r>
            <a:r>
              <a:rPr lang="fr-FR" altLang="fr-FR" sz="1100" dirty="0">
                <a:solidFill>
                  <a:schemeClr val="tx2"/>
                </a:solidFill>
                <a:latin typeface="Arial" panose="020B0604020202020204" pitchFamily="34" charset="0"/>
                <a:cs typeface="Arial" panose="020B0604020202020204" pitchFamily="34" charset="0"/>
              </a:rPr>
              <a:t> of global </a:t>
            </a:r>
            <a:r>
              <a:rPr lang="fr-FR" altLang="fr-FR" sz="1100" dirty="0" err="1">
                <a:solidFill>
                  <a:schemeClr val="tx2"/>
                </a:solidFill>
                <a:latin typeface="Arial" panose="020B0604020202020204" pitchFamily="34" charset="0"/>
                <a:cs typeface="Arial" panose="020B0604020202020204" pitchFamily="34" charset="0"/>
              </a:rPr>
              <a:t>biodiversity</a:t>
            </a:r>
            <a:r>
              <a:rPr lang="fr-FR" altLang="fr-FR" sz="1100" dirty="0">
                <a:solidFill>
                  <a:schemeClr val="tx2"/>
                </a:solidFill>
                <a:latin typeface="Arial" panose="020B0604020202020204" pitchFamily="34" charset="0"/>
                <a:cs typeface="Arial" panose="020B0604020202020204" pitchFamily="34" charset="0"/>
              </a:rPr>
              <a:t>, </a:t>
            </a:r>
            <a:r>
              <a:rPr lang="fr-FR" altLang="fr-FR" sz="1100" dirty="0" err="1">
                <a:solidFill>
                  <a:schemeClr val="tx2"/>
                </a:solidFill>
                <a:latin typeface="Arial" panose="020B0604020202020204" pitchFamily="34" charset="0"/>
                <a:cs typeface="Arial" panose="020B0604020202020204" pitchFamily="34" charset="0"/>
              </a:rPr>
              <a:t>Barthlott</a:t>
            </a:r>
            <a:r>
              <a:rPr lang="fr-FR" altLang="fr-FR" sz="1100" dirty="0">
                <a:solidFill>
                  <a:schemeClr val="tx2"/>
                </a:solidFill>
                <a:latin typeface="Arial" panose="020B0604020202020204" pitchFamily="34" charset="0"/>
                <a:cs typeface="Arial" panose="020B0604020202020204" pitchFamily="34" charset="0"/>
              </a:rPr>
              <a:t> et al., Acta Bot. </a:t>
            </a:r>
            <a:r>
              <a:rPr lang="fr-FR" altLang="fr-FR" sz="1100" dirty="0" err="1">
                <a:solidFill>
                  <a:schemeClr val="tx2"/>
                </a:solidFill>
                <a:latin typeface="Arial" panose="020B0604020202020204" pitchFamily="34" charset="0"/>
                <a:cs typeface="Arial" panose="020B0604020202020204" pitchFamily="34" charset="0"/>
              </a:rPr>
              <a:t>Fennica</a:t>
            </a:r>
            <a:r>
              <a:rPr lang="fr-FR" altLang="fr-FR" sz="1100" dirty="0">
                <a:solidFill>
                  <a:schemeClr val="tx2"/>
                </a:solidFill>
                <a:latin typeface="Arial" panose="020B0604020202020204" pitchFamily="34" charset="0"/>
                <a:cs typeface="Arial" panose="020B0604020202020204" pitchFamily="34" charset="0"/>
              </a:rPr>
              <a:t>, 1997, 103-110)</a:t>
            </a:r>
          </a:p>
          <a:p>
            <a:endParaRPr lang="fr-FR" sz="1100"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6</a:t>
            </a:fld>
            <a:endParaRPr lang="fr-FR" altLang="fr-FR" dirty="0"/>
          </a:p>
        </p:txBody>
      </p:sp>
    </p:spTree>
    <p:extLst>
      <p:ext uri="{BB962C8B-B14F-4D97-AF65-F5344CB8AC3E}">
        <p14:creationId xmlns:p14="http://schemas.microsoft.com/office/powerpoint/2010/main" val="38153654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64</a:t>
            </a:fld>
            <a:endParaRPr lang="fr-FR" altLang="fr-FR" dirty="0"/>
          </a:p>
        </p:txBody>
      </p:sp>
    </p:spTree>
    <p:extLst>
      <p:ext uri="{BB962C8B-B14F-4D97-AF65-F5344CB8AC3E}">
        <p14:creationId xmlns:p14="http://schemas.microsoft.com/office/powerpoint/2010/main" val="3849893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65</a:t>
            </a:fld>
            <a:endParaRPr lang="fr-FR" altLang="fr-FR" dirty="0"/>
          </a:p>
        </p:txBody>
      </p:sp>
    </p:spTree>
    <p:extLst>
      <p:ext uri="{BB962C8B-B14F-4D97-AF65-F5344CB8AC3E}">
        <p14:creationId xmlns:p14="http://schemas.microsoft.com/office/powerpoint/2010/main" val="8311919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66</a:t>
            </a:fld>
            <a:endParaRPr lang="fr-FR" altLang="fr-FR" dirty="0"/>
          </a:p>
        </p:txBody>
      </p:sp>
    </p:spTree>
    <p:extLst>
      <p:ext uri="{BB962C8B-B14F-4D97-AF65-F5344CB8AC3E}">
        <p14:creationId xmlns:p14="http://schemas.microsoft.com/office/powerpoint/2010/main" val="27603751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67</a:t>
            </a:fld>
            <a:endParaRPr lang="fr-FR" altLang="fr-FR" dirty="0"/>
          </a:p>
        </p:txBody>
      </p:sp>
    </p:spTree>
    <p:extLst>
      <p:ext uri="{BB962C8B-B14F-4D97-AF65-F5344CB8AC3E}">
        <p14:creationId xmlns:p14="http://schemas.microsoft.com/office/powerpoint/2010/main" val="16827878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Espace réservé de l'image des diapositives 1"/>
          <p:cNvSpPr>
            <a:spLocks noGrp="1" noRot="1" noChangeAspect="1" noTextEdit="1"/>
          </p:cNvSpPr>
          <p:nvPr>
            <p:ph type="sldImg"/>
          </p:nvPr>
        </p:nvSpPr>
        <p:spPr>
          <a:ln/>
        </p:spPr>
      </p:sp>
      <p:sp>
        <p:nvSpPr>
          <p:cNvPr id="115715" name="Espace réservé des commentaires 2"/>
          <p:cNvSpPr>
            <a:spLocks noGrp="1"/>
          </p:cNvSpPr>
          <p:nvPr>
            <p:ph type="body" idx="1"/>
          </p:nvPr>
        </p:nvSpPr>
        <p:spPr>
          <a:noFill/>
        </p:spPr>
        <p:txBody>
          <a:bodyPr/>
          <a:lstStyle/>
          <a:p>
            <a:endParaRPr lang="fr-FR" altLang="fr-FR" dirty="0" smtClean="0"/>
          </a:p>
        </p:txBody>
      </p:sp>
      <p:sp>
        <p:nvSpPr>
          <p:cNvPr id="115716" name="Espace réservé du numéro de diapositive 3"/>
          <p:cNvSpPr>
            <a:spLocks noGrp="1"/>
          </p:cNvSpPr>
          <p:nvPr>
            <p:ph type="sldNum" sz="quarter" idx="5"/>
          </p:nvPr>
        </p:nvSpPr>
        <p:spPr>
          <a:noFill/>
        </p:spPr>
        <p:txBody>
          <a:bodyPr/>
          <a:lstStyle>
            <a:lvl1pPr defTabSz="916829" eaLnBrk="0" hangingPunct="0">
              <a:defRPr>
                <a:solidFill>
                  <a:schemeClr val="tx1"/>
                </a:solidFill>
                <a:latin typeface="Arial" charset="0"/>
              </a:defRPr>
            </a:lvl1pPr>
            <a:lvl2pPr marL="746219" indent="-287007" defTabSz="916829" eaLnBrk="0" hangingPunct="0">
              <a:defRPr>
                <a:solidFill>
                  <a:schemeClr val="tx1"/>
                </a:solidFill>
                <a:latin typeface="Arial" charset="0"/>
              </a:defRPr>
            </a:lvl2pPr>
            <a:lvl3pPr marL="1148028" indent="-229606" defTabSz="916829" eaLnBrk="0" hangingPunct="0">
              <a:defRPr>
                <a:solidFill>
                  <a:schemeClr val="tx1"/>
                </a:solidFill>
                <a:latin typeface="Arial" charset="0"/>
              </a:defRPr>
            </a:lvl3pPr>
            <a:lvl4pPr marL="1607240" indent="-229606" defTabSz="916829" eaLnBrk="0" hangingPunct="0">
              <a:defRPr>
                <a:solidFill>
                  <a:schemeClr val="tx1"/>
                </a:solidFill>
                <a:latin typeface="Arial" charset="0"/>
              </a:defRPr>
            </a:lvl4pPr>
            <a:lvl5pPr marL="2066452" indent="-229606" defTabSz="916829" eaLnBrk="0" hangingPunct="0">
              <a:defRPr>
                <a:solidFill>
                  <a:schemeClr val="tx1"/>
                </a:solidFill>
                <a:latin typeface="Arial" charset="0"/>
              </a:defRPr>
            </a:lvl5pPr>
            <a:lvl6pPr marL="2525663" indent="-229606" defTabSz="916829" eaLnBrk="0" fontAlgn="base" hangingPunct="0">
              <a:spcBef>
                <a:spcPct val="0"/>
              </a:spcBef>
              <a:spcAft>
                <a:spcPct val="0"/>
              </a:spcAft>
              <a:defRPr>
                <a:solidFill>
                  <a:schemeClr val="tx1"/>
                </a:solidFill>
                <a:latin typeface="Arial" charset="0"/>
              </a:defRPr>
            </a:lvl6pPr>
            <a:lvl7pPr marL="2984874" indent="-229606" defTabSz="916829" eaLnBrk="0" fontAlgn="base" hangingPunct="0">
              <a:spcBef>
                <a:spcPct val="0"/>
              </a:spcBef>
              <a:spcAft>
                <a:spcPct val="0"/>
              </a:spcAft>
              <a:defRPr>
                <a:solidFill>
                  <a:schemeClr val="tx1"/>
                </a:solidFill>
                <a:latin typeface="Arial" charset="0"/>
              </a:defRPr>
            </a:lvl7pPr>
            <a:lvl8pPr marL="3444086" indent="-229606" defTabSz="916829" eaLnBrk="0" fontAlgn="base" hangingPunct="0">
              <a:spcBef>
                <a:spcPct val="0"/>
              </a:spcBef>
              <a:spcAft>
                <a:spcPct val="0"/>
              </a:spcAft>
              <a:defRPr>
                <a:solidFill>
                  <a:schemeClr val="tx1"/>
                </a:solidFill>
                <a:latin typeface="Arial" charset="0"/>
              </a:defRPr>
            </a:lvl8pPr>
            <a:lvl9pPr marL="3903297" indent="-229606" defTabSz="916829" eaLnBrk="0" fontAlgn="base" hangingPunct="0">
              <a:spcBef>
                <a:spcPct val="0"/>
              </a:spcBef>
              <a:spcAft>
                <a:spcPct val="0"/>
              </a:spcAft>
              <a:defRPr>
                <a:solidFill>
                  <a:schemeClr val="tx1"/>
                </a:solidFill>
                <a:latin typeface="Arial" charset="0"/>
              </a:defRPr>
            </a:lvl9pPr>
          </a:lstStyle>
          <a:p>
            <a:pPr eaLnBrk="1" hangingPunct="1"/>
            <a:fld id="{B206C4E3-BD89-4816-8912-61952CB47D0D}" type="slidenum">
              <a:rPr lang="fr-FR" altLang="fr-FR" smtClean="0">
                <a:solidFill>
                  <a:srgbClr val="FFCC00"/>
                </a:solidFill>
                <a:latin typeface="Arial" panose="020B0604020202020204" pitchFamily="34" charset="0"/>
              </a:rPr>
              <a:pPr eaLnBrk="1" hangingPunct="1"/>
              <a:t>68</a:t>
            </a:fld>
            <a:endParaRPr lang="fr-FR" altLang="fr-FR" dirty="0" smtClean="0">
              <a:solidFill>
                <a:srgbClr val="FFCC00"/>
              </a:solidFill>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69</a:t>
            </a:fld>
            <a:endParaRPr lang="fr-FR" altLang="fr-FR" dirty="0"/>
          </a:p>
        </p:txBody>
      </p:sp>
    </p:spTree>
    <p:extLst>
      <p:ext uri="{BB962C8B-B14F-4D97-AF65-F5344CB8AC3E}">
        <p14:creationId xmlns:p14="http://schemas.microsoft.com/office/powerpoint/2010/main" val="5261878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70</a:t>
            </a:fld>
            <a:endParaRPr lang="fr-FR" altLang="fr-FR" dirty="0"/>
          </a:p>
        </p:txBody>
      </p:sp>
    </p:spTree>
    <p:extLst>
      <p:ext uri="{BB962C8B-B14F-4D97-AF65-F5344CB8AC3E}">
        <p14:creationId xmlns:p14="http://schemas.microsoft.com/office/powerpoint/2010/main" val="1588281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defTabSz="916829" eaLnBrk="0" hangingPunct="0">
              <a:spcBef>
                <a:spcPct val="30000"/>
              </a:spcBef>
              <a:defRPr sz="1300">
                <a:solidFill>
                  <a:schemeClr val="tx1"/>
                </a:solidFill>
                <a:latin typeface="Arial" charset="0"/>
              </a:defRPr>
            </a:lvl1pPr>
            <a:lvl2pPr marL="746219" indent="-287007" defTabSz="916829" eaLnBrk="0" hangingPunct="0">
              <a:spcBef>
                <a:spcPct val="30000"/>
              </a:spcBef>
              <a:defRPr sz="1300">
                <a:solidFill>
                  <a:schemeClr val="tx1"/>
                </a:solidFill>
                <a:latin typeface="Arial" charset="0"/>
              </a:defRPr>
            </a:lvl2pPr>
            <a:lvl3pPr marL="1148028" indent="-229606" defTabSz="916829" eaLnBrk="0" hangingPunct="0">
              <a:spcBef>
                <a:spcPct val="30000"/>
              </a:spcBef>
              <a:defRPr sz="1300">
                <a:solidFill>
                  <a:schemeClr val="tx1"/>
                </a:solidFill>
                <a:latin typeface="Arial" charset="0"/>
              </a:defRPr>
            </a:lvl3pPr>
            <a:lvl4pPr marL="1607240" indent="-229606" defTabSz="916829" eaLnBrk="0" hangingPunct="0">
              <a:spcBef>
                <a:spcPct val="30000"/>
              </a:spcBef>
              <a:defRPr sz="1300">
                <a:solidFill>
                  <a:schemeClr val="tx1"/>
                </a:solidFill>
                <a:latin typeface="Arial" charset="0"/>
              </a:defRPr>
            </a:lvl4pPr>
            <a:lvl5pPr marL="2066452" indent="-229606" defTabSz="916829" eaLnBrk="0" hangingPunct="0">
              <a:spcBef>
                <a:spcPct val="30000"/>
              </a:spcBef>
              <a:defRPr sz="1300">
                <a:solidFill>
                  <a:schemeClr val="tx1"/>
                </a:solidFill>
                <a:latin typeface="Arial" charset="0"/>
              </a:defRPr>
            </a:lvl5pPr>
            <a:lvl6pPr marL="2525663" indent="-229606" defTabSz="916829" eaLnBrk="0" fontAlgn="base" hangingPunct="0">
              <a:spcBef>
                <a:spcPct val="30000"/>
              </a:spcBef>
              <a:spcAft>
                <a:spcPct val="0"/>
              </a:spcAft>
              <a:defRPr sz="1300">
                <a:solidFill>
                  <a:schemeClr val="tx1"/>
                </a:solidFill>
                <a:latin typeface="Arial" charset="0"/>
              </a:defRPr>
            </a:lvl6pPr>
            <a:lvl7pPr marL="2984874" indent="-229606" defTabSz="916829" eaLnBrk="0" fontAlgn="base" hangingPunct="0">
              <a:spcBef>
                <a:spcPct val="30000"/>
              </a:spcBef>
              <a:spcAft>
                <a:spcPct val="0"/>
              </a:spcAft>
              <a:defRPr sz="1300">
                <a:solidFill>
                  <a:schemeClr val="tx1"/>
                </a:solidFill>
                <a:latin typeface="Arial" charset="0"/>
              </a:defRPr>
            </a:lvl7pPr>
            <a:lvl8pPr marL="3444086" indent="-229606" defTabSz="916829" eaLnBrk="0" fontAlgn="base" hangingPunct="0">
              <a:spcBef>
                <a:spcPct val="30000"/>
              </a:spcBef>
              <a:spcAft>
                <a:spcPct val="0"/>
              </a:spcAft>
              <a:defRPr sz="1300">
                <a:solidFill>
                  <a:schemeClr val="tx1"/>
                </a:solidFill>
                <a:latin typeface="Arial" charset="0"/>
              </a:defRPr>
            </a:lvl8pPr>
            <a:lvl9pPr marL="3903297" indent="-229606" defTabSz="916829" eaLnBrk="0" fontAlgn="base" hangingPunct="0">
              <a:spcBef>
                <a:spcPct val="30000"/>
              </a:spcBef>
              <a:spcAft>
                <a:spcPct val="0"/>
              </a:spcAft>
              <a:defRPr sz="1300">
                <a:solidFill>
                  <a:schemeClr val="tx1"/>
                </a:solidFill>
                <a:latin typeface="Arial" charset="0"/>
              </a:defRPr>
            </a:lvl9pPr>
          </a:lstStyle>
          <a:p>
            <a:pPr eaLnBrk="1" hangingPunct="1">
              <a:spcBef>
                <a:spcPct val="0"/>
              </a:spcBef>
            </a:pPr>
            <a:fld id="{1EB0865B-6DD3-4D39-9198-D8EC89EF83CE}" type="slidenum">
              <a:rPr lang="fr-FR" altLang="fr-FR" smtClean="0">
                <a:solidFill>
                  <a:srgbClr val="FFCC00"/>
                </a:solidFill>
                <a:latin typeface="Arial" panose="020B0604020202020204" pitchFamily="34" charset="0"/>
              </a:rPr>
              <a:pPr eaLnBrk="1" hangingPunct="1">
                <a:spcBef>
                  <a:spcPct val="0"/>
                </a:spcBef>
              </a:pPr>
              <a:t>71</a:t>
            </a:fld>
            <a:endParaRPr lang="fr-FR" altLang="fr-FR" dirty="0" smtClean="0">
              <a:solidFill>
                <a:srgbClr val="FFCC00"/>
              </a:solidFill>
              <a:latin typeface="Arial" panose="020B0604020202020204" pitchFamily="34"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p:spPr>
        <p:txBody>
          <a:bodyPr/>
          <a:lstStyle/>
          <a:p>
            <a:pPr eaLnBrk="1" hangingPunct="1"/>
            <a:endParaRPr lang="fr-FR" altLang="fr-FR" dirty="0"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defTabSz="916829" eaLnBrk="0" hangingPunct="0">
              <a:spcBef>
                <a:spcPct val="30000"/>
              </a:spcBef>
              <a:defRPr sz="1300">
                <a:solidFill>
                  <a:schemeClr val="tx1"/>
                </a:solidFill>
                <a:latin typeface="Arial" charset="0"/>
              </a:defRPr>
            </a:lvl1pPr>
            <a:lvl2pPr marL="746219" indent="-287007" defTabSz="916829" eaLnBrk="0" hangingPunct="0">
              <a:spcBef>
                <a:spcPct val="30000"/>
              </a:spcBef>
              <a:defRPr sz="1300">
                <a:solidFill>
                  <a:schemeClr val="tx1"/>
                </a:solidFill>
                <a:latin typeface="Arial" charset="0"/>
              </a:defRPr>
            </a:lvl2pPr>
            <a:lvl3pPr marL="1148028" indent="-229606" defTabSz="916829" eaLnBrk="0" hangingPunct="0">
              <a:spcBef>
                <a:spcPct val="30000"/>
              </a:spcBef>
              <a:defRPr sz="1300">
                <a:solidFill>
                  <a:schemeClr val="tx1"/>
                </a:solidFill>
                <a:latin typeface="Arial" charset="0"/>
              </a:defRPr>
            </a:lvl3pPr>
            <a:lvl4pPr marL="1607240" indent="-229606" defTabSz="916829" eaLnBrk="0" hangingPunct="0">
              <a:spcBef>
                <a:spcPct val="30000"/>
              </a:spcBef>
              <a:defRPr sz="1300">
                <a:solidFill>
                  <a:schemeClr val="tx1"/>
                </a:solidFill>
                <a:latin typeface="Arial" charset="0"/>
              </a:defRPr>
            </a:lvl4pPr>
            <a:lvl5pPr marL="2066452" indent="-229606" defTabSz="916829" eaLnBrk="0" hangingPunct="0">
              <a:spcBef>
                <a:spcPct val="30000"/>
              </a:spcBef>
              <a:defRPr sz="1300">
                <a:solidFill>
                  <a:schemeClr val="tx1"/>
                </a:solidFill>
                <a:latin typeface="Arial" charset="0"/>
              </a:defRPr>
            </a:lvl5pPr>
            <a:lvl6pPr marL="2525663" indent="-229606" defTabSz="916829" eaLnBrk="0" fontAlgn="base" hangingPunct="0">
              <a:spcBef>
                <a:spcPct val="30000"/>
              </a:spcBef>
              <a:spcAft>
                <a:spcPct val="0"/>
              </a:spcAft>
              <a:defRPr sz="1300">
                <a:solidFill>
                  <a:schemeClr val="tx1"/>
                </a:solidFill>
                <a:latin typeface="Arial" charset="0"/>
              </a:defRPr>
            </a:lvl6pPr>
            <a:lvl7pPr marL="2984874" indent="-229606" defTabSz="916829" eaLnBrk="0" fontAlgn="base" hangingPunct="0">
              <a:spcBef>
                <a:spcPct val="30000"/>
              </a:spcBef>
              <a:spcAft>
                <a:spcPct val="0"/>
              </a:spcAft>
              <a:defRPr sz="1300">
                <a:solidFill>
                  <a:schemeClr val="tx1"/>
                </a:solidFill>
                <a:latin typeface="Arial" charset="0"/>
              </a:defRPr>
            </a:lvl7pPr>
            <a:lvl8pPr marL="3444086" indent="-229606" defTabSz="916829" eaLnBrk="0" fontAlgn="base" hangingPunct="0">
              <a:spcBef>
                <a:spcPct val="30000"/>
              </a:spcBef>
              <a:spcAft>
                <a:spcPct val="0"/>
              </a:spcAft>
              <a:defRPr sz="1300">
                <a:solidFill>
                  <a:schemeClr val="tx1"/>
                </a:solidFill>
                <a:latin typeface="Arial" charset="0"/>
              </a:defRPr>
            </a:lvl8pPr>
            <a:lvl9pPr marL="3903297" indent="-229606" defTabSz="916829" eaLnBrk="0" fontAlgn="base" hangingPunct="0">
              <a:spcBef>
                <a:spcPct val="30000"/>
              </a:spcBef>
              <a:spcAft>
                <a:spcPct val="0"/>
              </a:spcAft>
              <a:defRPr sz="1300">
                <a:solidFill>
                  <a:schemeClr val="tx1"/>
                </a:solidFill>
                <a:latin typeface="Arial" charset="0"/>
              </a:defRPr>
            </a:lvl9pPr>
          </a:lstStyle>
          <a:p>
            <a:pPr eaLnBrk="1" hangingPunct="1">
              <a:spcBef>
                <a:spcPct val="0"/>
              </a:spcBef>
            </a:pPr>
            <a:fld id="{D99D0BFF-6ECA-4D28-81C3-8F4BDD57D3E2}" type="slidenum">
              <a:rPr lang="fr-FR" altLang="fr-FR" smtClean="0">
                <a:solidFill>
                  <a:srgbClr val="FFCC00"/>
                </a:solidFill>
                <a:latin typeface="Arial" panose="020B0604020202020204" pitchFamily="34" charset="0"/>
              </a:rPr>
              <a:pPr eaLnBrk="1" hangingPunct="1">
                <a:spcBef>
                  <a:spcPct val="0"/>
                </a:spcBef>
              </a:pPr>
              <a:t>72</a:t>
            </a:fld>
            <a:endParaRPr lang="fr-FR" altLang="fr-FR" dirty="0" smtClean="0">
              <a:solidFill>
                <a:srgbClr val="FFCC00"/>
              </a:solidFill>
              <a:latin typeface="Arial" panose="020B0604020202020204" pitchFamily="34" charset="0"/>
            </a:endParaRPr>
          </a:p>
        </p:txBody>
      </p:sp>
      <p:sp>
        <p:nvSpPr>
          <p:cNvPr id="131075" name="Rectangle 2"/>
          <p:cNvSpPr>
            <a:spLocks noGrp="1" noRot="1" noChangeAspect="1" noChangeArrowheads="1" noTextEdit="1"/>
          </p:cNvSpPr>
          <p:nvPr>
            <p:ph type="sldImg"/>
          </p:nvPr>
        </p:nvSpPr>
        <p:spPr>
          <a:xfrm>
            <a:off x="855663" y="746125"/>
            <a:ext cx="4957762" cy="3719513"/>
          </a:xfrm>
          <a:ln/>
        </p:spPr>
      </p:sp>
      <p:sp>
        <p:nvSpPr>
          <p:cNvPr id="131076" name="Rectangle 3"/>
          <p:cNvSpPr>
            <a:spLocks noGrp="1" noChangeArrowheads="1"/>
          </p:cNvSpPr>
          <p:nvPr>
            <p:ph type="body" idx="1"/>
          </p:nvPr>
        </p:nvSpPr>
        <p:spPr>
          <a:noFill/>
        </p:spPr>
        <p:txBody>
          <a:bodyPr/>
          <a:lstStyle/>
          <a:p>
            <a:pPr eaLnBrk="1" hangingPunct="1">
              <a:spcBef>
                <a:spcPts val="502"/>
              </a:spcBef>
              <a:spcAft>
                <a:spcPts val="502"/>
              </a:spcAft>
            </a:pPr>
            <a:endParaRPr lang="fr-FR" altLang="fr-FR" dirty="0"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defTabSz="916829" eaLnBrk="0" hangingPunct="0">
              <a:spcBef>
                <a:spcPct val="30000"/>
              </a:spcBef>
              <a:defRPr sz="1300">
                <a:solidFill>
                  <a:schemeClr val="tx1"/>
                </a:solidFill>
                <a:latin typeface="Arial" charset="0"/>
              </a:defRPr>
            </a:lvl1pPr>
            <a:lvl2pPr marL="746219" indent="-287007" defTabSz="916829" eaLnBrk="0" hangingPunct="0">
              <a:spcBef>
                <a:spcPct val="30000"/>
              </a:spcBef>
              <a:defRPr sz="1300">
                <a:solidFill>
                  <a:schemeClr val="tx1"/>
                </a:solidFill>
                <a:latin typeface="Arial" charset="0"/>
              </a:defRPr>
            </a:lvl2pPr>
            <a:lvl3pPr marL="1148028" indent="-229606" defTabSz="916829" eaLnBrk="0" hangingPunct="0">
              <a:spcBef>
                <a:spcPct val="30000"/>
              </a:spcBef>
              <a:defRPr sz="1300">
                <a:solidFill>
                  <a:schemeClr val="tx1"/>
                </a:solidFill>
                <a:latin typeface="Arial" charset="0"/>
              </a:defRPr>
            </a:lvl3pPr>
            <a:lvl4pPr marL="1607240" indent="-229606" defTabSz="916829" eaLnBrk="0" hangingPunct="0">
              <a:spcBef>
                <a:spcPct val="30000"/>
              </a:spcBef>
              <a:defRPr sz="1300">
                <a:solidFill>
                  <a:schemeClr val="tx1"/>
                </a:solidFill>
                <a:latin typeface="Arial" charset="0"/>
              </a:defRPr>
            </a:lvl4pPr>
            <a:lvl5pPr marL="2066452" indent="-229606" defTabSz="916829" eaLnBrk="0" hangingPunct="0">
              <a:spcBef>
                <a:spcPct val="30000"/>
              </a:spcBef>
              <a:defRPr sz="1300">
                <a:solidFill>
                  <a:schemeClr val="tx1"/>
                </a:solidFill>
                <a:latin typeface="Arial" charset="0"/>
              </a:defRPr>
            </a:lvl5pPr>
            <a:lvl6pPr marL="2525663" indent="-229606" defTabSz="916829" eaLnBrk="0" fontAlgn="base" hangingPunct="0">
              <a:spcBef>
                <a:spcPct val="30000"/>
              </a:spcBef>
              <a:spcAft>
                <a:spcPct val="0"/>
              </a:spcAft>
              <a:defRPr sz="1300">
                <a:solidFill>
                  <a:schemeClr val="tx1"/>
                </a:solidFill>
                <a:latin typeface="Arial" charset="0"/>
              </a:defRPr>
            </a:lvl6pPr>
            <a:lvl7pPr marL="2984874" indent="-229606" defTabSz="916829" eaLnBrk="0" fontAlgn="base" hangingPunct="0">
              <a:spcBef>
                <a:spcPct val="30000"/>
              </a:spcBef>
              <a:spcAft>
                <a:spcPct val="0"/>
              </a:spcAft>
              <a:defRPr sz="1300">
                <a:solidFill>
                  <a:schemeClr val="tx1"/>
                </a:solidFill>
                <a:latin typeface="Arial" charset="0"/>
              </a:defRPr>
            </a:lvl7pPr>
            <a:lvl8pPr marL="3444086" indent="-229606" defTabSz="916829" eaLnBrk="0" fontAlgn="base" hangingPunct="0">
              <a:spcBef>
                <a:spcPct val="30000"/>
              </a:spcBef>
              <a:spcAft>
                <a:spcPct val="0"/>
              </a:spcAft>
              <a:defRPr sz="1300">
                <a:solidFill>
                  <a:schemeClr val="tx1"/>
                </a:solidFill>
                <a:latin typeface="Arial" charset="0"/>
              </a:defRPr>
            </a:lvl8pPr>
            <a:lvl9pPr marL="3903297" indent="-229606" defTabSz="916829" eaLnBrk="0" fontAlgn="base" hangingPunct="0">
              <a:spcBef>
                <a:spcPct val="30000"/>
              </a:spcBef>
              <a:spcAft>
                <a:spcPct val="0"/>
              </a:spcAft>
              <a:defRPr sz="1300">
                <a:solidFill>
                  <a:schemeClr val="tx1"/>
                </a:solidFill>
                <a:latin typeface="Arial" charset="0"/>
              </a:defRPr>
            </a:lvl9pPr>
          </a:lstStyle>
          <a:p>
            <a:pPr eaLnBrk="1" hangingPunct="1">
              <a:spcBef>
                <a:spcPct val="0"/>
              </a:spcBef>
            </a:pPr>
            <a:fld id="{D99D0BFF-6ECA-4D28-81C3-8F4BDD57D3E2}" type="slidenum">
              <a:rPr lang="fr-FR" altLang="fr-FR" smtClean="0">
                <a:solidFill>
                  <a:srgbClr val="FFCC00"/>
                </a:solidFill>
                <a:latin typeface="Arial" panose="020B0604020202020204" pitchFamily="34" charset="0"/>
              </a:rPr>
              <a:pPr eaLnBrk="1" hangingPunct="1">
                <a:spcBef>
                  <a:spcPct val="0"/>
                </a:spcBef>
              </a:pPr>
              <a:t>73</a:t>
            </a:fld>
            <a:endParaRPr lang="fr-FR" altLang="fr-FR" dirty="0" smtClean="0">
              <a:solidFill>
                <a:srgbClr val="FFCC00"/>
              </a:solidFill>
              <a:latin typeface="Arial" panose="020B0604020202020204" pitchFamily="34" charset="0"/>
            </a:endParaRPr>
          </a:p>
        </p:txBody>
      </p:sp>
      <p:sp>
        <p:nvSpPr>
          <p:cNvPr id="131075" name="Rectangle 2"/>
          <p:cNvSpPr>
            <a:spLocks noGrp="1" noRot="1" noChangeAspect="1" noChangeArrowheads="1" noTextEdit="1"/>
          </p:cNvSpPr>
          <p:nvPr>
            <p:ph type="sldImg"/>
          </p:nvPr>
        </p:nvSpPr>
        <p:spPr>
          <a:xfrm>
            <a:off x="855663" y="746125"/>
            <a:ext cx="4957762" cy="3719513"/>
          </a:xfrm>
          <a:ln/>
        </p:spPr>
      </p:sp>
      <p:sp>
        <p:nvSpPr>
          <p:cNvPr id="131076" name="Rectangle 3"/>
          <p:cNvSpPr>
            <a:spLocks noGrp="1" noChangeArrowheads="1"/>
          </p:cNvSpPr>
          <p:nvPr>
            <p:ph type="body" idx="1"/>
          </p:nvPr>
        </p:nvSpPr>
        <p:spPr>
          <a:noFill/>
        </p:spPr>
        <p:txBody>
          <a:bodyPr/>
          <a:lstStyle/>
          <a:p>
            <a:pPr eaLnBrk="1" hangingPunct="1">
              <a:spcBef>
                <a:spcPts val="502"/>
              </a:spcBef>
              <a:spcAft>
                <a:spcPts val="502"/>
              </a:spcAft>
            </a:pPr>
            <a:endParaRPr lang="fr-FR" altLang="fr-FR"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ltLang="fr-FR" sz="1300" dirty="0">
                <a:cs typeface="Arial" panose="020B0604020202020204" pitchFamily="34" charset="0"/>
              </a:rPr>
              <a:t>Relation entre la richesse des espèces en Amérique du Nord et:</a:t>
            </a:r>
            <a:br>
              <a:rPr lang="fr-FR" altLang="fr-FR" sz="1300" dirty="0">
                <a:cs typeface="Arial" panose="020B0604020202020204" pitchFamily="34" charset="0"/>
              </a:rPr>
            </a:br>
            <a:r>
              <a:rPr lang="fr-FR" altLang="fr-FR" sz="1300" dirty="0">
                <a:cs typeface="Arial" panose="020B0604020202020204" pitchFamily="34" charset="0"/>
              </a:rPr>
              <a:t>- la latitude, </a:t>
            </a:r>
            <a:br>
              <a:rPr lang="fr-FR" altLang="fr-FR" sz="1300" dirty="0">
                <a:cs typeface="Arial" panose="020B0604020202020204" pitchFamily="34" charset="0"/>
              </a:rPr>
            </a:br>
            <a:r>
              <a:rPr lang="fr-FR" altLang="fr-FR" sz="1300" dirty="0">
                <a:cs typeface="Arial" panose="020B0604020202020204" pitchFamily="34" charset="0"/>
              </a:rPr>
              <a:t>- la </a:t>
            </a:r>
            <a:r>
              <a:rPr lang="fr-FR" altLang="fr-FR" sz="1300" dirty="0" smtClean="0">
                <a:cs typeface="Arial" panose="020B0604020202020204" pitchFamily="34" charset="0"/>
              </a:rPr>
              <a:t>température </a:t>
            </a:r>
            <a:r>
              <a:rPr lang="fr-FR" altLang="fr-FR" sz="1300" dirty="0">
                <a:cs typeface="Arial" panose="020B0604020202020204" pitchFamily="34" charset="0"/>
              </a:rPr>
              <a:t>moyenne annuelle, </a:t>
            </a:r>
            <a:br>
              <a:rPr lang="fr-FR" altLang="fr-FR" sz="1300" dirty="0">
                <a:cs typeface="Arial" panose="020B0604020202020204" pitchFamily="34" charset="0"/>
              </a:rPr>
            </a:br>
            <a:r>
              <a:rPr lang="fr-FR" altLang="fr-FR" sz="1300" dirty="0">
                <a:cs typeface="Arial" panose="020B0604020202020204" pitchFamily="34" charset="0"/>
              </a:rPr>
              <a:t>- l'ETP</a:t>
            </a:r>
            <a:br>
              <a:rPr lang="fr-FR" altLang="fr-FR" sz="1300" dirty="0">
                <a:cs typeface="Arial" panose="020B0604020202020204" pitchFamily="34" charset="0"/>
              </a:rPr>
            </a:br>
            <a:r>
              <a:rPr lang="fr-FR" altLang="fr-FR" sz="1300" dirty="0">
                <a:cs typeface="Arial" panose="020B0604020202020204" pitchFamily="34" charset="0"/>
              </a:rPr>
              <a:t>- l'amplitude thermique</a:t>
            </a:r>
            <a:endParaRPr lang="fr-FR" b="0" u="none" dirty="0"/>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7</a:t>
            </a:fld>
            <a:endParaRPr lang="fr-FR" altLang="fr-FR" dirty="0"/>
          </a:p>
        </p:txBody>
      </p:sp>
    </p:spTree>
    <p:extLst>
      <p:ext uri="{BB962C8B-B14F-4D97-AF65-F5344CB8AC3E}">
        <p14:creationId xmlns:p14="http://schemas.microsoft.com/office/powerpoint/2010/main" val="36881757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defTabSz="916829" eaLnBrk="0" hangingPunct="0">
              <a:spcBef>
                <a:spcPct val="30000"/>
              </a:spcBef>
              <a:defRPr sz="1300">
                <a:solidFill>
                  <a:schemeClr val="tx1"/>
                </a:solidFill>
                <a:latin typeface="Arial" charset="0"/>
              </a:defRPr>
            </a:lvl1pPr>
            <a:lvl2pPr marL="746219" indent="-287007" defTabSz="916829" eaLnBrk="0" hangingPunct="0">
              <a:spcBef>
                <a:spcPct val="30000"/>
              </a:spcBef>
              <a:defRPr sz="1300">
                <a:solidFill>
                  <a:schemeClr val="tx1"/>
                </a:solidFill>
                <a:latin typeface="Arial" charset="0"/>
              </a:defRPr>
            </a:lvl2pPr>
            <a:lvl3pPr marL="1148028" indent="-229606" defTabSz="916829" eaLnBrk="0" hangingPunct="0">
              <a:spcBef>
                <a:spcPct val="30000"/>
              </a:spcBef>
              <a:defRPr sz="1300">
                <a:solidFill>
                  <a:schemeClr val="tx1"/>
                </a:solidFill>
                <a:latin typeface="Arial" charset="0"/>
              </a:defRPr>
            </a:lvl3pPr>
            <a:lvl4pPr marL="1607240" indent="-229606" defTabSz="916829" eaLnBrk="0" hangingPunct="0">
              <a:spcBef>
                <a:spcPct val="30000"/>
              </a:spcBef>
              <a:defRPr sz="1300">
                <a:solidFill>
                  <a:schemeClr val="tx1"/>
                </a:solidFill>
                <a:latin typeface="Arial" charset="0"/>
              </a:defRPr>
            </a:lvl4pPr>
            <a:lvl5pPr marL="2066452" indent="-229606" defTabSz="916829" eaLnBrk="0" hangingPunct="0">
              <a:spcBef>
                <a:spcPct val="30000"/>
              </a:spcBef>
              <a:defRPr sz="1300">
                <a:solidFill>
                  <a:schemeClr val="tx1"/>
                </a:solidFill>
                <a:latin typeface="Arial" charset="0"/>
              </a:defRPr>
            </a:lvl5pPr>
            <a:lvl6pPr marL="2525663" indent="-229606" defTabSz="916829" eaLnBrk="0" fontAlgn="base" hangingPunct="0">
              <a:spcBef>
                <a:spcPct val="30000"/>
              </a:spcBef>
              <a:spcAft>
                <a:spcPct val="0"/>
              </a:spcAft>
              <a:defRPr sz="1300">
                <a:solidFill>
                  <a:schemeClr val="tx1"/>
                </a:solidFill>
                <a:latin typeface="Arial" charset="0"/>
              </a:defRPr>
            </a:lvl6pPr>
            <a:lvl7pPr marL="2984874" indent="-229606" defTabSz="916829" eaLnBrk="0" fontAlgn="base" hangingPunct="0">
              <a:spcBef>
                <a:spcPct val="30000"/>
              </a:spcBef>
              <a:spcAft>
                <a:spcPct val="0"/>
              </a:spcAft>
              <a:defRPr sz="1300">
                <a:solidFill>
                  <a:schemeClr val="tx1"/>
                </a:solidFill>
                <a:latin typeface="Arial" charset="0"/>
              </a:defRPr>
            </a:lvl7pPr>
            <a:lvl8pPr marL="3444086" indent="-229606" defTabSz="916829" eaLnBrk="0" fontAlgn="base" hangingPunct="0">
              <a:spcBef>
                <a:spcPct val="30000"/>
              </a:spcBef>
              <a:spcAft>
                <a:spcPct val="0"/>
              </a:spcAft>
              <a:defRPr sz="1300">
                <a:solidFill>
                  <a:schemeClr val="tx1"/>
                </a:solidFill>
                <a:latin typeface="Arial" charset="0"/>
              </a:defRPr>
            </a:lvl8pPr>
            <a:lvl9pPr marL="3903297" indent="-229606" defTabSz="916829" eaLnBrk="0" fontAlgn="base" hangingPunct="0">
              <a:spcBef>
                <a:spcPct val="30000"/>
              </a:spcBef>
              <a:spcAft>
                <a:spcPct val="0"/>
              </a:spcAft>
              <a:defRPr sz="1300">
                <a:solidFill>
                  <a:schemeClr val="tx1"/>
                </a:solidFill>
                <a:latin typeface="Arial" charset="0"/>
              </a:defRPr>
            </a:lvl9pPr>
          </a:lstStyle>
          <a:p>
            <a:pPr eaLnBrk="1" hangingPunct="1">
              <a:spcBef>
                <a:spcPct val="0"/>
              </a:spcBef>
            </a:pPr>
            <a:fld id="{D99D0BFF-6ECA-4D28-81C3-8F4BDD57D3E2}" type="slidenum">
              <a:rPr lang="fr-FR" altLang="fr-FR" smtClean="0">
                <a:solidFill>
                  <a:srgbClr val="FFCC00"/>
                </a:solidFill>
                <a:latin typeface="Arial" panose="020B0604020202020204" pitchFamily="34" charset="0"/>
              </a:rPr>
              <a:pPr eaLnBrk="1" hangingPunct="1">
                <a:spcBef>
                  <a:spcPct val="0"/>
                </a:spcBef>
              </a:pPr>
              <a:t>74</a:t>
            </a:fld>
            <a:endParaRPr lang="fr-FR" altLang="fr-FR" dirty="0" smtClean="0">
              <a:solidFill>
                <a:srgbClr val="FFCC00"/>
              </a:solidFill>
              <a:latin typeface="Arial" panose="020B0604020202020204" pitchFamily="34" charset="0"/>
            </a:endParaRPr>
          </a:p>
        </p:txBody>
      </p:sp>
      <p:sp>
        <p:nvSpPr>
          <p:cNvPr id="131075" name="Rectangle 2"/>
          <p:cNvSpPr>
            <a:spLocks noGrp="1" noRot="1" noChangeAspect="1" noChangeArrowheads="1" noTextEdit="1"/>
          </p:cNvSpPr>
          <p:nvPr>
            <p:ph type="sldImg"/>
          </p:nvPr>
        </p:nvSpPr>
        <p:spPr>
          <a:xfrm>
            <a:off x="855663" y="746125"/>
            <a:ext cx="4957762" cy="3719513"/>
          </a:xfrm>
          <a:ln/>
        </p:spPr>
      </p:sp>
      <p:sp>
        <p:nvSpPr>
          <p:cNvPr id="131076" name="Rectangle 3"/>
          <p:cNvSpPr>
            <a:spLocks noGrp="1" noChangeArrowheads="1"/>
          </p:cNvSpPr>
          <p:nvPr>
            <p:ph type="body" idx="1"/>
          </p:nvPr>
        </p:nvSpPr>
        <p:spPr>
          <a:noFill/>
        </p:spPr>
        <p:txBody>
          <a:bodyPr/>
          <a:lstStyle/>
          <a:p>
            <a:pPr eaLnBrk="1" hangingPunct="1">
              <a:spcBef>
                <a:spcPts val="502"/>
              </a:spcBef>
              <a:spcAft>
                <a:spcPts val="502"/>
              </a:spcAft>
            </a:pPr>
            <a:endParaRPr lang="fr-FR" altLang="fr-FR" dirty="0"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75</a:t>
            </a:fld>
            <a:endParaRPr lang="fr-FR" altLang="fr-FR" dirty="0"/>
          </a:p>
        </p:txBody>
      </p:sp>
    </p:spTree>
    <p:extLst>
      <p:ext uri="{BB962C8B-B14F-4D97-AF65-F5344CB8AC3E}">
        <p14:creationId xmlns:p14="http://schemas.microsoft.com/office/powerpoint/2010/main" val="12602878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Espace réservé de l'image des diapositives 1"/>
          <p:cNvSpPr>
            <a:spLocks noGrp="1" noRot="1" noChangeAspect="1" noTextEdit="1"/>
          </p:cNvSpPr>
          <p:nvPr>
            <p:ph type="sldImg"/>
          </p:nvPr>
        </p:nvSpPr>
        <p:spPr>
          <a:ln/>
        </p:spPr>
      </p:sp>
      <p:sp>
        <p:nvSpPr>
          <p:cNvPr id="115715" name="Espace réservé des commentaires 2"/>
          <p:cNvSpPr>
            <a:spLocks noGrp="1"/>
          </p:cNvSpPr>
          <p:nvPr>
            <p:ph type="body" idx="1"/>
          </p:nvPr>
        </p:nvSpPr>
        <p:spPr>
          <a:noFill/>
        </p:spPr>
        <p:txBody>
          <a:bodyPr/>
          <a:lstStyle/>
          <a:p>
            <a:r>
              <a:rPr lang="fr-FR" dirty="0" smtClean="0"/>
              <a:t>L'impact des activités humaines sur les écosystèmes, les paysages et la biosphère continentale atteint une telle ampleur que l'organisation des sociétés en termes économique, politique et juridique risque d'être remise en cause.</a:t>
            </a:r>
          </a:p>
          <a:p>
            <a:r>
              <a:rPr lang="fr-FR" dirty="0" smtClean="0"/>
              <a:t>Etant donné le caractère très dynamique de trois des composantes essentielles de l'environnement terrestre que sont l'atmosphère, l'hydrosphère et le compartiment vivant, ces impacts environnementaux peuvent parfois se propager aux différentes échelles d'organisation de la biosphère continentale dans les deux sens, depuis les échelles locales où se produisent certaines des perturbations anthropiques vers les échelles globales et réciproquement, à partir des échelles globales vers les niveaux d'organisation plus élémentaires.</a:t>
            </a:r>
          </a:p>
          <a:p>
            <a:endParaRPr lang="fr-FR" dirty="0" smtClean="0"/>
          </a:p>
          <a:p>
            <a:r>
              <a:rPr lang="fr-FR" dirty="0" smtClean="0"/>
              <a:t>http://www.cesbio.ups-tlse.fr/</a:t>
            </a:r>
          </a:p>
          <a:p>
            <a:endParaRPr lang="fr-FR" dirty="0" smtClean="0"/>
          </a:p>
        </p:txBody>
      </p:sp>
      <p:sp>
        <p:nvSpPr>
          <p:cNvPr id="115716" name="Espace réservé du numéro de diapositive 3"/>
          <p:cNvSpPr>
            <a:spLocks noGrp="1"/>
          </p:cNvSpPr>
          <p:nvPr>
            <p:ph type="sldNum" sz="quarter" idx="5"/>
          </p:nvPr>
        </p:nvSpPr>
        <p:spPr>
          <a:noFill/>
        </p:spPr>
        <p:txBody>
          <a:bodyPr/>
          <a:lstStyle>
            <a:lvl1pPr defTabSz="916829" eaLnBrk="0" hangingPunct="0">
              <a:defRPr>
                <a:solidFill>
                  <a:schemeClr val="tx1"/>
                </a:solidFill>
                <a:latin typeface="Arial" charset="0"/>
              </a:defRPr>
            </a:lvl1pPr>
            <a:lvl2pPr marL="746219" indent="-287007" defTabSz="916829" eaLnBrk="0" hangingPunct="0">
              <a:defRPr>
                <a:solidFill>
                  <a:schemeClr val="tx1"/>
                </a:solidFill>
                <a:latin typeface="Arial" charset="0"/>
              </a:defRPr>
            </a:lvl2pPr>
            <a:lvl3pPr marL="1148028" indent="-229606" defTabSz="916829" eaLnBrk="0" hangingPunct="0">
              <a:defRPr>
                <a:solidFill>
                  <a:schemeClr val="tx1"/>
                </a:solidFill>
                <a:latin typeface="Arial" charset="0"/>
              </a:defRPr>
            </a:lvl3pPr>
            <a:lvl4pPr marL="1607240" indent="-229606" defTabSz="916829" eaLnBrk="0" hangingPunct="0">
              <a:defRPr>
                <a:solidFill>
                  <a:schemeClr val="tx1"/>
                </a:solidFill>
                <a:latin typeface="Arial" charset="0"/>
              </a:defRPr>
            </a:lvl4pPr>
            <a:lvl5pPr marL="2066452" indent="-229606" defTabSz="916829" eaLnBrk="0" hangingPunct="0">
              <a:defRPr>
                <a:solidFill>
                  <a:schemeClr val="tx1"/>
                </a:solidFill>
                <a:latin typeface="Arial" charset="0"/>
              </a:defRPr>
            </a:lvl5pPr>
            <a:lvl6pPr marL="2525663" indent="-229606" defTabSz="916829" eaLnBrk="0" fontAlgn="base" hangingPunct="0">
              <a:spcBef>
                <a:spcPct val="0"/>
              </a:spcBef>
              <a:spcAft>
                <a:spcPct val="0"/>
              </a:spcAft>
              <a:defRPr>
                <a:solidFill>
                  <a:schemeClr val="tx1"/>
                </a:solidFill>
                <a:latin typeface="Arial" charset="0"/>
              </a:defRPr>
            </a:lvl6pPr>
            <a:lvl7pPr marL="2984874" indent="-229606" defTabSz="916829" eaLnBrk="0" fontAlgn="base" hangingPunct="0">
              <a:spcBef>
                <a:spcPct val="0"/>
              </a:spcBef>
              <a:spcAft>
                <a:spcPct val="0"/>
              </a:spcAft>
              <a:defRPr>
                <a:solidFill>
                  <a:schemeClr val="tx1"/>
                </a:solidFill>
                <a:latin typeface="Arial" charset="0"/>
              </a:defRPr>
            </a:lvl7pPr>
            <a:lvl8pPr marL="3444086" indent="-229606" defTabSz="916829" eaLnBrk="0" fontAlgn="base" hangingPunct="0">
              <a:spcBef>
                <a:spcPct val="0"/>
              </a:spcBef>
              <a:spcAft>
                <a:spcPct val="0"/>
              </a:spcAft>
              <a:defRPr>
                <a:solidFill>
                  <a:schemeClr val="tx1"/>
                </a:solidFill>
                <a:latin typeface="Arial" charset="0"/>
              </a:defRPr>
            </a:lvl8pPr>
            <a:lvl9pPr marL="3903297" indent="-229606" defTabSz="916829" eaLnBrk="0" fontAlgn="base" hangingPunct="0">
              <a:spcBef>
                <a:spcPct val="0"/>
              </a:spcBef>
              <a:spcAft>
                <a:spcPct val="0"/>
              </a:spcAft>
              <a:defRPr>
                <a:solidFill>
                  <a:schemeClr val="tx1"/>
                </a:solidFill>
                <a:latin typeface="Arial" charset="0"/>
              </a:defRPr>
            </a:lvl9pPr>
          </a:lstStyle>
          <a:p>
            <a:pPr eaLnBrk="1" hangingPunct="1"/>
            <a:fld id="{B206C4E3-BD89-4816-8912-61952CB47D0D}" type="slidenum">
              <a:rPr lang="fr-FR" altLang="fr-FR" smtClean="0">
                <a:solidFill>
                  <a:srgbClr val="FFCC00"/>
                </a:solidFill>
                <a:latin typeface="Arial" panose="020B0604020202020204" pitchFamily="34" charset="0"/>
              </a:rPr>
              <a:pPr eaLnBrk="1" hangingPunct="1"/>
              <a:t>76</a:t>
            </a:fld>
            <a:endParaRPr lang="fr-FR" altLang="fr-FR" dirty="0" smtClean="0">
              <a:solidFill>
                <a:srgbClr val="FFCC00"/>
              </a:solidFill>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defTabSz="985391" eaLnBrk="0" hangingPunct="0">
              <a:spcBef>
                <a:spcPct val="30000"/>
              </a:spcBef>
              <a:defRPr sz="1300">
                <a:solidFill>
                  <a:schemeClr val="tx1"/>
                </a:solidFill>
                <a:latin typeface="Arial" charset="0"/>
              </a:defRPr>
            </a:lvl1pPr>
            <a:lvl2pPr marL="802026" indent="-307736" defTabSz="985391" eaLnBrk="0" hangingPunct="0">
              <a:spcBef>
                <a:spcPct val="30000"/>
              </a:spcBef>
              <a:defRPr sz="1300">
                <a:solidFill>
                  <a:schemeClr val="tx1"/>
                </a:solidFill>
                <a:latin typeface="Arial" charset="0"/>
              </a:defRPr>
            </a:lvl2pPr>
            <a:lvl3pPr marL="1234130" indent="-245551" defTabSz="985391" eaLnBrk="0" hangingPunct="0">
              <a:spcBef>
                <a:spcPct val="30000"/>
              </a:spcBef>
              <a:defRPr sz="1300">
                <a:solidFill>
                  <a:schemeClr val="tx1"/>
                </a:solidFill>
                <a:latin typeface="Arial" charset="0"/>
              </a:defRPr>
            </a:lvl3pPr>
            <a:lvl4pPr marL="1726827" indent="-245551" defTabSz="985391" eaLnBrk="0" hangingPunct="0">
              <a:spcBef>
                <a:spcPct val="30000"/>
              </a:spcBef>
              <a:defRPr sz="1300">
                <a:solidFill>
                  <a:schemeClr val="tx1"/>
                </a:solidFill>
                <a:latin typeface="Arial" charset="0"/>
              </a:defRPr>
            </a:lvl4pPr>
            <a:lvl5pPr marL="2221117" indent="-245551" defTabSz="985391" eaLnBrk="0" hangingPunct="0">
              <a:spcBef>
                <a:spcPct val="30000"/>
              </a:spcBef>
              <a:defRPr sz="1300">
                <a:solidFill>
                  <a:schemeClr val="tx1"/>
                </a:solidFill>
                <a:latin typeface="Arial" charset="0"/>
              </a:defRPr>
            </a:lvl5pPr>
            <a:lvl6pPr marL="2680328" indent="-245551" defTabSz="985391" eaLnBrk="0" fontAlgn="base" hangingPunct="0">
              <a:spcBef>
                <a:spcPct val="30000"/>
              </a:spcBef>
              <a:spcAft>
                <a:spcPct val="0"/>
              </a:spcAft>
              <a:defRPr sz="1300">
                <a:solidFill>
                  <a:schemeClr val="tx1"/>
                </a:solidFill>
                <a:latin typeface="Arial" charset="0"/>
              </a:defRPr>
            </a:lvl6pPr>
            <a:lvl7pPr marL="3139540" indent="-245551" defTabSz="985391" eaLnBrk="0" fontAlgn="base" hangingPunct="0">
              <a:spcBef>
                <a:spcPct val="30000"/>
              </a:spcBef>
              <a:spcAft>
                <a:spcPct val="0"/>
              </a:spcAft>
              <a:defRPr sz="1300">
                <a:solidFill>
                  <a:schemeClr val="tx1"/>
                </a:solidFill>
                <a:latin typeface="Arial" charset="0"/>
              </a:defRPr>
            </a:lvl7pPr>
            <a:lvl8pPr marL="3598752" indent="-245551" defTabSz="985391" eaLnBrk="0" fontAlgn="base" hangingPunct="0">
              <a:spcBef>
                <a:spcPct val="30000"/>
              </a:spcBef>
              <a:spcAft>
                <a:spcPct val="0"/>
              </a:spcAft>
              <a:defRPr sz="1300">
                <a:solidFill>
                  <a:schemeClr val="tx1"/>
                </a:solidFill>
                <a:latin typeface="Arial" charset="0"/>
              </a:defRPr>
            </a:lvl8pPr>
            <a:lvl9pPr marL="4057962" indent="-245551" defTabSz="985391" eaLnBrk="0" fontAlgn="base" hangingPunct="0">
              <a:spcBef>
                <a:spcPct val="30000"/>
              </a:spcBef>
              <a:spcAft>
                <a:spcPct val="0"/>
              </a:spcAft>
              <a:defRPr sz="1300">
                <a:solidFill>
                  <a:schemeClr val="tx1"/>
                </a:solidFill>
                <a:latin typeface="Arial" charset="0"/>
              </a:defRPr>
            </a:lvl9pPr>
          </a:lstStyle>
          <a:p>
            <a:pPr eaLnBrk="1" hangingPunct="1">
              <a:spcBef>
                <a:spcPct val="0"/>
              </a:spcBef>
            </a:pPr>
            <a:fld id="{3FA8D272-00D4-476C-960D-998749C4CFC6}" type="slidenum">
              <a:rPr lang="fr-FR" altLang="fr-FR" smtClean="0">
                <a:latin typeface="Arial" panose="020B0604020202020204" pitchFamily="34" charset="0"/>
              </a:rPr>
              <a:pPr eaLnBrk="1" hangingPunct="1">
                <a:spcBef>
                  <a:spcPct val="0"/>
                </a:spcBef>
              </a:pPr>
              <a:t>77</a:t>
            </a:fld>
            <a:endParaRPr lang="fr-FR" altLang="fr-FR" dirty="0" smtClean="0">
              <a:latin typeface="Arial" panose="020B0604020202020204" pitchFamily="34"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p:spPr>
        <p:txBody>
          <a:bodyPr/>
          <a:lstStyle/>
          <a:p>
            <a:r>
              <a:rPr lang="fr-FR" b="1" dirty="0" smtClean="0"/>
              <a:t>Evaluation des impacts des activités humaines sur les écosystèmes</a:t>
            </a:r>
          </a:p>
          <a:p>
            <a:r>
              <a:rPr lang="fr-FR" dirty="0" smtClean="0"/>
              <a:t>Conséquences des activités anthropiques sur les grands cycles biogéochimiques ;</a:t>
            </a:r>
          </a:p>
          <a:p>
            <a:r>
              <a:rPr lang="fr-FR" dirty="0" smtClean="0"/>
              <a:t>Conséquences des changements de structure de paysages sur les flux d'éléments ;</a:t>
            </a:r>
          </a:p>
          <a:p>
            <a:r>
              <a:rPr lang="fr-FR" dirty="0" smtClean="0"/>
              <a:t>Temps de réponse des systèmes aux perturbations anthropiques et trajectoires d'évolution ;</a:t>
            </a:r>
          </a:p>
          <a:p>
            <a:r>
              <a:rPr lang="fr-FR" dirty="0" smtClean="0"/>
              <a:t>Rôle des composantes biologiques et physico-chimiques dans la résistance et la résilience des systèmes aux perturbations ;</a:t>
            </a:r>
          </a:p>
          <a:p>
            <a:r>
              <a:rPr lang="fr-FR" dirty="0" smtClean="0"/>
              <a:t>Compréhension et quantification des effets cumulés des perturbations sur le fonctionnement des systèmes ;</a:t>
            </a:r>
          </a:p>
          <a:p>
            <a:r>
              <a:rPr lang="fr-FR" dirty="0" smtClean="0"/>
              <a:t>Outils de diagnostic du fonctionnement des systèmes.</a:t>
            </a:r>
          </a:p>
          <a:p>
            <a:pPr eaLnBrk="1" hangingPunct="1"/>
            <a:endParaRPr lang="fr-FR" altLang="fr-FR" dirty="0"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fontAlgn="base" hangingPunct="1">
              <a:spcBef>
                <a:spcPct val="0"/>
              </a:spcBef>
              <a:spcAft>
                <a:spcPct val="0"/>
              </a:spcAft>
            </a:pPr>
            <a:fld id="{9E24B5C8-33EE-41D3-82BA-5EEECEF86F89}" type="slidenum">
              <a:rPr lang="fr-FR" altLang="fr-FR" smtClean="0">
                <a:latin typeface="Arial" charset="0"/>
              </a:rPr>
              <a:pPr eaLnBrk="1" fontAlgn="base" hangingPunct="1">
                <a:spcBef>
                  <a:spcPct val="0"/>
                </a:spcBef>
                <a:spcAft>
                  <a:spcPct val="0"/>
                </a:spcAft>
              </a:pPr>
              <a:t>78</a:t>
            </a:fld>
            <a:endParaRPr lang="fr-FR" altLang="fr-FR" smtClean="0">
              <a:latin typeface="Arial" charset="0"/>
            </a:endParaRPr>
          </a:p>
        </p:txBody>
      </p:sp>
      <p:sp>
        <p:nvSpPr>
          <p:cNvPr id="56323" name="Rectangle 7"/>
          <p:cNvSpPr txBox="1">
            <a:spLocks noGrp="1" noChangeArrowheads="1"/>
          </p:cNvSpPr>
          <p:nvPr/>
        </p:nvSpPr>
        <p:spPr bwMode="auto">
          <a:xfrm>
            <a:off x="3778574" y="9428309"/>
            <a:ext cx="2888942" cy="49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0"/>
              </a:spcBef>
            </a:pPr>
            <a:fld id="{819CB086-C11B-4349-95B0-234E7DCD0DCE}" type="slidenum">
              <a:rPr lang="fr-FR" altLang="fr-FR">
                <a:latin typeface="Arial" charset="0"/>
              </a:rPr>
              <a:pPr algn="r" eaLnBrk="1" hangingPunct="1">
                <a:spcBef>
                  <a:spcPct val="0"/>
                </a:spcBef>
              </a:pPr>
              <a:t>78</a:t>
            </a:fld>
            <a:endParaRPr lang="fr-FR" altLang="fr-FR">
              <a:latin typeface="Arial" charset="0"/>
            </a:endParaRPr>
          </a:p>
        </p:txBody>
      </p:sp>
      <p:sp>
        <p:nvSpPr>
          <p:cNvPr id="56324" name="Rectangle 2"/>
          <p:cNvSpPr>
            <a:spLocks noGrp="1" noRot="1" noChangeAspect="1" noChangeArrowheads="1" noTextEdit="1"/>
          </p:cNvSpPr>
          <p:nvPr>
            <p:ph type="sldImg"/>
          </p:nvPr>
        </p:nvSpPr>
        <p:spPr bwMode="auto">
          <a:xfrm>
            <a:off x="854075" y="744538"/>
            <a:ext cx="4960938"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ltLang="fr-FR" dirty="0" smtClean="0">
              <a:latin typeface="Arial"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fontAlgn="base" hangingPunct="1">
              <a:spcBef>
                <a:spcPct val="0"/>
              </a:spcBef>
              <a:spcAft>
                <a:spcPct val="0"/>
              </a:spcAft>
            </a:pPr>
            <a:fld id="{8E64832A-B77A-45B0-B19D-6D087DC2A9BA}" type="slidenum">
              <a:rPr lang="fr-FR" altLang="fr-FR" smtClean="0">
                <a:latin typeface="Arial" charset="0"/>
              </a:rPr>
              <a:pPr eaLnBrk="1" fontAlgn="base" hangingPunct="1">
                <a:spcBef>
                  <a:spcPct val="0"/>
                </a:spcBef>
                <a:spcAft>
                  <a:spcPct val="0"/>
                </a:spcAft>
              </a:pPr>
              <a:t>79</a:t>
            </a:fld>
            <a:endParaRPr lang="fr-FR" altLang="fr-FR" smtClean="0">
              <a:latin typeface="Arial" charset="0"/>
            </a:endParaRPr>
          </a:p>
        </p:txBody>
      </p:sp>
      <p:sp>
        <p:nvSpPr>
          <p:cNvPr id="78851" name="Rectangle 7"/>
          <p:cNvSpPr txBox="1">
            <a:spLocks noGrp="1" noChangeArrowheads="1"/>
          </p:cNvSpPr>
          <p:nvPr/>
        </p:nvSpPr>
        <p:spPr bwMode="auto">
          <a:xfrm>
            <a:off x="3778574" y="9428309"/>
            <a:ext cx="2888942" cy="49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0"/>
              </a:spcBef>
            </a:pPr>
            <a:fld id="{D5F5AD33-A549-4D17-A151-E3A3353BAB4F}" type="slidenum">
              <a:rPr lang="fr-FR" altLang="fr-FR">
                <a:latin typeface="Arial" charset="0"/>
              </a:rPr>
              <a:pPr algn="r" eaLnBrk="1" hangingPunct="1">
                <a:spcBef>
                  <a:spcPct val="0"/>
                </a:spcBef>
              </a:pPr>
              <a:t>79</a:t>
            </a:fld>
            <a:endParaRPr lang="fr-FR" altLang="fr-FR">
              <a:latin typeface="Arial" charset="0"/>
            </a:endParaRPr>
          </a:p>
        </p:txBody>
      </p:sp>
      <p:sp>
        <p:nvSpPr>
          <p:cNvPr id="78852" name="Rectangle 2"/>
          <p:cNvSpPr>
            <a:spLocks noGrp="1" noRot="1" noChangeAspect="1" noChangeArrowheads="1" noTextEdit="1"/>
          </p:cNvSpPr>
          <p:nvPr>
            <p:ph type="sldImg"/>
          </p:nvPr>
        </p:nvSpPr>
        <p:spPr bwMode="auto">
          <a:xfrm>
            <a:off x="854075" y="744538"/>
            <a:ext cx="4960938"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eaLnBrk="1" hangingPunct="1">
              <a:spcBef>
                <a:spcPct val="0"/>
              </a:spcBef>
              <a:buFontTx/>
              <a:buNone/>
            </a:pPr>
            <a:endParaRPr lang="en-US" altLang="fr-FR" sz="1200" b="0" dirty="0" smtClean="0">
              <a:latin typeface="Arial" charset="0"/>
            </a:endParaRPr>
          </a:p>
          <a:p>
            <a:endParaRPr lang="fr-FR" dirty="0" smtClean="0"/>
          </a:p>
          <a:p>
            <a:pPr eaLnBrk="1" hangingPunct="1"/>
            <a:endParaRPr lang="fr-FR" altLang="fr-FR" dirty="0" smtClean="0">
              <a:latin typeface="Arial"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altLang="fr-FR" noProof="0" dirty="0" smtClean="0"/>
              <a:t>Les zones marines (70% de la surface) représentent 63% de la valeur globale</a:t>
            </a:r>
          </a:p>
          <a:p>
            <a:r>
              <a:rPr lang="fr-FR" altLang="fr-FR" noProof="0" dirty="0" smtClean="0"/>
              <a:t>4 biomes dépassent les 10 000 $/ha/an de valeur</a:t>
            </a:r>
          </a:p>
          <a:p>
            <a:endParaRPr lang="fr-FR" altLang="fr-FR" noProof="0" dirty="0" smtClean="0"/>
          </a:p>
          <a:p>
            <a:endParaRPr lang="fr-FR" altLang="fr-FR" noProof="0" dirty="0" smtClean="0"/>
          </a:p>
        </p:txBody>
      </p:sp>
      <p:sp>
        <p:nvSpPr>
          <p:cNvPr id="4" name="Espace réservé du numéro de diapositive 3"/>
          <p:cNvSpPr>
            <a:spLocks noGrp="1"/>
          </p:cNvSpPr>
          <p:nvPr>
            <p:ph type="sldNum" sz="quarter" idx="5"/>
          </p:nvPr>
        </p:nvSpPr>
        <p:spPr/>
        <p:txBody>
          <a:bodyPr/>
          <a:lstStyle/>
          <a:p>
            <a:pPr>
              <a:defRPr/>
            </a:pPr>
            <a:fld id="{ED1B8E9E-B3C0-4CA9-9D45-F37A8B559BFC}" type="slidenum">
              <a:rPr lang="en-US" smtClean="0"/>
              <a:pPr>
                <a:defRPr/>
              </a:pPr>
              <a:t>80</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FA81B4A4-8816-4B20-9E95-32C7EDFEB99D}" type="slidenum">
              <a:rPr lang="fr-FR" altLang="fr-FR" smtClean="0">
                <a:latin typeface="Arial" pitchFamily="34" charset="0"/>
              </a:rPr>
              <a:pPr eaLnBrk="1" hangingPunct="1">
                <a:spcBef>
                  <a:spcPct val="0"/>
                </a:spcBef>
              </a:pPr>
              <a:t>84</a:t>
            </a:fld>
            <a:endParaRPr lang="fr-FR" altLang="fr-FR" smtClean="0">
              <a:latin typeface="Arial" pitchFamily="34" charset="0"/>
            </a:endParaRPr>
          </a:p>
        </p:txBody>
      </p:sp>
      <p:sp>
        <p:nvSpPr>
          <p:cNvPr id="798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lnSpc>
                <a:spcPct val="80000"/>
              </a:lnSpc>
            </a:pPr>
            <a:r>
              <a:rPr lang="fr-FR" altLang="fr-FR" sz="2400" dirty="0" smtClean="0"/>
              <a:t>Disparition d'espèces : </a:t>
            </a:r>
            <a:r>
              <a:rPr lang="fr-FR" altLang="fr-FR" sz="2000" dirty="0" smtClean="0"/>
              <a:t>surexploitation,</a:t>
            </a:r>
            <a:r>
              <a:rPr lang="fr-FR" altLang="fr-FR" sz="2000" baseline="0" dirty="0" smtClean="0"/>
              <a:t> </a:t>
            </a:r>
            <a:r>
              <a:rPr lang="fr-FR" altLang="fr-FR" sz="2000" dirty="0" smtClean="0"/>
              <a:t>introduction de prédateurs, d'espèces compétitives, d'agents pathogènes, disparition d’habitats,</a:t>
            </a:r>
            <a:r>
              <a:rPr lang="fr-FR" altLang="fr-FR" sz="2000" baseline="0" dirty="0" smtClean="0"/>
              <a:t> </a:t>
            </a:r>
            <a:r>
              <a:rPr lang="fr-FR" altLang="fr-FR" sz="2000" dirty="0" smtClean="0"/>
              <a:t>variations climatiques</a:t>
            </a:r>
            <a:endParaRPr lang="fr-FR" altLang="fr-FR" sz="2400" dirty="0" smtClean="0"/>
          </a:p>
          <a:p>
            <a:pPr eaLnBrk="1" hangingPunct="1">
              <a:lnSpc>
                <a:spcPct val="80000"/>
              </a:lnSpc>
            </a:pPr>
            <a:r>
              <a:rPr lang="fr-FR" altLang="fr-FR" sz="2400" dirty="0" smtClean="0"/>
              <a:t>Disparition d’écosystèmes : </a:t>
            </a:r>
            <a:r>
              <a:rPr lang="fr-FR" altLang="fr-FR" sz="2000" dirty="0" smtClean="0"/>
              <a:t>fragmentation et dégradation des habitats, catastrophes naturelles, déboisement, assèchement de zones humides, …</a:t>
            </a:r>
          </a:p>
        </p:txBody>
      </p:sp>
      <p:sp>
        <p:nvSpPr>
          <p:cNvPr id="4" name="Espace réservé du numéro de diapositive 3"/>
          <p:cNvSpPr>
            <a:spLocks noGrp="1"/>
          </p:cNvSpPr>
          <p:nvPr>
            <p:ph type="sldNum" sz="quarter" idx="10"/>
          </p:nvPr>
        </p:nvSpPr>
        <p:spPr/>
        <p:txBody>
          <a:bodyPr/>
          <a:lstStyle/>
          <a:p>
            <a:pPr>
              <a:defRPr/>
            </a:pPr>
            <a:fld id="{787A9F30-7762-4CBE-B764-EC64359FFEA7}" type="slidenum">
              <a:rPr lang="fr-FR" altLang="fr-FR" smtClean="0"/>
              <a:pPr>
                <a:defRPr/>
              </a:pPr>
              <a:t>85</a:t>
            </a:fld>
            <a:endParaRPr lang="fr-FR" altLang="fr-FR"/>
          </a:p>
        </p:txBody>
      </p:sp>
    </p:spTree>
    <p:extLst>
      <p:ext uri="{BB962C8B-B14F-4D97-AF65-F5344CB8AC3E}">
        <p14:creationId xmlns:p14="http://schemas.microsoft.com/office/powerpoint/2010/main" val="33943660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sz="1000" dirty="0"/>
              <a:t>Le changement global concerne toutes les modifications majeures engendrées tant par les activités anthropiques que par les facteurs naturels. Le changement global ne se limite pas aux seuls changements du climat et de la composition de l’atmosphère. D’importantes modifications liées aux changements d’usage des terres et des milieux aquatiques sont attendues ou sont déjà observées. Ces modifications d’usage sont de deux types :</a:t>
            </a:r>
          </a:p>
          <a:p>
            <a:r>
              <a:rPr lang="fr-FR" sz="1000" dirty="0"/>
              <a:t>· une intensification des usages dus à l’accroissement de la pression anthropique (aménagement, déforestation, défrichage, intensification agricole, surexploitation, pollutions diverses, accroissement du commerce international, introduction d'espèces, OGM…) ;</a:t>
            </a:r>
          </a:p>
          <a:p>
            <a:r>
              <a:rPr lang="fr-FR" sz="1000" dirty="0"/>
              <a:t>· un abandon des usages (déprises agricoles, reforestation</a:t>
            </a:r>
            <a:r>
              <a:rPr lang="fr-FR" sz="1000" dirty="0" smtClean="0"/>
              <a:t>…).</a:t>
            </a:r>
            <a:endParaRPr lang="fr-FR" sz="1000" dirty="0"/>
          </a:p>
        </p:txBody>
      </p:sp>
      <p:sp>
        <p:nvSpPr>
          <p:cNvPr id="4" name="Espace réservé du numéro de diapositive 3"/>
          <p:cNvSpPr>
            <a:spLocks noGrp="1"/>
          </p:cNvSpPr>
          <p:nvPr>
            <p:ph type="sldNum" sz="quarter" idx="5"/>
          </p:nvPr>
        </p:nvSpPr>
        <p:spPr/>
        <p:txBody>
          <a:bodyPr/>
          <a:lstStyle/>
          <a:p>
            <a:pPr>
              <a:defRPr/>
            </a:pPr>
            <a:fld id="{220E8D13-BCD2-4535-9702-814FC5D79A25}" type="slidenum">
              <a:rPr lang="en-US" smtClean="0"/>
              <a:pPr>
                <a:defRPr/>
              </a:pPr>
              <a:t>86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8</a:t>
            </a:fld>
            <a:endParaRPr lang="fr-FR" altLang="fr-FR" dirty="0"/>
          </a:p>
        </p:txBody>
      </p:sp>
    </p:spTree>
    <p:extLst>
      <p:ext uri="{BB962C8B-B14F-4D97-AF65-F5344CB8AC3E}">
        <p14:creationId xmlns:p14="http://schemas.microsoft.com/office/powerpoint/2010/main" val="3380040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06BDED7F-186F-45F9-B5D1-0E244734699F}" type="slidenum">
              <a:rPr lang="fr-FR" altLang="fr-FR" smtClean="0"/>
              <a:pPr>
                <a:defRPr/>
              </a:pPr>
              <a:t>10</a:t>
            </a:fld>
            <a:endParaRPr lang="fr-FR" altLang="fr-FR" dirty="0"/>
          </a:p>
        </p:txBody>
      </p:sp>
    </p:spTree>
    <p:extLst>
      <p:ext uri="{BB962C8B-B14F-4D97-AF65-F5344CB8AC3E}">
        <p14:creationId xmlns:p14="http://schemas.microsoft.com/office/powerpoint/2010/main" val="4051385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lvl1pPr>
              <a:defRPr>
                <a:latin typeface="Arial" panose="020B0604020202020204" pitchFamily="34" charset="0"/>
              </a:defRPr>
            </a:lvl1pPr>
          </a:lstStyle>
          <a:p>
            <a:r>
              <a:rPr lang="fr-FR" dirty="0" smtClean="0"/>
              <a:t>Modifiez le style du titre</a:t>
            </a:r>
            <a:endParaRPr lang="fr-FR" dirty="0"/>
          </a:p>
        </p:txBody>
      </p:sp>
      <p:sp>
        <p:nvSpPr>
          <p:cNvPr id="3" name="Sous-titre 2"/>
          <p:cNvSpPr>
            <a:spLocks noGrp="1"/>
          </p:cNvSpPr>
          <p:nvPr>
            <p:ph type="subTitle" idx="1"/>
          </p:nvPr>
        </p:nvSpPr>
        <p:spPr>
          <a:xfrm>
            <a:off x="1371600" y="3886200"/>
            <a:ext cx="6400800" cy="1752600"/>
          </a:xfrm>
        </p:spPr>
        <p:txBody>
          <a:bodyPr/>
          <a:lstStyle>
            <a:lvl1pPr marL="0" indent="0" algn="ctr">
              <a:buNone/>
              <a:defRPr>
                <a:latin typeface="Arial" panose="020B0604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dirty="0" smtClean="0"/>
              <a:t>Modifiez le style des sous-titres du masque</a:t>
            </a:r>
            <a:endParaRPr lang="fr-FR" dirty="0"/>
          </a:p>
        </p:txBody>
      </p:sp>
      <p:sp>
        <p:nvSpPr>
          <p:cNvPr id="4" name="Rectangle 4"/>
          <p:cNvSpPr>
            <a:spLocks noGrp="1" noChangeArrowheads="1"/>
          </p:cNvSpPr>
          <p:nvPr>
            <p:ph type="dt" sz="half" idx="10"/>
          </p:nvPr>
        </p:nvSpPr>
        <p:spPr>
          <a:ln/>
        </p:spPr>
        <p:txBody>
          <a:bodyPr/>
          <a:lstStyle>
            <a:lvl1pPr>
              <a:defRPr>
                <a:latin typeface="Arial" panose="020B0604020202020204" pitchFamily="34" charset="0"/>
              </a:defRPr>
            </a:lvl1pPr>
          </a:lstStyle>
          <a:p>
            <a:pPr>
              <a:defRPr/>
            </a:pPr>
            <a:endParaRPr lang="fr-FR" altLang="fr-FR" dirty="0"/>
          </a:p>
        </p:txBody>
      </p:sp>
      <p:sp>
        <p:nvSpPr>
          <p:cNvPr id="5" name="Rectangle 5"/>
          <p:cNvSpPr>
            <a:spLocks noGrp="1" noChangeArrowheads="1"/>
          </p:cNvSpPr>
          <p:nvPr>
            <p:ph type="ftr" sz="quarter" idx="11"/>
          </p:nvPr>
        </p:nvSpPr>
        <p:spPr>
          <a:ln/>
        </p:spPr>
        <p:txBody>
          <a:bodyPr/>
          <a:lstStyle>
            <a:lvl1pPr>
              <a:defRPr>
                <a:latin typeface="Arial" panose="020B0604020202020204" pitchFamily="34" charset="0"/>
              </a:defRPr>
            </a:lvl1pPr>
          </a:lstStyle>
          <a:p>
            <a:pPr>
              <a:defRPr/>
            </a:pPr>
            <a:endParaRPr lang="fr-FR" altLang="fr-FR" dirty="0"/>
          </a:p>
        </p:txBody>
      </p:sp>
      <p:sp>
        <p:nvSpPr>
          <p:cNvPr id="6" name="Rectangle 6"/>
          <p:cNvSpPr>
            <a:spLocks noGrp="1" noChangeArrowheads="1"/>
          </p:cNvSpPr>
          <p:nvPr>
            <p:ph type="sldNum" sz="quarter" idx="12"/>
          </p:nvPr>
        </p:nvSpPr>
        <p:spPr>
          <a:ln/>
        </p:spPr>
        <p:txBody>
          <a:bodyPr/>
          <a:lstStyle>
            <a:lvl1pPr>
              <a:defRPr>
                <a:latin typeface="Arial" panose="020B0604020202020204" pitchFamily="34" charset="0"/>
              </a:defRPr>
            </a:lvl1pPr>
          </a:lstStyle>
          <a:p>
            <a:pPr>
              <a:defRPr/>
            </a:pPr>
            <a:fld id="{218CEDBB-E727-4865-9080-0433519CC5F3}" type="slidenum">
              <a:rPr lang="fr-FR" altLang="fr-FR" smtClean="0"/>
              <a:pPr>
                <a:defRPr/>
              </a:pPr>
              <a:t>‹N°›</a:t>
            </a:fld>
            <a:endParaRPr lang="fr-FR" altLang="fr-FR" dirty="0"/>
          </a:p>
        </p:txBody>
      </p:sp>
    </p:spTree>
    <p:extLst>
      <p:ext uri="{BB962C8B-B14F-4D97-AF65-F5344CB8AC3E}">
        <p14:creationId xmlns:p14="http://schemas.microsoft.com/office/powerpoint/2010/main" val="3240989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atin typeface="Arial" panose="020B0604020202020204" pitchFamily="34" charset="0"/>
              </a:defRPr>
            </a:lvl1pPr>
          </a:lstStyle>
          <a:p>
            <a:r>
              <a:rPr lang="fr-FR" dirty="0" smtClean="0"/>
              <a:t>Modifiez le style du titre</a:t>
            </a:r>
            <a:endParaRPr lang="fr-FR" dirty="0"/>
          </a:p>
        </p:txBody>
      </p:sp>
      <p:sp>
        <p:nvSpPr>
          <p:cNvPr id="3" name="Espace réservé du texte vertical 2"/>
          <p:cNvSpPr>
            <a:spLocks noGrp="1"/>
          </p:cNvSpPr>
          <p:nvPr>
            <p:ph type="body" orient="vert" idx="1"/>
          </p:nvPr>
        </p:nvSpPr>
        <p:spPr/>
        <p:txBody>
          <a:bodyPr vert="eaVert"/>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4"/>
          <p:cNvSpPr>
            <a:spLocks noGrp="1" noChangeArrowheads="1"/>
          </p:cNvSpPr>
          <p:nvPr>
            <p:ph type="dt" sz="half" idx="10"/>
          </p:nvPr>
        </p:nvSpPr>
        <p:spPr>
          <a:ln/>
        </p:spPr>
        <p:txBody>
          <a:bodyPr/>
          <a:lstStyle>
            <a:lvl1pPr>
              <a:defRPr>
                <a:latin typeface="Arial" panose="020B0604020202020204" pitchFamily="34" charset="0"/>
              </a:defRPr>
            </a:lvl1pPr>
          </a:lstStyle>
          <a:p>
            <a:pPr>
              <a:defRPr/>
            </a:pPr>
            <a:endParaRPr lang="fr-FR" altLang="fr-FR" dirty="0"/>
          </a:p>
        </p:txBody>
      </p:sp>
      <p:sp>
        <p:nvSpPr>
          <p:cNvPr id="5" name="Rectangle 5"/>
          <p:cNvSpPr>
            <a:spLocks noGrp="1" noChangeArrowheads="1"/>
          </p:cNvSpPr>
          <p:nvPr>
            <p:ph type="ftr" sz="quarter" idx="11"/>
          </p:nvPr>
        </p:nvSpPr>
        <p:spPr>
          <a:ln/>
        </p:spPr>
        <p:txBody>
          <a:bodyPr/>
          <a:lstStyle>
            <a:lvl1pPr>
              <a:defRPr>
                <a:latin typeface="Arial" panose="020B0604020202020204" pitchFamily="34" charset="0"/>
              </a:defRPr>
            </a:lvl1pPr>
          </a:lstStyle>
          <a:p>
            <a:pPr>
              <a:defRPr/>
            </a:pPr>
            <a:endParaRPr lang="fr-FR" altLang="fr-FR" dirty="0"/>
          </a:p>
        </p:txBody>
      </p:sp>
      <p:sp>
        <p:nvSpPr>
          <p:cNvPr id="6" name="Rectangle 6"/>
          <p:cNvSpPr>
            <a:spLocks noGrp="1" noChangeArrowheads="1"/>
          </p:cNvSpPr>
          <p:nvPr>
            <p:ph type="sldNum" sz="quarter" idx="12"/>
          </p:nvPr>
        </p:nvSpPr>
        <p:spPr>
          <a:ln/>
        </p:spPr>
        <p:txBody>
          <a:bodyPr/>
          <a:lstStyle>
            <a:lvl1pPr>
              <a:defRPr>
                <a:latin typeface="Arial" panose="020B0604020202020204" pitchFamily="34" charset="0"/>
              </a:defRPr>
            </a:lvl1pPr>
          </a:lstStyle>
          <a:p>
            <a:pPr>
              <a:defRPr/>
            </a:pPr>
            <a:fld id="{2B9220C1-A0A5-4686-9736-740FFF62D47C}" type="slidenum">
              <a:rPr lang="fr-FR" altLang="fr-FR" smtClean="0"/>
              <a:pPr>
                <a:defRPr/>
              </a:pPr>
              <a:t>‹N°›</a:t>
            </a:fld>
            <a:endParaRPr lang="fr-FR" altLang="fr-FR" dirty="0"/>
          </a:p>
        </p:txBody>
      </p:sp>
    </p:spTree>
    <p:extLst>
      <p:ext uri="{BB962C8B-B14F-4D97-AF65-F5344CB8AC3E}">
        <p14:creationId xmlns:p14="http://schemas.microsoft.com/office/powerpoint/2010/main" val="2683271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lvl1pPr>
              <a:defRPr>
                <a:latin typeface="Arial" panose="020B0604020202020204" pitchFamily="34" charset="0"/>
              </a:defRPr>
            </a:lvl1pPr>
          </a:lstStyle>
          <a:p>
            <a:r>
              <a:rPr lang="fr-FR" dirty="0" smtClean="0"/>
              <a:t>Modifiez le style du titre</a:t>
            </a:r>
            <a:endParaRPr lang="fr-FR" dirty="0"/>
          </a:p>
        </p:txBody>
      </p:sp>
      <p:sp>
        <p:nvSpPr>
          <p:cNvPr id="3" name="Espace réservé du texte vertical 2"/>
          <p:cNvSpPr>
            <a:spLocks noGrp="1"/>
          </p:cNvSpPr>
          <p:nvPr>
            <p:ph type="body" orient="vert" idx="1"/>
          </p:nvPr>
        </p:nvSpPr>
        <p:spPr>
          <a:xfrm>
            <a:off x="457200" y="274638"/>
            <a:ext cx="6019800" cy="5851525"/>
          </a:xfrm>
        </p:spPr>
        <p:txBody>
          <a:bodyPr vert="eaVert"/>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4"/>
          <p:cNvSpPr>
            <a:spLocks noGrp="1" noChangeArrowheads="1"/>
          </p:cNvSpPr>
          <p:nvPr>
            <p:ph type="dt" sz="half" idx="10"/>
          </p:nvPr>
        </p:nvSpPr>
        <p:spPr>
          <a:ln/>
        </p:spPr>
        <p:txBody>
          <a:bodyPr/>
          <a:lstStyle>
            <a:lvl1pPr>
              <a:defRPr>
                <a:latin typeface="Arial" panose="020B0604020202020204" pitchFamily="34" charset="0"/>
              </a:defRPr>
            </a:lvl1pPr>
          </a:lstStyle>
          <a:p>
            <a:pPr>
              <a:defRPr/>
            </a:pPr>
            <a:endParaRPr lang="fr-FR" altLang="fr-FR" dirty="0"/>
          </a:p>
        </p:txBody>
      </p:sp>
      <p:sp>
        <p:nvSpPr>
          <p:cNvPr id="5" name="Rectangle 5"/>
          <p:cNvSpPr>
            <a:spLocks noGrp="1" noChangeArrowheads="1"/>
          </p:cNvSpPr>
          <p:nvPr>
            <p:ph type="ftr" sz="quarter" idx="11"/>
          </p:nvPr>
        </p:nvSpPr>
        <p:spPr>
          <a:ln/>
        </p:spPr>
        <p:txBody>
          <a:bodyPr/>
          <a:lstStyle>
            <a:lvl1pPr>
              <a:defRPr>
                <a:latin typeface="Arial" panose="020B0604020202020204" pitchFamily="34" charset="0"/>
              </a:defRPr>
            </a:lvl1pPr>
          </a:lstStyle>
          <a:p>
            <a:pPr>
              <a:defRPr/>
            </a:pPr>
            <a:endParaRPr lang="fr-FR" altLang="fr-FR" dirty="0"/>
          </a:p>
        </p:txBody>
      </p:sp>
      <p:sp>
        <p:nvSpPr>
          <p:cNvPr id="6" name="Rectangle 6"/>
          <p:cNvSpPr>
            <a:spLocks noGrp="1" noChangeArrowheads="1"/>
          </p:cNvSpPr>
          <p:nvPr>
            <p:ph type="sldNum" sz="quarter" idx="12"/>
          </p:nvPr>
        </p:nvSpPr>
        <p:spPr>
          <a:ln/>
        </p:spPr>
        <p:txBody>
          <a:bodyPr/>
          <a:lstStyle>
            <a:lvl1pPr>
              <a:defRPr>
                <a:latin typeface="Arial" panose="020B0604020202020204" pitchFamily="34" charset="0"/>
              </a:defRPr>
            </a:lvl1pPr>
          </a:lstStyle>
          <a:p>
            <a:pPr>
              <a:defRPr/>
            </a:pPr>
            <a:fld id="{ABB2A82A-458B-474A-B7E0-537ACEE1E3C4}" type="slidenum">
              <a:rPr lang="fr-FR" altLang="fr-FR" smtClean="0"/>
              <a:pPr>
                <a:defRPr/>
              </a:pPr>
              <a:t>‹N°›</a:t>
            </a:fld>
            <a:endParaRPr lang="fr-FR" altLang="fr-FR" dirty="0"/>
          </a:p>
        </p:txBody>
      </p:sp>
    </p:spTree>
    <p:extLst>
      <p:ext uri="{BB962C8B-B14F-4D97-AF65-F5344CB8AC3E}">
        <p14:creationId xmlns:p14="http://schemas.microsoft.com/office/powerpoint/2010/main" val="2345143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457200" y="274638"/>
            <a:ext cx="8229600" cy="5851525"/>
          </a:xfr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3" name="Rectangle 4"/>
          <p:cNvSpPr>
            <a:spLocks noGrp="1" noChangeArrowheads="1"/>
          </p:cNvSpPr>
          <p:nvPr>
            <p:ph type="dt" sz="half" idx="10"/>
          </p:nvPr>
        </p:nvSpPr>
        <p:spPr>
          <a:ln/>
        </p:spPr>
        <p:txBody>
          <a:bodyPr/>
          <a:lstStyle>
            <a:lvl1pPr>
              <a:defRPr>
                <a:latin typeface="Arial" panose="020B0604020202020204" pitchFamily="34" charset="0"/>
              </a:defRPr>
            </a:lvl1pPr>
          </a:lstStyle>
          <a:p>
            <a:pPr>
              <a:defRPr/>
            </a:pPr>
            <a:endParaRPr lang="fr-FR" altLang="fr-FR" dirty="0"/>
          </a:p>
        </p:txBody>
      </p:sp>
      <p:sp>
        <p:nvSpPr>
          <p:cNvPr id="4" name="Rectangle 5"/>
          <p:cNvSpPr>
            <a:spLocks noGrp="1" noChangeArrowheads="1"/>
          </p:cNvSpPr>
          <p:nvPr>
            <p:ph type="ftr" sz="quarter" idx="11"/>
          </p:nvPr>
        </p:nvSpPr>
        <p:spPr>
          <a:ln/>
        </p:spPr>
        <p:txBody>
          <a:bodyPr/>
          <a:lstStyle>
            <a:lvl1pPr>
              <a:defRPr>
                <a:latin typeface="Arial" panose="020B0604020202020204" pitchFamily="34" charset="0"/>
              </a:defRPr>
            </a:lvl1pPr>
          </a:lstStyle>
          <a:p>
            <a:pPr>
              <a:defRPr/>
            </a:pPr>
            <a:endParaRPr lang="fr-FR" altLang="fr-FR" dirty="0"/>
          </a:p>
        </p:txBody>
      </p:sp>
      <p:sp>
        <p:nvSpPr>
          <p:cNvPr id="5" name="Rectangle 6"/>
          <p:cNvSpPr>
            <a:spLocks noGrp="1" noChangeArrowheads="1"/>
          </p:cNvSpPr>
          <p:nvPr>
            <p:ph type="sldNum" sz="quarter" idx="12"/>
          </p:nvPr>
        </p:nvSpPr>
        <p:spPr>
          <a:ln/>
        </p:spPr>
        <p:txBody>
          <a:bodyPr/>
          <a:lstStyle>
            <a:lvl1pPr>
              <a:defRPr>
                <a:latin typeface="Arial" panose="020B0604020202020204" pitchFamily="34" charset="0"/>
              </a:defRPr>
            </a:lvl1pPr>
          </a:lstStyle>
          <a:p>
            <a:pPr>
              <a:defRPr/>
            </a:pPr>
            <a:fld id="{D8BC3373-05FE-4374-93C7-C2AFBB1391E9}" type="slidenum">
              <a:rPr lang="fr-FR" altLang="fr-FR" smtClean="0"/>
              <a:pPr>
                <a:defRPr/>
              </a:pPr>
              <a:t>‹N°›</a:t>
            </a:fld>
            <a:endParaRPr lang="fr-FR" altLang="fr-FR" dirty="0"/>
          </a:p>
        </p:txBody>
      </p:sp>
    </p:spTree>
    <p:extLst>
      <p:ext uri="{BB962C8B-B14F-4D97-AF65-F5344CB8AC3E}">
        <p14:creationId xmlns:p14="http://schemas.microsoft.com/office/powerpoint/2010/main" val="2377394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atin typeface="Arial" panose="020B0604020202020204" pitchFamily="34" charset="0"/>
              </a:defRPr>
            </a:lvl1pPr>
          </a:lstStyle>
          <a:p>
            <a:r>
              <a:rPr lang="fr-FR" dirty="0" smtClean="0"/>
              <a:t>Modifiez le style du titre</a:t>
            </a:r>
            <a:endParaRPr lang="fr-FR" dirty="0"/>
          </a:p>
        </p:txBody>
      </p:sp>
      <p:sp>
        <p:nvSpPr>
          <p:cNvPr id="3" name="Espace réservé du contenu 2"/>
          <p:cNvSpPr>
            <a:spLocks noGrp="1"/>
          </p:cNvSpPr>
          <p:nvPr>
            <p:ph idx="1"/>
          </p:nvPr>
        </p:nvSpPr>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4"/>
          <p:cNvSpPr>
            <a:spLocks noGrp="1" noChangeArrowheads="1"/>
          </p:cNvSpPr>
          <p:nvPr>
            <p:ph type="dt" sz="half" idx="10"/>
          </p:nvPr>
        </p:nvSpPr>
        <p:spPr>
          <a:ln/>
        </p:spPr>
        <p:txBody>
          <a:bodyPr/>
          <a:lstStyle>
            <a:lvl1pPr>
              <a:defRPr>
                <a:latin typeface="Arial" panose="020B0604020202020204" pitchFamily="34" charset="0"/>
              </a:defRPr>
            </a:lvl1pPr>
          </a:lstStyle>
          <a:p>
            <a:pPr>
              <a:defRPr/>
            </a:pPr>
            <a:endParaRPr lang="fr-FR" altLang="fr-FR" dirty="0"/>
          </a:p>
        </p:txBody>
      </p:sp>
      <p:sp>
        <p:nvSpPr>
          <p:cNvPr id="5" name="Rectangle 5"/>
          <p:cNvSpPr>
            <a:spLocks noGrp="1" noChangeArrowheads="1"/>
          </p:cNvSpPr>
          <p:nvPr>
            <p:ph type="ftr" sz="quarter" idx="11"/>
          </p:nvPr>
        </p:nvSpPr>
        <p:spPr>
          <a:ln/>
        </p:spPr>
        <p:txBody>
          <a:bodyPr/>
          <a:lstStyle>
            <a:lvl1pPr>
              <a:defRPr>
                <a:latin typeface="Arial" panose="020B0604020202020204" pitchFamily="34" charset="0"/>
              </a:defRPr>
            </a:lvl1pPr>
          </a:lstStyle>
          <a:p>
            <a:pPr>
              <a:defRPr/>
            </a:pPr>
            <a:endParaRPr lang="fr-FR" altLang="fr-FR" dirty="0"/>
          </a:p>
        </p:txBody>
      </p:sp>
      <p:sp>
        <p:nvSpPr>
          <p:cNvPr id="6" name="Rectangle 6"/>
          <p:cNvSpPr>
            <a:spLocks noGrp="1" noChangeArrowheads="1"/>
          </p:cNvSpPr>
          <p:nvPr>
            <p:ph type="sldNum" sz="quarter" idx="12"/>
          </p:nvPr>
        </p:nvSpPr>
        <p:spPr>
          <a:ln/>
        </p:spPr>
        <p:txBody>
          <a:bodyPr/>
          <a:lstStyle>
            <a:lvl1pPr>
              <a:defRPr>
                <a:latin typeface="Arial" panose="020B0604020202020204" pitchFamily="34" charset="0"/>
              </a:defRPr>
            </a:lvl1pPr>
          </a:lstStyle>
          <a:p>
            <a:pPr>
              <a:defRPr/>
            </a:pPr>
            <a:fld id="{BEEBD27E-A4BB-4AD2-AD2A-1E4766B400EC}" type="slidenum">
              <a:rPr lang="fr-FR" altLang="fr-FR" smtClean="0"/>
              <a:pPr>
                <a:defRPr/>
              </a:pPr>
              <a:t>‹N°›</a:t>
            </a:fld>
            <a:endParaRPr lang="fr-FR" altLang="fr-FR" dirty="0"/>
          </a:p>
        </p:txBody>
      </p:sp>
    </p:spTree>
    <p:extLst>
      <p:ext uri="{BB962C8B-B14F-4D97-AF65-F5344CB8AC3E}">
        <p14:creationId xmlns:p14="http://schemas.microsoft.com/office/powerpoint/2010/main" val="1469761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atin typeface="Arial" panose="020B0604020202020204" pitchFamily="34" charset="0"/>
              </a:defRPr>
            </a:lvl1pPr>
          </a:lstStyle>
          <a:p>
            <a:r>
              <a:rPr lang="fr-FR" dirty="0" smtClean="0"/>
              <a:t>Modifiez le style du titre</a:t>
            </a:r>
            <a:endParaRPr lang="fr-FR" dirty="0"/>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atin typeface="Arial" panose="020B0604020202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dirty="0" smtClean="0"/>
              <a:t>Modifiez les styles du texte du masque</a:t>
            </a:r>
          </a:p>
        </p:txBody>
      </p:sp>
      <p:sp>
        <p:nvSpPr>
          <p:cNvPr id="4" name="Rectangle 4"/>
          <p:cNvSpPr>
            <a:spLocks noGrp="1" noChangeArrowheads="1"/>
          </p:cNvSpPr>
          <p:nvPr>
            <p:ph type="dt" sz="half" idx="10"/>
          </p:nvPr>
        </p:nvSpPr>
        <p:spPr>
          <a:ln/>
        </p:spPr>
        <p:txBody>
          <a:bodyPr/>
          <a:lstStyle>
            <a:lvl1pPr>
              <a:defRPr>
                <a:latin typeface="Arial" panose="020B0604020202020204" pitchFamily="34" charset="0"/>
              </a:defRPr>
            </a:lvl1pPr>
          </a:lstStyle>
          <a:p>
            <a:pPr>
              <a:defRPr/>
            </a:pPr>
            <a:endParaRPr lang="fr-FR" altLang="fr-FR" dirty="0"/>
          </a:p>
        </p:txBody>
      </p:sp>
      <p:sp>
        <p:nvSpPr>
          <p:cNvPr id="5" name="Rectangle 5"/>
          <p:cNvSpPr>
            <a:spLocks noGrp="1" noChangeArrowheads="1"/>
          </p:cNvSpPr>
          <p:nvPr>
            <p:ph type="ftr" sz="quarter" idx="11"/>
          </p:nvPr>
        </p:nvSpPr>
        <p:spPr>
          <a:ln/>
        </p:spPr>
        <p:txBody>
          <a:bodyPr/>
          <a:lstStyle>
            <a:lvl1pPr>
              <a:defRPr>
                <a:latin typeface="Arial" panose="020B0604020202020204" pitchFamily="34" charset="0"/>
              </a:defRPr>
            </a:lvl1pPr>
          </a:lstStyle>
          <a:p>
            <a:pPr>
              <a:defRPr/>
            </a:pPr>
            <a:endParaRPr lang="fr-FR" altLang="fr-FR" dirty="0"/>
          </a:p>
        </p:txBody>
      </p:sp>
      <p:sp>
        <p:nvSpPr>
          <p:cNvPr id="6" name="Rectangle 6"/>
          <p:cNvSpPr>
            <a:spLocks noGrp="1" noChangeArrowheads="1"/>
          </p:cNvSpPr>
          <p:nvPr>
            <p:ph type="sldNum" sz="quarter" idx="12"/>
          </p:nvPr>
        </p:nvSpPr>
        <p:spPr>
          <a:ln/>
        </p:spPr>
        <p:txBody>
          <a:bodyPr/>
          <a:lstStyle>
            <a:lvl1pPr>
              <a:defRPr>
                <a:latin typeface="Arial" panose="020B0604020202020204" pitchFamily="34" charset="0"/>
              </a:defRPr>
            </a:lvl1pPr>
          </a:lstStyle>
          <a:p>
            <a:pPr>
              <a:defRPr/>
            </a:pPr>
            <a:fld id="{B340241C-40EF-4FEA-AA92-5AE2099555F5}" type="slidenum">
              <a:rPr lang="fr-FR" altLang="fr-FR" smtClean="0"/>
              <a:pPr>
                <a:defRPr/>
              </a:pPr>
              <a:t>‹N°›</a:t>
            </a:fld>
            <a:endParaRPr lang="fr-FR" altLang="fr-FR" dirty="0"/>
          </a:p>
        </p:txBody>
      </p:sp>
    </p:spTree>
    <p:extLst>
      <p:ext uri="{BB962C8B-B14F-4D97-AF65-F5344CB8AC3E}">
        <p14:creationId xmlns:p14="http://schemas.microsoft.com/office/powerpoint/2010/main" val="3016961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atin typeface="Arial" panose="020B0604020202020204" pitchFamily="34" charset="0"/>
              </a:defRPr>
            </a:lvl1pPr>
          </a:lstStyle>
          <a:p>
            <a:r>
              <a:rPr lang="fr-FR" dirty="0" smtClean="0"/>
              <a:t>Modifiez le style du titre</a:t>
            </a:r>
            <a:endParaRPr lang="fr-FR" dirty="0"/>
          </a:p>
        </p:txBody>
      </p:sp>
      <p:sp>
        <p:nvSpPr>
          <p:cNvPr id="3" name="Espace réservé du contenu 2"/>
          <p:cNvSpPr>
            <a:spLocks noGrp="1"/>
          </p:cNvSpPr>
          <p:nvPr>
            <p:ph sz="half" idx="1"/>
          </p:nvPr>
        </p:nvSpPr>
        <p:spPr>
          <a:xfrm>
            <a:off x="457200" y="1600200"/>
            <a:ext cx="4038600" cy="4525963"/>
          </a:xfrm>
        </p:spPr>
        <p:txBody>
          <a:bodyPr/>
          <a:lstStyle>
            <a:lvl1pPr>
              <a:defRPr sz="2800">
                <a:latin typeface="Arial" panose="020B0604020202020204" pitchFamily="34" charset="0"/>
              </a:defRPr>
            </a:lvl1pPr>
            <a:lvl2pPr>
              <a:defRPr sz="2400">
                <a:latin typeface="Arial" panose="020B0604020202020204" pitchFamily="34" charset="0"/>
              </a:defRPr>
            </a:lvl2pPr>
            <a:lvl3pPr>
              <a:defRPr sz="2000">
                <a:latin typeface="Arial" panose="020B0604020202020204" pitchFamily="34" charset="0"/>
              </a:defRPr>
            </a:lvl3pPr>
            <a:lvl4pPr>
              <a:defRPr sz="1800">
                <a:latin typeface="Arial" panose="020B0604020202020204" pitchFamily="34" charset="0"/>
              </a:defRPr>
            </a:lvl4pPr>
            <a:lvl5pPr>
              <a:defRPr sz="1800">
                <a:latin typeface="Arial" panose="020B0604020202020204" pitchFamily="34" charset="0"/>
              </a:defRPr>
            </a:lvl5pPr>
            <a:lvl6pPr>
              <a:defRPr sz="1800"/>
            </a:lvl6pPr>
            <a:lvl7pPr>
              <a:defRPr sz="1800"/>
            </a:lvl7pPr>
            <a:lvl8pPr>
              <a:defRPr sz="1800"/>
            </a:lvl8pPr>
            <a:lvl9pPr>
              <a:defRPr sz="18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contenu 3"/>
          <p:cNvSpPr>
            <a:spLocks noGrp="1"/>
          </p:cNvSpPr>
          <p:nvPr>
            <p:ph sz="half" idx="2"/>
          </p:nvPr>
        </p:nvSpPr>
        <p:spPr>
          <a:xfrm>
            <a:off x="4648200" y="1600200"/>
            <a:ext cx="4038600" cy="4525963"/>
          </a:xfrm>
        </p:spPr>
        <p:txBody>
          <a:bodyPr/>
          <a:lstStyle>
            <a:lvl1pPr>
              <a:defRPr sz="2800">
                <a:latin typeface="Arial" panose="020B0604020202020204" pitchFamily="34" charset="0"/>
              </a:defRPr>
            </a:lvl1pPr>
            <a:lvl2pPr>
              <a:defRPr sz="2400">
                <a:latin typeface="Arial" panose="020B0604020202020204" pitchFamily="34" charset="0"/>
              </a:defRPr>
            </a:lvl2pPr>
            <a:lvl3pPr>
              <a:defRPr sz="2000">
                <a:latin typeface="Arial" panose="020B0604020202020204" pitchFamily="34" charset="0"/>
              </a:defRPr>
            </a:lvl3pPr>
            <a:lvl4pPr>
              <a:defRPr sz="1800">
                <a:latin typeface="Arial" panose="020B0604020202020204" pitchFamily="34" charset="0"/>
              </a:defRPr>
            </a:lvl4pPr>
            <a:lvl5pPr>
              <a:defRPr sz="1800">
                <a:latin typeface="Arial" panose="020B0604020202020204" pitchFamily="34" charset="0"/>
              </a:defRPr>
            </a:lvl5pPr>
            <a:lvl6pPr>
              <a:defRPr sz="1800"/>
            </a:lvl6pPr>
            <a:lvl7pPr>
              <a:defRPr sz="1800"/>
            </a:lvl7pPr>
            <a:lvl8pPr>
              <a:defRPr sz="1800"/>
            </a:lvl8pPr>
            <a:lvl9pPr>
              <a:defRPr sz="18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Rectangle 4"/>
          <p:cNvSpPr>
            <a:spLocks noGrp="1" noChangeArrowheads="1"/>
          </p:cNvSpPr>
          <p:nvPr>
            <p:ph type="dt" sz="half" idx="10"/>
          </p:nvPr>
        </p:nvSpPr>
        <p:spPr>
          <a:ln/>
        </p:spPr>
        <p:txBody>
          <a:bodyPr/>
          <a:lstStyle>
            <a:lvl1pPr>
              <a:defRPr>
                <a:latin typeface="Arial" panose="020B0604020202020204" pitchFamily="34" charset="0"/>
              </a:defRPr>
            </a:lvl1pPr>
          </a:lstStyle>
          <a:p>
            <a:pPr>
              <a:defRPr/>
            </a:pPr>
            <a:endParaRPr lang="fr-FR" altLang="fr-FR" dirty="0"/>
          </a:p>
        </p:txBody>
      </p:sp>
      <p:sp>
        <p:nvSpPr>
          <p:cNvPr id="6" name="Rectangle 5"/>
          <p:cNvSpPr>
            <a:spLocks noGrp="1" noChangeArrowheads="1"/>
          </p:cNvSpPr>
          <p:nvPr>
            <p:ph type="ftr" sz="quarter" idx="11"/>
          </p:nvPr>
        </p:nvSpPr>
        <p:spPr>
          <a:ln/>
        </p:spPr>
        <p:txBody>
          <a:bodyPr/>
          <a:lstStyle>
            <a:lvl1pPr>
              <a:defRPr>
                <a:latin typeface="Arial" panose="020B0604020202020204" pitchFamily="34" charset="0"/>
              </a:defRPr>
            </a:lvl1pPr>
          </a:lstStyle>
          <a:p>
            <a:pPr>
              <a:defRPr/>
            </a:pPr>
            <a:endParaRPr lang="fr-FR" altLang="fr-FR" dirty="0"/>
          </a:p>
        </p:txBody>
      </p:sp>
      <p:sp>
        <p:nvSpPr>
          <p:cNvPr id="7" name="Rectangle 6"/>
          <p:cNvSpPr>
            <a:spLocks noGrp="1" noChangeArrowheads="1"/>
          </p:cNvSpPr>
          <p:nvPr>
            <p:ph type="sldNum" sz="quarter" idx="12"/>
          </p:nvPr>
        </p:nvSpPr>
        <p:spPr>
          <a:ln/>
        </p:spPr>
        <p:txBody>
          <a:bodyPr/>
          <a:lstStyle>
            <a:lvl1pPr>
              <a:defRPr>
                <a:latin typeface="Arial" panose="020B0604020202020204" pitchFamily="34" charset="0"/>
              </a:defRPr>
            </a:lvl1pPr>
          </a:lstStyle>
          <a:p>
            <a:pPr>
              <a:defRPr/>
            </a:pPr>
            <a:fld id="{6FF39EE4-CE9B-41B1-8A33-64C04225F91C}" type="slidenum">
              <a:rPr lang="fr-FR" altLang="fr-FR" smtClean="0"/>
              <a:pPr>
                <a:defRPr/>
              </a:pPr>
              <a:t>‹N°›</a:t>
            </a:fld>
            <a:endParaRPr lang="fr-FR" altLang="fr-FR" dirty="0"/>
          </a:p>
        </p:txBody>
      </p:sp>
    </p:spTree>
    <p:extLst>
      <p:ext uri="{BB962C8B-B14F-4D97-AF65-F5344CB8AC3E}">
        <p14:creationId xmlns:p14="http://schemas.microsoft.com/office/powerpoint/2010/main" val="296303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atin typeface="Arial" panose="020B0604020202020204" pitchFamily="34" charset="0"/>
              </a:defRPr>
            </a:lvl1pPr>
          </a:lstStyle>
          <a:p>
            <a:r>
              <a:rPr lang="fr-FR" dirty="0" smtClean="0"/>
              <a:t>Modifiez le style du titre</a:t>
            </a:r>
            <a:endParaRPr lang="fr-FR" dirty="0"/>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vl6pPr>
              <a:defRPr sz="1600"/>
            </a:lvl6pPr>
            <a:lvl7pPr>
              <a:defRPr sz="1600"/>
            </a:lvl7pPr>
            <a:lvl8pPr>
              <a:defRPr sz="1600"/>
            </a:lvl8pPr>
            <a:lvl9pPr>
              <a:defRPr sz="16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atin typeface="Arial" panose="020B0604020202020204" pitchFamily="34" charset="0"/>
              </a:defRPr>
            </a:lvl1pPr>
            <a:lvl2pPr>
              <a:defRPr sz="2000">
                <a:latin typeface="Arial" panose="020B0604020202020204" pitchFamily="34" charset="0"/>
              </a:defRPr>
            </a:lvl2pPr>
            <a:lvl3pPr>
              <a:defRPr sz="1800">
                <a:latin typeface="Arial" panose="020B0604020202020204" pitchFamily="34" charset="0"/>
              </a:defRPr>
            </a:lvl3pPr>
            <a:lvl4pPr>
              <a:defRPr sz="1600">
                <a:latin typeface="Arial" panose="020B0604020202020204" pitchFamily="34" charset="0"/>
              </a:defRPr>
            </a:lvl4pPr>
            <a:lvl5pPr>
              <a:defRPr sz="1600">
                <a:latin typeface="Arial" panose="020B0604020202020204" pitchFamily="34" charset="0"/>
              </a:defRPr>
            </a:lvl5pPr>
            <a:lvl6pPr>
              <a:defRPr sz="1600"/>
            </a:lvl6pPr>
            <a:lvl7pPr>
              <a:defRPr sz="1600"/>
            </a:lvl7pPr>
            <a:lvl8pPr>
              <a:defRPr sz="1600"/>
            </a:lvl8pPr>
            <a:lvl9pPr>
              <a:defRPr sz="16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Rectangle 4"/>
          <p:cNvSpPr>
            <a:spLocks noGrp="1" noChangeArrowheads="1"/>
          </p:cNvSpPr>
          <p:nvPr>
            <p:ph type="dt" sz="half" idx="10"/>
          </p:nvPr>
        </p:nvSpPr>
        <p:spPr>
          <a:ln/>
        </p:spPr>
        <p:txBody>
          <a:bodyPr/>
          <a:lstStyle>
            <a:lvl1pPr>
              <a:defRPr>
                <a:latin typeface="Arial" panose="020B0604020202020204" pitchFamily="34" charset="0"/>
              </a:defRPr>
            </a:lvl1pPr>
          </a:lstStyle>
          <a:p>
            <a:pPr>
              <a:defRPr/>
            </a:pPr>
            <a:endParaRPr lang="fr-FR" altLang="fr-FR" dirty="0"/>
          </a:p>
        </p:txBody>
      </p:sp>
      <p:sp>
        <p:nvSpPr>
          <p:cNvPr id="8" name="Rectangle 5"/>
          <p:cNvSpPr>
            <a:spLocks noGrp="1" noChangeArrowheads="1"/>
          </p:cNvSpPr>
          <p:nvPr>
            <p:ph type="ftr" sz="quarter" idx="11"/>
          </p:nvPr>
        </p:nvSpPr>
        <p:spPr>
          <a:ln/>
        </p:spPr>
        <p:txBody>
          <a:bodyPr/>
          <a:lstStyle>
            <a:lvl1pPr>
              <a:defRPr>
                <a:latin typeface="Arial" panose="020B0604020202020204" pitchFamily="34" charset="0"/>
              </a:defRPr>
            </a:lvl1pPr>
          </a:lstStyle>
          <a:p>
            <a:pPr>
              <a:defRPr/>
            </a:pPr>
            <a:endParaRPr lang="fr-FR" altLang="fr-FR" dirty="0"/>
          </a:p>
        </p:txBody>
      </p:sp>
      <p:sp>
        <p:nvSpPr>
          <p:cNvPr id="9" name="Rectangle 6"/>
          <p:cNvSpPr>
            <a:spLocks noGrp="1" noChangeArrowheads="1"/>
          </p:cNvSpPr>
          <p:nvPr>
            <p:ph type="sldNum" sz="quarter" idx="12"/>
          </p:nvPr>
        </p:nvSpPr>
        <p:spPr>
          <a:ln/>
        </p:spPr>
        <p:txBody>
          <a:bodyPr/>
          <a:lstStyle>
            <a:lvl1pPr>
              <a:defRPr>
                <a:latin typeface="Arial" panose="020B0604020202020204" pitchFamily="34" charset="0"/>
              </a:defRPr>
            </a:lvl1pPr>
          </a:lstStyle>
          <a:p>
            <a:pPr>
              <a:defRPr/>
            </a:pPr>
            <a:fld id="{F739558B-4F5E-4ACB-81F1-A3D679784D3C}" type="slidenum">
              <a:rPr lang="fr-FR" altLang="fr-FR" smtClean="0"/>
              <a:pPr>
                <a:defRPr/>
              </a:pPr>
              <a:t>‹N°›</a:t>
            </a:fld>
            <a:endParaRPr lang="fr-FR" altLang="fr-FR" dirty="0"/>
          </a:p>
        </p:txBody>
      </p:sp>
    </p:spTree>
    <p:extLst>
      <p:ext uri="{BB962C8B-B14F-4D97-AF65-F5344CB8AC3E}">
        <p14:creationId xmlns:p14="http://schemas.microsoft.com/office/powerpoint/2010/main" val="3290313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67544" y="33919"/>
            <a:ext cx="8229600" cy="1143000"/>
          </a:xfrm>
        </p:spPr>
        <p:txBody>
          <a:bodyPr/>
          <a:lstStyle>
            <a:lvl1pPr>
              <a:defRPr sz="3600">
                <a:solidFill>
                  <a:srgbClr val="006600"/>
                </a:solidFill>
                <a:latin typeface="Arial" panose="020B0604020202020204" pitchFamily="34" charset="0"/>
              </a:defRPr>
            </a:lvl1pPr>
          </a:lstStyle>
          <a:p>
            <a:r>
              <a:rPr lang="fr-FR" dirty="0" smtClean="0"/>
              <a:t>Modifiez le style du titre</a:t>
            </a:r>
            <a:endParaRPr lang="fr-FR" dirty="0"/>
          </a:p>
        </p:txBody>
      </p:sp>
    </p:spTree>
    <p:extLst>
      <p:ext uri="{BB962C8B-B14F-4D97-AF65-F5344CB8AC3E}">
        <p14:creationId xmlns:p14="http://schemas.microsoft.com/office/powerpoint/2010/main" val="934178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atin typeface="Arial" panose="020B0604020202020204" pitchFamily="34" charset="0"/>
              </a:defRPr>
            </a:lvl1pPr>
          </a:lstStyle>
          <a:p>
            <a:pPr>
              <a:defRPr/>
            </a:pPr>
            <a:endParaRPr lang="fr-FR" altLang="fr-FR" dirty="0"/>
          </a:p>
        </p:txBody>
      </p:sp>
      <p:sp>
        <p:nvSpPr>
          <p:cNvPr id="3" name="Rectangle 5"/>
          <p:cNvSpPr>
            <a:spLocks noGrp="1" noChangeArrowheads="1"/>
          </p:cNvSpPr>
          <p:nvPr>
            <p:ph type="ftr" sz="quarter" idx="11"/>
          </p:nvPr>
        </p:nvSpPr>
        <p:spPr>
          <a:ln/>
        </p:spPr>
        <p:txBody>
          <a:bodyPr/>
          <a:lstStyle>
            <a:lvl1pPr>
              <a:defRPr>
                <a:latin typeface="Arial" panose="020B0604020202020204" pitchFamily="34" charset="0"/>
              </a:defRPr>
            </a:lvl1pPr>
          </a:lstStyle>
          <a:p>
            <a:pPr>
              <a:defRPr/>
            </a:pPr>
            <a:endParaRPr lang="fr-FR" altLang="fr-FR" dirty="0"/>
          </a:p>
        </p:txBody>
      </p:sp>
      <p:sp>
        <p:nvSpPr>
          <p:cNvPr id="4" name="Rectangle 6"/>
          <p:cNvSpPr>
            <a:spLocks noGrp="1" noChangeArrowheads="1"/>
          </p:cNvSpPr>
          <p:nvPr>
            <p:ph type="sldNum" sz="quarter" idx="12"/>
          </p:nvPr>
        </p:nvSpPr>
        <p:spPr>
          <a:ln/>
        </p:spPr>
        <p:txBody>
          <a:bodyPr/>
          <a:lstStyle>
            <a:lvl1pPr>
              <a:defRPr>
                <a:latin typeface="Arial" panose="020B0604020202020204" pitchFamily="34" charset="0"/>
              </a:defRPr>
            </a:lvl1pPr>
          </a:lstStyle>
          <a:p>
            <a:pPr>
              <a:defRPr/>
            </a:pPr>
            <a:fld id="{EDFF7D91-DB9D-4A58-B929-16B6E1C08048}" type="slidenum">
              <a:rPr lang="fr-FR" altLang="fr-FR" smtClean="0"/>
              <a:pPr>
                <a:defRPr/>
              </a:pPr>
              <a:t>‹N°›</a:t>
            </a:fld>
            <a:endParaRPr lang="fr-FR" altLang="fr-FR" dirty="0"/>
          </a:p>
        </p:txBody>
      </p:sp>
    </p:spTree>
    <p:extLst>
      <p:ext uri="{BB962C8B-B14F-4D97-AF65-F5344CB8AC3E}">
        <p14:creationId xmlns:p14="http://schemas.microsoft.com/office/powerpoint/2010/main" val="2404449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atin typeface="Arial" panose="020B0604020202020204" pitchFamily="34" charset="0"/>
              </a:defRPr>
            </a:lvl1pPr>
          </a:lstStyle>
          <a:p>
            <a:r>
              <a:rPr lang="fr-FR" dirty="0" smtClean="0"/>
              <a:t>Modifiez le style du titre</a:t>
            </a:r>
            <a:endParaRPr lang="fr-FR" dirty="0"/>
          </a:p>
        </p:txBody>
      </p:sp>
      <p:sp>
        <p:nvSpPr>
          <p:cNvPr id="3" name="Espace réservé du contenu 2"/>
          <p:cNvSpPr>
            <a:spLocks noGrp="1"/>
          </p:cNvSpPr>
          <p:nvPr>
            <p:ph idx="1"/>
          </p:nvPr>
        </p:nvSpPr>
        <p:spPr>
          <a:xfrm>
            <a:off x="3575050" y="273050"/>
            <a:ext cx="5111750" cy="5853113"/>
          </a:xfrm>
        </p:spPr>
        <p:txBody>
          <a:bodyPr/>
          <a:lstStyle>
            <a:lvl1pPr>
              <a:defRPr sz="3200">
                <a:latin typeface="Arial" panose="020B0604020202020204" pitchFamily="34" charset="0"/>
              </a:defRPr>
            </a:lvl1pPr>
            <a:lvl2pPr>
              <a:defRPr sz="2800">
                <a:latin typeface="Arial" panose="020B0604020202020204" pitchFamily="34" charset="0"/>
              </a:defRPr>
            </a:lvl2pPr>
            <a:lvl3pPr>
              <a:defRPr sz="2400">
                <a:latin typeface="Arial" panose="020B0604020202020204" pitchFamily="34" charset="0"/>
              </a:defRPr>
            </a:lvl3pPr>
            <a:lvl4pPr>
              <a:defRPr sz="2000">
                <a:latin typeface="Arial" panose="020B0604020202020204" pitchFamily="34" charset="0"/>
              </a:defRPr>
            </a:lvl4pPr>
            <a:lvl5pPr>
              <a:defRPr sz="2000">
                <a:latin typeface="Arial" panose="020B0604020202020204" pitchFamily="34" charset="0"/>
              </a:defRPr>
            </a:lvl5pPr>
            <a:lvl6pPr>
              <a:defRPr sz="2000"/>
            </a:lvl6pPr>
            <a:lvl7pPr>
              <a:defRPr sz="2000"/>
            </a:lvl7pPr>
            <a:lvl8pPr>
              <a:defRPr sz="2000"/>
            </a:lvl8pPr>
            <a:lvl9pPr>
              <a:defRPr sz="20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atin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smtClean="0"/>
              <a:t>Modifiez les styles du texte du masque</a:t>
            </a:r>
          </a:p>
        </p:txBody>
      </p:sp>
      <p:sp>
        <p:nvSpPr>
          <p:cNvPr id="5" name="Rectangle 4"/>
          <p:cNvSpPr>
            <a:spLocks noGrp="1" noChangeArrowheads="1"/>
          </p:cNvSpPr>
          <p:nvPr>
            <p:ph type="dt" sz="half" idx="10"/>
          </p:nvPr>
        </p:nvSpPr>
        <p:spPr>
          <a:ln/>
        </p:spPr>
        <p:txBody>
          <a:bodyPr/>
          <a:lstStyle>
            <a:lvl1pPr>
              <a:defRPr>
                <a:latin typeface="Arial" panose="020B0604020202020204" pitchFamily="34" charset="0"/>
              </a:defRPr>
            </a:lvl1pPr>
          </a:lstStyle>
          <a:p>
            <a:pPr>
              <a:defRPr/>
            </a:pPr>
            <a:endParaRPr lang="fr-FR" altLang="fr-FR" dirty="0"/>
          </a:p>
        </p:txBody>
      </p:sp>
      <p:sp>
        <p:nvSpPr>
          <p:cNvPr id="6" name="Rectangle 5"/>
          <p:cNvSpPr>
            <a:spLocks noGrp="1" noChangeArrowheads="1"/>
          </p:cNvSpPr>
          <p:nvPr>
            <p:ph type="ftr" sz="quarter" idx="11"/>
          </p:nvPr>
        </p:nvSpPr>
        <p:spPr>
          <a:ln/>
        </p:spPr>
        <p:txBody>
          <a:bodyPr/>
          <a:lstStyle>
            <a:lvl1pPr>
              <a:defRPr>
                <a:latin typeface="Arial" panose="020B0604020202020204" pitchFamily="34" charset="0"/>
              </a:defRPr>
            </a:lvl1pPr>
          </a:lstStyle>
          <a:p>
            <a:pPr>
              <a:defRPr/>
            </a:pPr>
            <a:endParaRPr lang="fr-FR" altLang="fr-FR" dirty="0"/>
          </a:p>
        </p:txBody>
      </p:sp>
      <p:sp>
        <p:nvSpPr>
          <p:cNvPr id="7" name="Rectangle 6"/>
          <p:cNvSpPr>
            <a:spLocks noGrp="1" noChangeArrowheads="1"/>
          </p:cNvSpPr>
          <p:nvPr>
            <p:ph type="sldNum" sz="quarter" idx="12"/>
          </p:nvPr>
        </p:nvSpPr>
        <p:spPr>
          <a:ln/>
        </p:spPr>
        <p:txBody>
          <a:bodyPr/>
          <a:lstStyle>
            <a:lvl1pPr>
              <a:defRPr>
                <a:latin typeface="Arial" panose="020B0604020202020204" pitchFamily="34" charset="0"/>
              </a:defRPr>
            </a:lvl1pPr>
          </a:lstStyle>
          <a:p>
            <a:pPr>
              <a:defRPr/>
            </a:pPr>
            <a:fld id="{E9B6EE58-4933-4D79-9690-7B2936B91AAA}" type="slidenum">
              <a:rPr lang="fr-FR" altLang="fr-FR" smtClean="0"/>
              <a:pPr>
                <a:defRPr/>
              </a:pPr>
              <a:t>‹N°›</a:t>
            </a:fld>
            <a:endParaRPr lang="fr-FR" altLang="fr-FR" dirty="0"/>
          </a:p>
        </p:txBody>
      </p:sp>
    </p:spTree>
    <p:extLst>
      <p:ext uri="{BB962C8B-B14F-4D97-AF65-F5344CB8AC3E}">
        <p14:creationId xmlns:p14="http://schemas.microsoft.com/office/powerpoint/2010/main" val="1902416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atin typeface="Arial" panose="020B0604020202020204" pitchFamily="34" charset="0"/>
              </a:defRPr>
            </a:lvl1pPr>
          </a:lstStyle>
          <a:p>
            <a:r>
              <a:rPr lang="fr-FR" dirty="0" smtClean="0"/>
              <a:t>Modifiez le style du titre</a:t>
            </a:r>
            <a:endParaRPr lang="fr-FR" dirty="0"/>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atin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dirty="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atin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smtClean="0"/>
              <a:t>Modifiez les styles du texte du masque</a:t>
            </a:r>
          </a:p>
        </p:txBody>
      </p:sp>
      <p:sp>
        <p:nvSpPr>
          <p:cNvPr id="5" name="Rectangle 4"/>
          <p:cNvSpPr>
            <a:spLocks noGrp="1" noChangeArrowheads="1"/>
          </p:cNvSpPr>
          <p:nvPr>
            <p:ph type="dt" sz="half" idx="10"/>
          </p:nvPr>
        </p:nvSpPr>
        <p:spPr>
          <a:ln/>
        </p:spPr>
        <p:txBody>
          <a:bodyPr/>
          <a:lstStyle>
            <a:lvl1pPr>
              <a:defRPr>
                <a:latin typeface="Arial" panose="020B0604020202020204" pitchFamily="34" charset="0"/>
              </a:defRPr>
            </a:lvl1pPr>
          </a:lstStyle>
          <a:p>
            <a:pPr>
              <a:defRPr/>
            </a:pPr>
            <a:endParaRPr lang="fr-FR" altLang="fr-FR" dirty="0"/>
          </a:p>
        </p:txBody>
      </p:sp>
      <p:sp>
        <p:nvSpPr>
          <p:cNvPr id="6" name="Rectangle 5"/>
          <p:cNvSpPr>
            <a:spLocks noGrp="1" noChangeArrowheads="1"/>
          </p:cNvSpPr>
          <p:nvPr>
            <p:ph type="ftr" sz="quarter" idx="11"/>
          </p:nvPr>
        </p:nvSpPr>
        <p:spPr>
          <a:ln/>
        </p:spPr>
        <p:txBody>
          <a:bodyPr/>
          <a:lstStyle>
            <a:lvl1pPr>
              <a:defRPr>
                <a:latin typeface="Arial" panose="020B0604020202020204" pitchFamily="34" charset="0"/>
              </a:defRPr>
            </a:lvl1pPr>
          </a:lstStyle>
          <a:p>
            <a:pPr>
              <a:defRPr/>
            </a:pPr>
            <a:endParaRPr lang="fr-FR" altLang="fr-FR" dirty="0"/>
          </a:p>
        </p:txBody>
      </p:sp>
      <p:sp>
        <p:nvSpPr>
          <p:cNvPr id="7" name="Rectangle 6"/>
          <p:cNvSpPr>
            <a:spLocks noGrp="1" noChangeArrowheads="1"/>
          </p:cNvSpPr>
          <p:nvPr>
            <p:ph type="sldNum" sz="quarter" idx="12"/>
          </p:nvPr>
        </p:nvSpPr>
        <p:spPr>
          <a:ln/>
        </p:spPr>
        <p:txBody>
          <a:bodyPr/>
          <a:lstStyle>
            <a:lvl1pPr>
              <a:defRPr>
                <a:latin typeface="Arial" panose="020B0604020202020204" pitchFamily="34" charset="0"/>
              </a:defRPr>
            </a:lvl1pPr>
          </a:lstStyle>
          <a:p>
            <a:pPr>
              <a:defRPr/>
            </a:pPr>
            <a:fld id="{493C9344-F5AB-4F77-889A-E41F98C0048B}" type="slidenum">
              <a:rPr lang="fr-FR" altLang="fr-FR" smtClean="0"/>
              <a:pPr>
                <a:defRPr/>
              </a:pPr>
              <a:t>‹N°›</a:t>
            </a:fld>
            <a:endParaRPr lang="fr-FR" altLang="fr-FR" dirty="0"/>
          </a:p>
        </p:txBody>
      </p:sp>
    </p:spTree>
    <p:extLst>
      <p:ext uri="{BB962C8B-B14F-4D97-AF65-F5344CB8AC3E}">
        <p14:creationId xmlns:p14="http://schemas.microsoft.com/office/powerpoint/2010/main" val="2130520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fr-FR" altLang="fr-FR" dirty="0" smtClean="0"/>
              <a:t>Cliquez pour modifier le style du titre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altLang="fr-FR" dirty="0" smtClean="0"/>
              <a:t>Cliquez pour modifier les styles du texte du masque</a:t>
            </a:r>
          </a:p>
          <a:p>
            <a:pPr lvl="1"/>
            <a:r>
              <a:rPr lang="fr-FR" altLang="fr-FR" dirty="0" smtClean="0"/>
              <a:t>Deuxième niveau</a:t>
            </a:r>
          </a:p>
          <a:p>
            <a:pPr lvl="2"/>
            <a:r>
              <a:rPr lang="fr-FR" altLang="fr-FR" dirty="0" smtClean="0"/>
              <a:t>Troisième niveau</a:t>
            </a:r>
          </a:p>
          <a:p>
            <a:pPr lvl="3"/>
            <a:r>
              <a:rPr lang="fr-FR" altLang="fr-FR" dirty="0" smtClean="0"/>
              <a:t>Quatrième niveau</a:t>
            </a:r>
          </a:p>
          <a:p>
            <a:pPr lvl="4"/>
            <a:r>
              <a:rPr lang="fr-FR" altLang="fr-FR" dirty="0" smtClean="0"/>
              <a:t>Cinquième niveau</a:t>
            </a:r>
          </a:p>
        </p:txBody>
      </p:sp>
      <p:sp>
        <p:nvSpPr>
          <p:cNvPr id="198660"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Arial" panose="020B0604020202020204" pitchFamily="34" charset="0"/>
              </a:defRPr>
            </a:lvl1pPr>
          </a:lstStyle>
          <a:p>
            <a:pPr>
              <a:defRPr/>
            </a:pPr>
            <a:endParaRPr lang="fr-FR" altLang="fr-FR" dirty="0"/>
          </a:p>
        </p:txBody>
      </p:sp>
      <p:sp>
        <p:nvSpPr>
          <p:cNvPr id="198661"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panose="020B0604020202020204" pitchFamily="34" charset="0"/>
              </a:defRPr>
            </a:lvl1pPr>
          </a:lstStyle>
          <a:p>
            <a:pPr>
              <a:defRPr/>
            </a:pPr>
            <a:endParaRPr lang="fr-FR" altLang="fr-FR" dirty="0"/>
          </a:p>
        </p:txBody>
      </p:sp>
      <p:sp>
        <p:nvSpPr>
          <p:cNvPr id="198662" name="Rectangle 6"/>
          <p:cNvSpPr>
            <a:spLocks noGrp="1" noChangeArrowheads="1"/>
          </p:cNvSpPr>
          <p:nvPr>
            <p:ph type="sldNum" sz="quarter" idx="4"/>
          </p:nvPr>
        </p:nvSpPr>
        <p:spPr bwMode="auto">
          <a:xfrm>
            <a:off x="7046913" y="662463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pPr>
              <a:defRPr/>
            </a:pPr>
            <a:fld id="{145360DE-6914-4969-9449-E08CB28807C1}" type="slidenum">
              <a:rPr lang="fr-FR" altLang="fr-FR" smtClean="0"/>
              <a:pPr>
                <a:defRPr/>
              </a:pPr>
              <a:t>‹N°›</a:t>
            </a:fld>
            <a:endParaRPr lang="fr-FR" altLang="fr-FR" dirty="0"/>
          </a:p>
        </p:txBody>
      </p:sp>
      <p:pic>
        <p:nvPicPr>
          <p:cNvPr id="1031" name="Picture 8" descr="Sphère_ISARA"/>
          <p:cNvPicPr>
            <a:picLocks noChangeAspect="1" noChangeArrowheads="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0" y="0"/>
            <a:ext cx="10668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descr="LOGO_ISARA_Lyon"/>
          <p:cNvPicPr>
            <a:picLocks noChangeAspect="1" noChangeArrowheads="1"/>
          </p:cNvPicPr>
          <p:nvPr userDrawn="1"/>
        </p:nvPicPr>
        <p:blipFill>
          <a:blip r:embed="rId15">
            <a:extLst>
              <a:ext uri="{28A0092B-C50C-407E-A947-70E740481C1C}">
                <a14:useLocalDpi xmlns:a14="http://schemas.microsoft.com/office/drawing/2010/main"/>
              </a:ext>
            </a:extLst>
          </a:blip>
          <a:srcRect/>
          <a:stretch>
            <a:fillRect/>
          </a:stretch>
        </p:blipFill>
        <p:spPr bwMode="auto">
          <a:xfrm>
            <a:off x="7993063" y="0"/>
            <a:ext cx="1042987"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701"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panose="020B0604020202020204" pitchFamily="34" charset="0"/>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anose="020B0604020202020204" pitchFamily="34" charset="0"/>
        </a:defRPr>
      </a:lvl2pPr>
      <a:lvl3pPr marL="1143000" indent="-228600" algn="l" rtl="0" eaLnBrk="0" fontAlgn="base" hangingPunct="0">
        <a:spcBef>
          <a:spcPct val="20000"/>
        </a:spcBef>
        <a:spcAft>
          <a:spcPct val="0"/>
        </a:spcAft>
        <a:buChar char="•"/>
        <a:defRPr sz="24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earthobservatory.nasa.gov/IOTD/view.php?id=6735&amp;eocn=image&amp;eoci=related_image"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5.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0.gif"/></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2.jpeg"/><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microsoft.com/office/2007/relationships/hdphoto" Target="../media/hdphoto4.wdp"/></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43.jpeg"/><Relationship Id="rId4" Type="http://schemas.openxmlformats.org/officeDocument/2006/relationships/image" Target="../media/image42.jpeg"/></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45.jpeg"/></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5.jpeg"/></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7.jpeg"/></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9.jpeg"/></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6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68.jpe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70.jpeg"/><Relationship Id="rId4" Type="http://schemas.microsoft.com/office/2007/relationships/hdphoto" Target="../media/hdphoto5.wdp"/></Relationships>
</file>

<file path=ppt/slides/_rels/slide5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72.jpeg"/></Relationships>
</file>

<file path=ppt/slides/_rels/slide5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75.jpeg"/></Relationships>
</file>

<file path=ppt/slides/_rels/slide5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7.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s/_rels/slide5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www.biologie.uni-hamburg.de/b-online/d56/karte.htm"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88.jpeg"/></Relationships>
</file>

<file path=ppt/slides/_rels/slide6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96.jpeg"/><Relationship Id="rId4" Type="http://schemas.openxmlformats.org/officeDocument/2006/relationships/image" Target="../media/image95.jpeg"/></Relationships>
</file>

<file path=ppt/slides/_rels/slide6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101.emf"/><Relationship Id="rId4" Type="http://schemas.openxmlformats.org/officeDocument/2006/relationships/image" Target="../media/image100.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104.jpeg"/></Relationships>
</file>

<file path=ppt/slides/_rels/slide7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107.jpeg"/></Relationships>
</file>

<file path=ppt/slides/_rels/slide7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notesSlide" Target="../notesSlides/notesSlide71.xml"/><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115.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www.nationalgeographic.com/wildworld/terrestrial.html" TargetMode="External"/><Relationship Id="rId2" Type="http://schemas.openxmlformats.org/officeDocument/2006/relationships/hyperlink" Target="http://www.univ-st-etienne.fr/crenam/donnee/cours/etli/milieunatetli.html" TargetMode="External"/><Relationship Id="rId1" Type="http://schemas.openxmlformats.org/officeDocument/2006/relationships/slideLayout" Target="../slideLayouts/slideLayout2.xml"/><Relationship Id="rId4" Type="http://schemas.openxmlformats.org/officeDocument/2006/relationships/hyperlink" Target="http://www.notre-planete.info/geographie/planete/biome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smtClean="0">
              <a:ln>
                <a:noFill/>
              </a:ln>
              <a:solidFill>
                <a:schemeClr val="tx1"/>
              </a:solidFill>
              <a:effectLst/>
              <a:latin typeface="Arial" panose="020B0604020202020204" pitchFamily="34" charset="0"/>
            </a:endParaRPr>
          </a:p>
        </p:txBody>
      </p:sp>
      <p:sp>
        <p:nvSpPr>
          <p:cNvPr id="29698" name="Espace réservé du numéro de diapositive 4"/>
          <p:cNvSpPr>
            <a:spLocks noGrp="1"/>
          </p:cNvSpPr>
          <p:nvPr>
            <p:ph type="sldNum" sz="quarter" idx="4294967295"/>
          </p:nvPr>
        </p:nvSpPr>
        <p:spPr>
          <a:noFill/>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AFC9BEEF-2AFD-49F3-8452-77B36E86DA4E}" type="slidenum">
              <a:rPr lang="fr-FR" altLang="fr-FR" sz="1400" smtClean="0">
                <a:latin typeface="Arial" panose="020B0604020202020204" pitchFamily="34" charset="0"/>
              </a:rPr>
              <a:pPr eaLnBrk="1" hangingPunct="1">
                <a:spcBef>
                  <a:spcPct val="0"/>
                </a:spcBef>
                <a:buFontTx/>
                <a:buNone/>
              </a:pPr>
              <a:t>1</a:t>
            </a:fld>
            <a:endParaRPr lang="fr-FR" altLang="fr-FR" sz="1400" dirty="0" smtClean="0">
              <a:latin typeface="Arial" panose="020B0604020202020204" pitchFamily="34" charset="0"/>
            </a:endParaRPr>
          </a:p>
        </p:txBody>
      </p:sp>
      <p:pic>
        <p:nvPicPr>
          <p:cNvPr id="4" name="Imag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0165" y="0"/>
            <a:ext cx="6784203" cy="6858000"/>
          </a:xfrm>
          <a:prstGeom prst="rect">
            <a:avLst/>
          </a:prstGeom>
        </p:spPr>
      </p:pic>
      <p:sp>
        <p:nvSpPr>
          <p:cNvPr id="571395" name="Rectangle 3"/>
          <p:cNvSpPr>
            <a:spLocks noGrp="1" noChangeArrowheads="1"/>
          </p:cNvSpPr>
          <p:nvPr>
            <p:ph type="title"/>
          </p:nvPr>
        </p:nvSpPr>
        <p:spPr>
          <a:xfrm>
            <a:off x="468313" y="2592388"/>
            <a:ext cx="8001000" cy="641350"/>
          </a:xfrm>
          <a:solidFill>
            <a:srgbClr val="BBE0E3">
              <a:alpha val="55000"/>
            </a:srgbClr>
          </a:solidFill>
        </p:spPr>
        <p:txBody>
          <a:bodyPr/>
          <a:lstStyle/>
          <a:p>
            <a:pPr eaLnBrk="1" hangingPunct="1">
              <a:defRPr/>
            </a:pPr>
            <a:r>
              <a:rPr lang="fr-BE" altLang="fr-FR" b="1" dirty="0" smtClean="0">
                <a:effectLst>
                  <a:outerShdw blurRad="38100" dist="38100" dir="2700000" algn="tl">
                    <a:srgbClr val="FFFFFF"/>
                  </a:outerShdw>
                </a:effectLst>
              </a:rPr>
              <a:t>BIOSPHERE et BIOMES</a:t>
            </a:r>
            <a:endParaRPr lang="fr-FR" altLang="fr-FR" b="1" dirty="0" smtClean="0">
              <a:effectLst>
                <a:outerShdw blurRad="38100" dist="38100" dir="2700000" algn="tl">
                  <a:srgbClr val="FFFFFF"/>
                </a:outerShdw>
              </a:effectLst>
            </a:endParaRPr>
          </a:p>
        </p:txBody>
      </p:sp>
      <p:sp>
        <p:nvSpPr>
          <p:cNvPr id="29701" name="Text Box 4"/>
          <p:cNvSpPr txBox="1">
            <a:spLocks noChangeArrowheads="1"/>
          </p:cNvSpPr>
          <p:nvPr/>
        </p:nvSpPr>
        <p:spPr bwMode="auto">
          <a:xfrm>
            <a:off x="0" y="6239053"/>
            <a:ext cx="9143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b="1" dirty="0" smtClean="0">
                <a:solidFill>
                  <a:srgbClr val="BBE0E3"/>
                </a:solidFill>
                <a:latin typeface="Arial" panose="020B0604020202020204" pitchFamily="34" charset="0"/>
              </a:rPr>
              <a:t>     D</a:t>
            </a:r>
            <a:r>
              <a:rPr lang="fr-FR" altLang="fr-FR" sz="1800" b="1" dirty="0">
                <a:solidFill>
                  <a:srgbClr val="BBE0E3"/>
                </a:solidFill>
                <a:latin typeface="Arial" panose="020B0604020202020204" pitchFamily="34" charset="0"/>
              </a:rPr>
              <a:t>. VALLOD                             </a:t>
            </a:r>
            <a:r>
              <a:rPr lang="fr-FR" altLang="fr-FR" sz="1800" b="1" dirty="0" smtClean="0">
                <a:solidFill>
                  <a:srgbClr val="BBE0E3"/>
                </a:solidFill>
                <a:latin typeface="Arial" panose="020B0604020202020204" pitchFamily="34" charset="0"/>
              </a:rPr>
              <a:t>  </a:t>
            </a:r>
            <a:r>
              <a:rPr lang="fr-FR" altLang="fr-FR" sz="1800" b="1" dirty="0" smtClean="0">
                <a:latin typeface="Arial" panose="020B0604020202020204" pitchFamily="34" charset="0"/>
              </a:rPr>
              <a:t>UE </a:t>
            </a:r>
            <a:r>
              <a:rPr lang="fr-FR" altLang="fr-FR" sz="1800" b="1" dirty="0">
                <a:latin typeface="Arial" panose="020B0604020202020204" pitchFamily="34" charset="0"/>
              </a:rPr>
              <a:t>Géobiosphère </a:t>
            </a:r>
            <a:r>
              <a:rPr lang="fr-FR" altLang="fr-FR" sz="1800" b="1" dirty="0">
                <a:solidFill>
                  <a:srgbClr val="BBE0E3"/>
                </a:solidFill>
                <a:latin typeface="Arial" panose="020B0604020202020204" pitchFamily="34" charset="0"/>
              </a:rPr>
              <a:t>                         ISARA-Lyon </a:t>
            </a:r>
            <a:r>
              <a:rPr lang="fr-FR" altLang="fr-FR" sz="1800" b="1" dirty="0" smtClean="0">
                <a:solidFill>
                  <a:srgbClr val="BBE0E3"/>
                </a:solidFill>
                <a:latin typeface="Arial" panose="020B0604020202020204" pitchFamily="34" charset="0"/>
              </a:rPr>
              <a:t>1A</a:t>
            </a:r>
          </a:p>
          <a:p>
            <a:pPr eaLnBrk="1" hangingPunct="1">
              <a:spcBef>
                <a:spcPct val="50000"/>
              </a:spcBef>
              <a:buFontTx/>
              <a:buNone/>
            </a:pPr>
            <a:r>
              <a:rPr lang="fr-FR" altLang="fr-FR" sz="1200" i="1" dirty="0" smtClean="0">
                <a:solidFill>
                  <a:srgbClr val="BBE0E3"/>
                </a:solidFill>
                <a:latin typeface="Arial" panose="020B0604020202020204" pitchFamily="34" charset="0"/>
              </a:rPr>
              <a:t>(avec l’accord du Pr Y. Richard, UMR </a:t>
            </a:r>
            <a:r>
              <a:rPr lang="fr-FR" altLang="fr-FR" sz="1200" i="1" dirty="0" err="1" smtClean="0">
                <a:solidFill>
                  <a:srgbClr val="BBE0E3"/>
                </a:solidFill>
                <a:latin typeface="Arial" panose="020B0604020202020204" pitchFamily="34" charset="0"/>
              </a:rPr>
              <a:t>Biogéosciences</a:t>
            </a:r>
            <a:r>
              <a:rPr lang="fr-FR" altLang="fr-FR" sz="1200" i="1" dirty="0" smtClean="0">
                <a:solidFill>
                  <a:srgbClr val="BBE0E3"/>
                </a:solidFill>
                <a:latin typeface="Arial" panose="020B0604020202020204" pitchFamily="34" charset="0"/>
              </a:rPr>
              <a:t> </a:t>
            </a:r>
            <a:r>
              <a:rPr lang="fr-FR" altLang="fr-FR" sz="1200" i="1" dirty="0" err="1" smtClean="0">
                <a:solidFill>
                  <a:srgbClr val="BBE0E3"/>
                </a:solidFill>
                <a:latin typeface="Arial" panose="020B0604020202020204" pitchFamily="34" charset="0"/>
              </a:rPr>
              <a:t>Univ</a:t>
            </a:r>
            <a:r>
              <a:rPr lang="fr-FR" altLang="fr-FR" sz="1200" i="1" dirty="0" smtClean="0">
                <a:solidFill>
                  <a:srgbClr val="BBE0E3"/>
                </a:solidFill>
                <a:latin typeface="Arial" panose="020B0604020202020204" pitchFamily="34" charset="0"/>
              </a:rPr>
              <a:t>. Bourgogne, pour l’utilisation de supports et nombreuses photographies.)</a:t>
            </a:r>
          </a:p>
        </p:txBody>
      </p:sp>
    </p:spTree>
    <p:extLst>
      <p:ext uri="{BB962C8B-B14F-4D97-AF65-F5344CB8AC3E}">
        <p14:creationId xmlns:p14="http://schemas.microsoft.com/office/powerpoint/2010/main" val="15818012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4"/>
          <p:cNvSpPr>
            <a:spLocks noChangeArrowheads="1"/>
          </p:cNvSpPr>
          <p:nvPr/>
        </p:nvSpPr>
        <p:spPr bwMode="auto">
          <a:xfrm>
            <a:off x="381000" y="44624"/>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fr-FR" altLang="fr-FR" sz="2800" b="1" dirty="0" smtClean="0">
                <a:solidFill>
                  <a:srgbClr val="006600"/>
                </a:solidFill>
                <a:effectLst>
                  <a:outerShdw blurRad="38100" dist="38100" dir="2700000" algn="tl">
                    <a:srgbClr val="C0C0C0"/>
                  </a:outerShdw>
                </a:effectLst>
                <a:latin typeface="Arial" panose="020B0604020202020204" pitchFamily="34" charset="0"/>
                <a:ea typeface="+mj-ea"/>
                <a:cs typeface="+mj-cs"/>
              </a:rPr>
              <a:t>Paysages végétaux régionaux</a:t>
            </a:r>
            <a:endParaRPr lang="fr-FR" altLang="fr-FR" sz="2800" b="1" dirty="0" smtClean="0">
              <a:effectLst>
                <a:outerShdw blurRad="38100" dist="38100" dir="2700000" algn="tl">
                  <a:srgbClr val="C0C0C0"/>
                </a:outerShdw>
              </a:effectLst>
              <a:latin typeface="Arial" panose="020B0604020202020204" pitchFamily="34" charset="0"/>
              <a:ea typeface="+mj-ea"/>
              <a:cs typeface="Arial" panose="020B0604020202020204" pitchFamily="34" charset="0"/>
            </a:endParaRPr>
          </a:p>
        </p:txBody>
      </p:sp>
      <p:sp>
        <p:nvSpPr>
          <p:cNvPr id="6148" name="Espace réservé du numéro de diapositive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31133726-934E-418E-9A20-79959EA68E57}" type="slidenum">
              <a:rPr lang="fr-FR" altLang="fr-FR" sz="1400" smtClean="0">
                <a:latin typeface="Arial" panose="020B0604020202020204" pitchFamily="34" charset="0"/>
              </a:rPr>
              <a:pPr eaLnBrk="1" hangingPunct="1">
                <a:spcBef>
                  <a:spcPct val="0"/>
                </a:spcBef>
                <a:buFontTx/>
                <a:buNone/>
              </a:pPr>
              <a:t>10</a:t>
            </a:fld>
            <a:endParaRPr lang="fr-FR" altLang="fr-FR" sz="1400" dirty="0" smtClean="0">
              <a:latin typeface="Arial" panose="020B0604020202020204" pitchFamily="34" charset="0"/>
            </a:endParaRPr>
          </a:p>
        </p:txBody>
      </p:sp>
      <p:sp>
        <p:nvSpPr>
          <p:cNvPr id="2" name="ZoneTexte 1"/>
          <p:cNvSpPr txBox="1"/>
          <p:nvPr/>
        </p:nvSpPr>
        <p:spPr>
          <a:xfrm>
            <a:off x="381000" y="6615113"/>
            <a:ext cx="8367464" cy="261610"/>
          </a:xfrm>
          <a:prstGeom prst="rect">
            <a:avLst/>
          </a:prstGeom>
          <a:noFill/>
        </p:spPr>
        <p:txBody>
          <a:bodyPr wrap="square" rtlCol="0">
            <a:spAutoFit/>
          </a:bodyPr>
          <a:lstStyle/>
          <a:p>
            <a:r>
              <a:rPr lang="fr-FR" altLang="fr-FR" sz="1100" i="1" dirty="0" smtClean="0">
                <a:latin typeface="Arial" panose="020B0604020202020204" pitchFamily="34" charset="0"/>
                <a:cs typeface="Arial" panose="020B0604020202020204" pitchFamily="34" charset="0"/>
              </a:rPr>
              <a:t>source : Simon « Les paysages végétaux », d’après </a:t>
            </a:r>
            <a:r>
              <a:rPr lang="fr-FR" altLang="fr-FR" sz="1100" i="1" dirty="0" err="1" smtClean="0">
                <a:latin typeface="Arial" panose="020B0604020202020204" pitchFamily="34" charset="0"/>
                <a:cs typeface="Arial" panose="020B0604020202020204" pitchFamily="34" charset="0"/>
              </a:rPr>
              <a:t>Elhai</a:t>
            </a:r>
            <a:endParaRPr lang="fr-FR" sz="1100" i="1" dirty="0"/>
          </a:p>
        </p:txBody>
      </p:sp>
      <p:pic>
        <p:nvPicPr>
          <p:cNvPr id="5837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388" y="1080913"/>
            <a:ext cx="9037637"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72008" y="116632"/>
            <a:ext cx="8964488" cy="1143000"/>
          </a:xfrm>
        </p:spPr>
        <p:txBody>
          <a:bodyPr/>
          <a:lstStyle/>
          <a:p>
            <a:pPr eaLnBrk="1" hangingPunct="1">
              <a:defRPr/>
            </a:pPr>
            <a:r>
              <a:rPr lang="fr-FR" altLang="fr-FR" sz="2800" b="1" kern="1200" dirty="0">
                <a:solidFill>
                  <a:srgbClr val="006600"/>
                </a:solidFill>
              </a:rPr>
              <a:t>Facteurs environnementaux </a:t>
            </a:r>
            <a:r>
              <a:rPr lang="fr-FR" altLang="fr-FR" sz="2800" b="1" kern="1200" dirty="0" smtClean="0">
                <a:solidFill>
                  <a:srgbClr val="006600"/>
                </a:solidFill>
              </a:rPr>
              <a:t>contrôlant </a:t>
            </a:r>
            <a:r>
              <a:rPr lang="fr-FR" altLang="fr-FR" sz="2800" b="1" kern="1200" dirty="0">
                <a:solidFill>
                  <a:srgbClr val="006600"/>
                </a:solidFill>
              </a:rPr>
              <a:t>la nature et la répartition des groupements végétaux</a:t>
            </a:r>
            <a:br>
              <a:rPr lang="fr-FR" altLang="fr-FR" sz="2800" b="1" kern="1200" dirty="0">
                <a:solidFill>
                  <a:srgbClr val="006600"/>
                </a:solidFill>
              </a:rPr>
            </a:br>
            <a:r>
              <a:rPr lang="fr-FR" altLang="fr-FR" sz="2400" dirty="0" smtClean="0">
                <a:effectLst/>
                <a:cs typeface="Arial" panose="020B0604020202020204" pitchFamily="34" charset="0"/>
              </a:rPr>
              <a:t>(</a:t>
            </a:r>
            <a:r>
              <a:rPr lang="fr-FR" altLang="fr-FR" sz="1600" dirty="0" smtClean="0">
                <a:effectLst/>
                <a:cs typeface="Arial" panose="020B0604020202020204" pitchFamily="34" charset="0"/>
              </a:rPr>
              <a:t>BRIGGS D. et al., 1997, Fundamentals of the </a:t>
            </a:r>
            <a:r>
              <a:rPr lang="fr-FR" altLang="fr-FR" sz="1600" dirty="0" err="1" smtClean="0">
                <a:effectLst/>
                <a:cs typeface="Arial" panose="020B0604020202020204" pitchFamily="34" charset="0"/>
              </a:rPr>
              <a:t>Physical</a:t>
            </a:r>
            <a:r>
              <a:rPr lang="fr-FR" altLang="fr-FR" sz="1600" dirty="0" smtClean="0">
                <a:effectLst/>
                <a:cs typeface="Arial" panose="020B0604020202020204" pitchFamily="34" charset="0"/>
              </a:rPr>
              <a:t> Environment, </a:t>
            </a:r>
            <a:r>
              <a:rPr lang="fr-FR" altLang="fr-FR" sz="1600" dirty="0" err="1" smtClean="0">
                <a:effectLst/>
                <a:cs typeface="Arial" panose="020B0604020202020204" pitchFamily="34" charset="0"/>
              </a:rPr>
              <a:t>Routledge</a:t>
            </a:r>
            <a:r>
              <a:rPr lang="fr-FR" altLang="fr-FR" sz="1600" dirty="0" smtClean="0">
                <a:effectLst/>
                <a:cs typeface="Arial" panose="020B0604020202020204" pitchFamily="34" charset="0"/>
              </a:rPr>
              <a:t>)</a:t>
            </a:r>
            <a:endParaRPr lang="fr-FR" altLang="fr-FR" sz="2400" dirty="0" smtClean="0">
              <a:effectLst/>
            </a:endParaRPr>
          </a:p>
        </p:txBody>
      </p:sp>
      <p:sp>
        <p:nvSpPr>
          <p:cNvPr id="7171" name="Text Box 3"/>
          <p:cNvSpPr txBox="1">
            <a:spLocks noChangeArrowheads="1"/>
          </p:cNvSpPr>
          <p:nvPr/>
        </p:nvSpPr>
        <p:spPr bwMode="auto">
          <a:xfrm>
            <a:off x="4017963" y="1600200"/>
            <a:ext cx="1108075" cy="4159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fr-FR" altLang="fr-FR" sz="2000" dirty="0">
                <a:latin typeface="Arial" panose="020B0604020202020204" pitchFamily="34" charset="0"/>
              </a:rPr>
              <a:t>Latitude</a:t>
            </a:r>
          </a:p>
        </p:txBody>
      </p:sp>
      <p:sp>
        <p:nvSpPr>
          <p:cNvPr id="7172" name="Text Box 4"/>
          <p:cNvSpPr txBox="1">
            <a:spLocks noChangeArrowheads="1"/>
          </p:cNvSpPr>
          <p:nvPr/>
        </p:nvSpPr>
        <p:spPr bwMode="auto">
          <a:xfrm>
            <a:off x="3733800" y="2708275"/>
            <a:ext cx="1647825" cy="4159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fr-FR" altLang="fr-FR" sz="2000" dirty="0">
                <a:latin typeface="Arial" panose="020B0604020202020204" pitchFamily="34" charset="0"/>
              </a:rPr>
              <a:t>Température</a:t>
            </a:r>
          </a:p>
        </p:txBody>
      </p:sp>
      <p:sp>
        <p:nvSpPr>
          <p:cNvPr id="7173" name="Text Box 5"/>
          <p:cNvSpPr txBox="1">
            <a:spLocks noChangeArrowheads="1"/>
          </p:cNvSpPr>
          <p:nvPr/>
        </p:nvSpPr>
        <p:spPr bwMode="auto">
          <a:xfrm>
            <a:off x="5473137" y="2133600"/>
            <a:ext cx="1725152" cy="40011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fr-FR" altLang="fr-FR" sz="2000" dirty="0">
                <a:latin typeface="Arial" panose="020B0604020202020204" pitchFamily="34" charset="0"/>
              </a:rPr>
              <a:t>Précipitations</a:t>
            </a:r>
          </a:p>
        </p:txBody>
      </p:sp>
      <p:sp>
        <p:nvSpPr>
          <p:cNvPr id="7174" name="Text Box 6"/>
          <p:cNvSpPr txBox="1">
            <a:spLocks noChangeArrowheads="1"/>
          </p:cNvSpPr>
          <p:nvPr/>
        </p:nvSpPr>
        <p:spPr bwMode="auto">
          <a:xfrm>
            <a:off x="3594100" y="3546475"/>
            <a:ext cx="1954213" cy="4159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fr-FR" altLang="fr-FR" sz="2000" dirty="0">
                <a:latin typeface="Arial" panose="020B0604020202020204" pitchFamily="34" charset="0"/>
              </a:rPr>
              <a:t>Humidité du sol</a:t>
            </a:r>
          </a:p>
        </p:txBody>
      </p:sp>
      <p:sp>
        <p:nvSpPr>
          <p:cNvPr id="7175" name="Text Box 7"/>
          <p:cNvSpPr txBox="1">
            <a:spLocks noChangeArrowheads="1"/>
          </p:cNvSpPr>
          <p:nvPr/>
        </p:nvSpPr>
        <p:spPr bwMode="auto">
          <a:xfrm>
            <a:off x="1812090" y="2133600"/>
            <a:ext cx="1781258" cy="40011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fr-FR" altLang="fr-FR" sz="2000" dirty="0">
                <a:latin typeface="Arial" panose="020B0604020202020204" pitchFamily="34" charset="0"/>
              </a:rPr>
              <a:t>Rayonnement</a:t>
            </a:r>
          </a:p>
        </p:txBody>
      </p:sp>
      <p:sp>
        <p:nvSpPr>
          <p:cNvPr id="7176" name="Text Box 8"/>
          <p:cNvSpPr txBox="1">
            <a:spLocks noChangeArrowheads="1"/>
          </p:cNvSpPr>
          <p:nvPr/>
        </p:nvSpPr>
        <p:spPr bwMode="auto">
          <a:xfrm>
            <a:off x="597264" y="3013075"/>
            <a:ext cx="1369286" cy="40011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fr-FR" altLang="fr-FR" sz="2000" dirty="0">
                <a:latin typeface="Arial" panose="020B0604020202020204" pitchFamily="34" charset="0"/>
              </a:rPr>
              <a:t>Exposition</a:t>
            </a:r>
          </a:p>
        </p:txBody>
      </p:sp>
      <p:sp>
        <p:nvSpPr>
          <p:cNvPr id="7177" name="Text Box 9"/>
          <p:cNvSpPr txBox="1">
            <a:spLocks noChangeArrowheads="1"/>
          </p:cNvSpPr>
          <p:nvPr/>
        </p:nvSpPr>
        <p:spPr bwMode="auto">
          <a:xfrm>
            <a:off x="3736975" y="4495800"/>
            <a:ext cx="1670050" cy="720725"/>
          </a:xfrm>
          <a:prstGeom prst="rect">
            <a:avLst/>
          </a:prstGeom>
          <a:solidFill>
            <a:srgbClr val="DDDDDD"/>
          </a:solidFill>
          <a:ln w="19050">
            <a:solidFill>
              <a:schemeClr val="tx1"/>
            </a:solidFill>
            <a:miter lim="800000"/>
            <a:headEnd/>
            <a:tailEnd/>
          </a:ln>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fr-FR" altLang="fr-FR" sz="2000" dirty="0">
                <a:latin typeface="Arial" panose="020B0604020202020204" pitchFamily="34" charset="0"/>
              </a:rPr>
              <a:t>Groupement </a:t>
            </a:r>
          </a:p>
          <a:p>
            <a:pPr algn="ctr" eaLnBrk="1" hangingPunct="1">
              <a:spcBef>
                <a:spcPct val="0"/>
              </a:spcBef>
              <a:buFontTx/>
              <a:buNone/>
            </a:pPr>
            <a:r>
              <a:rPr lang="fr-FR" altLang="fr-FR" sz="2000" dirty="0">
                <a:latin typeface="Arial" panose="020B0604020202020204" pitchFamily="34" charset="0"/>
              </a:rPr>
              <a:t>végétal</a:t>
            </a:r>
          </a:p>
        </p:txBody>
      </p:sp>
      <p:sp>
        <p:nvSpPr>
          <p:cNvPr id="7178" name="Text Box 10"/>
          <p:cNvSpPr txBox="1">
            <a:spLocks noChangeArrowheads="1"/>
          </p:cNvSpPr>
          <p:nvPr/>
        </p:nvSpPr>
        <p:spPr bwMode="auto">
          <a:xfrm>
            <a:off x="3389313" y="5638800"/>
            <a:ext cx="2363787" cy="7207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fr-FR" altLang="fr-FR" sz="2000" dirty="0">
                <a:latin typeface="Arial" panose="020B0604020202020204" pitchFamily="34" charset="0"/>
              </a:rPr>
              <a:t>Utilisation du sol actuelle et passée</a:t>
            </a:r>
          </a:p>
        </p:txBody>
      </p:sp>
      <p:sp>
        <p:nvSpPr>
          <p:cNvPr id="7179" name="Text Box 11"/>
          <p:cNvSpPr txBox="1">
            <a:spLocks noChangeArrowheads="1"/>
          </p:cNvSpPr>
          <p:nvPr/>
        </p:nvSpPr>
        <p:spPr bwMode="auto">
          <a:xfrm>
            <a:off x="7536333" y="3962400"/>
            <a:ext cx="854722" cy="40011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fr-FR" altLang="fr-FR" sz="2000" dirty="0">
                <a:latin typeface="Arial" panose="020B0604020202020204" pitchFamily="34" charset="0"/>
              </a:rPr>
              <a:t>Pente</a:t>
            </a:r>
          </a:p>
        </p:txBody>
      </p:sp>
      <p:sp>
        <p:nvSpPr>
          <p:cNvPr id="7180" name="Text Box 12"/>
          <p:cNvSpPr txBox="1">
            <a:spLocks noChangeArrowheads="1"/>
          </p:cNvSpPr>
          <p:nvPr/>
        </p:nvSpPr>
        <p:spPr bwMode="auto">
          <a:xfrm>
            <a:off x="6850387" y="4800600"/>
            <a:ext cx="556564" cy="40011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fr-FR" altLang="fr-FR" sz="2000" dirty="0">
                <a:latin typeface="Arial" panose="020B0604020202020204" pitchFamily="34" charset="0"/>
              </a:rPr>
              <a:t>Sol</a:t>
            </a:r>
          </a:p>
        </p:txBody>
      </p:sp>
      <p:sp>
        <p:nvSpPr>
          <p:cNvPr id="7181" name="Text Box 13"/>
          <p:cNvSpPr txBox="1">
            <a:spLocks noChangeArrowheads="1"/>
          </p:cNvSpPr>
          <p:nvPr/>
        </p:nvSpPr>
        <p:spPr bwMode="auto">
          <a:xfrm>
            <a:off x="7036924" y="5715000"/>
            <a:ext cx="1212191" cy="40011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fr-FR" altLang="fr-FR" sz="2000" dirty="0">
                <a:latin typeface="Arial" panose="020B0604020202020204" pitchFamily="34" charset="0"/>
              </a:rPr>
              <a:t>Géologie</a:t>
            </a:r>
          </a:p>
        </p:txBody>
      </p:sp>
      <p:sp>
        <p:nvSpPr>
          <p:cNvPr id="7182" name="Text Box 14"/>
          <p:cNvSpPr txBox="1">
            <a:spLocks noChangeArrowheads="1"/>
          </p:cNvSpPr>
          <p:nvPr/>
        </p:nvSpPr>
        <p:spPr bwMode="auto">
          <a:xfrm>
            <a:off x="7391400" y="2743200"/>
            <a:ext cx="1058863" cy="4159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fr-FR" altLang="fr-FR" sz="2000" dirty="0">
                <a:latin typeface="Arial" panose="020B0604020202020204" pitchFamily="34" charset="0"/>
              </a:rPr>
              <a:t>Altitude</a:t>
            </a:r>
          </a:p>
        </p:txBody>
      </p:sp>
      <p:cxnSp>
        <p:nvCxnSpPr>
          <p:cNvPr id="7183" name="AutoShape 15"/>
          <p:cNvCxnSpPr>
            <a:cxnSpLocks noChangeShapeType="1"/>
            <a:stCxn id="7171" idx="1"/>
            <a:endCxn id="7175" idx="0"/>
          </p:cNvCxnSpPr>
          <p:nvPr/>
        </p:nvCxnSpPr>
        <p:spPr bwMode="auto">
          <a:xfrm rot="10800000" flipV="1">
            <a:off x="2702719" y="1808162"/>
            <a:ext cx="1315244" cy="325437"/>
          </a:xfrm>
          <a:prstGeom prst="bentConnector2">
            <a:avLst/>
          </a:prstGeom>
          <a:noFill/>
          <a:ln w="9525">
            <a:solidFill>
              <a:schemeClr val="tx1"/>
            </a:solidFill>
            <a:miter lim="800000"/>
            <a:headEnd/>
            <a:tailEnd type="triangle" w="lg" len="lg"/>
          </a:ln>
          <a:extLst>
            <a:ext uri="{909E8E84-426E-40DD-AFC4-6F175D3DCCD1}">
              <a14:hiddenFill xmlns:a14="http://schemas.microsoft.com/office/drawing/2010/main">
                <a:noFill/>
              </a14:hiddenFill>
            </a:ext>
          </a:extLst>
        </p:spPr>
      </p:cxnSp>
      <p:cxnSp>
        <p:nvCxnSpPr>
          <p:cNvPr id="7184" name="AutoShape 16"/>
          <p:cNvCxnSpPr>
            <a:cxnSpLocks noChangeShapeType="1"/>
            <a:stCxn id="7175" idx="2"/>
            <a:endCxn id="7172" idx="1"/>
          </p:cNvCxnSpPr>
          <p:nvPr/>
        </p:nvCxnSpPr>
        <p:spPr bwMode="auto">
          <a:xfrm rot="16200000" flipH="1">
            <a:off x="3026995" y="2209433"/>
            <a:ext cx="382528" cy="1031081"/>
          </a:xfrm>
          <a:prstGeom prst="bentConnector2">
            <a:avLst/>
          </a:prstGeom>
          <a:noFill/>
          <a:ln w="9525">
            <a:solidFill>
              <a:schemeClr val="tx1"/>
            </a:solidFill>
            <a:miter lim="800000"/>
            <a:headEnd/>
            <a:tailEnd type="triangle" w="lg" len="lg"/>
          </a:ln>
          <a:extLst>
            <a:ext uri="{909E8E84-426E-40DD-AFC4-6F175D3DCCD1}">
              <a14:hiddenFill xmlns:a14="http://schemas.microsoft.com/office/drawing/2010/main">
                <a:noFill/>
              </a14:hiddenFill>
            </a:ext>
          </a:extLst>
        </p:spPr>
      </p:cxnSp>
      <p:cxnSp>
        <p:nvCxnSpPr>
          <p:cNvPr id="7185" name="AutoShape 17"/>
          <p:cNvCxnSpPr>
            <a:cxnSpLocks noChangeShapeType="1"/>
            <a:stCxn id="7176" idx="0"/>
            <a:endCxn id="7175" idx="1"/>
          </p:cNvCxnSpPr>
          <p:nvPr/>
        </p:nvCxnSpPr>
        <p:spPr bwMode="auto">
          <a:xfrm rot="5400000" flipH="1" flipV="1">
            <a:off x="1207288" y="2408274"/>
            <a:ext cx="679420" cy="530183"/>
          </a:xfrm>
          <a:prstGeom prst="bentConnector2">
            <a:avLst/>
          </a:prstGeom>
          <a:noFill/>
          <a:ln w="9525">
            <a:solidFill>
              <a:schemeClr val="tx1"/>
            </a:solidFill>
            <a:miter lim="800000"/>
            <a:headEnd/>
            <a:tailEnd type="triangle" w="lg" len="lg"/>
          </a:ln>
          <a:extLst>
            <a:ext uri="{909E8E84-426E-40DD-AFC4-6F175D3DCCD1}">
              <a14:hiddenFill xmlns:a14="http://schemas.microsoft.com/office/drawing/2010/main">
                <a:noFill/>
              </a14:hiddenFill>
            </a:ext>
          </a:extLst>
        </p:spPr>
      </p:cxnSp>
      <p:cxnSp>
        <p:nvCxnSpPr>
          <p:cNvPr id="7186" name="AutoShape 18"/>
          <p:cNvCxnSpPr>
            <a:cxnSpLocks noChangeShapeType="1"/>
            <a:stCxn id="7171" idx="3"/>
            <a:endCxn id="7173" idx="0"/>
          </p:cNvCxnSpPr>
          <p:nvPr/>
        </p:nvCxnSpPr>
        <p:spPr bwMode="auto">
          <a:xfrm>
            <a:off x="5126038" y="1808163"/>
            <a:ext cx="1209675" cy="325437"/>
          </a:xfrm>
          <a:prstGeom prst="bentConnector2">
            <a:avLst/>
          </a:prstGeom>
          <a:noFill/>
          <a:ln w="9525">
            <a:solidFill>
              <a:schemeClr val="tx1"/>
            </a:solidFill>
            <a:miter lim="800000"/>
            <a:headEnd/>
            <a:tailEnd type="triangle" w="lg" len="lg"/>
          </a:ln>
          <a:extLst>
            <a:ext uri="{909E8E84-426E-40DD-AFC4-6F175D3DCCD1}">
              <a14:hiddenFill xmlns:a14="http://schemas.microsoft.com/office/drawing/2010/main">
                <a:noFill/>
              </a14:hiddenFill>
            </a:ext>
          </a:extLst>
        </p:spPr>
      </p:cxnSp>
      <p:cxnSp>
        <p:nvCxnSpPr>
          <p:cNvPr id="7187" name="AutoShape 19"/>
          <p:cNvCxnSpPr>
            <a:cxnSpLocks noChangeShapeType="1"/>
            <a:stCxn id="7173" idx="2"/>
            <a:endCxn id="7174" idx="3"/>
          </p:cNvCxnSpPr>
          <p:nvPr/>
        </p:nvCxnSpPr>
        <p:spPr bwMode="auto">
          <a:xfrm rot="5400000">
            <a:off x="5331649" y="2750374"/>
            <a:ext cx="1220728" cy="787400"/>
          </a:xfrm>
          <a:prstGeom prst="bentConnector2">
            <a:avLst/>
          </a:prstGeom>
          <a:noFill/>
          <a:ln w="9525">
            <a:solidFill>
              <a:schemeClr val="tx1"/>
            </a:solidFill>
            <a:miter lim="800000"/>
            <a:headEnd/>
            <a:tailEnd type="triangle" w="lg" len="lg"/>
          </a:ln>
          <a:extLst>
            <a:ext uri="{909E8E84-426E-40DD-AFC4-6F175D3DCCD1}">
              <a14:hiddenFill xmlns:a14="http://schemas.microsoft.com/office/drawing/2010/main">
                <a:noFill/>
              </a14:hiddenFill>
            </a:ext>
          </a:extLst>
        </p:spPr>
      </p:cxnSp>
      <p:cxnSp>
        <p:nvCxnSpPr>
          <p:cNvPr id="7188" name="AutoShape 20"/>
          <p:cNvCxnSpPr>
            <a:cxnSpLocks noChangeShapeType="1"/>
            <a:stCxn id="7172" idx="2"/>
            <a:endCxn id="7174" idx="0"/>
          </p:cNvCxnSpPr>
          <p:nvPr/>
        </p:nvCxnSpPr>
        <p:spPr bwMode="auto">
          <a:xfrm rot="16200000" flipH="1">
            <a:off x="4363244" y="3328194"/>
            <a:ext cx="403225" cy="14287"/>
          </a:xfrm>
          <a:prstGeom prst="bentConnector3">
            <a:avLst>
              <a:gd name="adj1" fmla="val 50000"/>
            </a:avLst>
          </a:prstGeom>
          <a:noFill/>
          <a:ln w="9525">
            <a:solidFill>
              <a:schemeClr val="tx1"/>
            </a:solidFill>
            <a:miter lim="800000"/>
            <a:headEnd/>
            <a:tailEnd type="triangle" w="lg" len="lg"/>
          </a:ln>
          <a:extLst>
            <a:ext uri="{909E8E84-426E-40DD-AFC4-6F175D3DCCD1}">
              <a14:hiddenFill xmlns:a14="http://schemas.microsoft.com/office/drawing/2010/main">
                <a:noFill/>
              </a14:hiddenFill>
            </a:ext>
          </a:extLst>
        </p:spPr>
      </p:cxnSp>
      <p:cxnSp>
        <p:nvCxnSpPr>
          <p:cNvPr id="7189" name="AutoShape 21"/>
          <p:cNvCxnSpPr>
            <a:cxnSpLocks noChangeShapeType="1"/>
            <a:stCxn id="7182" idx="0"/>
            <a:endCxn id="7173" idx="3"/>
          </p:cNvCxnSpPr>
          <p:nvPr/>
        </p:nvCxnSpPr>
        <p:spPr bwMode="auto">
          <a:xfrm rot="16200000" flipV="1">
            <a:off x="7354789" y="2177156"/>
            <a:ext cx="409545" cy="722543"/>
          </a:xfrm>
          <a:prstGeom prst="bentConnector2">
            <a:avLst/>
          </a:prstGeom>
          <a:noFill/>
          <a:ln w="9525">
            <a:solidFill>
              <a:schemeClr val="tx1"/>
            </a:solidFill>
            <a:miter lim="800000"/>
            <a:headEnd/>
            <a:tailEnd type="triangle" w="lg" len="lg"/>
          </a:ln>
          <a:extLst>
            <a:ext uri="{909E8E84-426E-40DD-AFC4-6F175D3DCCD1}">
              <a14:hiddenFill xmlns:a14="http://schemas.microsoft.com/office/drawing/2010/main">
                <a:noFill/>
              </a14:hiddenFill>
            </a:ext>
          </a:extLst>
        </p:spPr>
      </p:cxnSp>
      <p:cxnSp>
        <p:nvCxnSpPr>
          <p:cNvPr id="7190" name="AutoShape 22"/>
          <p:cNvCxnSpPr>
            <a:cxnSpLocks noChangeShapeType="1"/>
            <a:stCxn id="7182" idx="1"/>
            <a:endCxn id="7172" idx="3"/>
          </p:cNvCxnSpPr>
          <p:nvPr/>
        </p:nvCxnSpPr>
        <p:spPr bwMode="auto">
          <a:xfrm rot="10800000">
            <a:off x="5391150" y="2916238"/>
            <a:ext cx="1990725" cy="34925"/>
          </a:xfrm>
          <a:prstGeom prst="bentConnector3">
            <a:avLst>
              <a:gd name="adj1" fmla="val 50000"/>
            </a:avLst>
          </a:prstGeom>
          <a:noFill/>
          <a:ln w="9525">
            <a:solidFill>
              <a:schemeClr val="tx1"/>
            </a:solidFill>
            <a:miter lim="800000"/>
            <a:headEnd/>
            <a:tailEnd type="triangle" w="lg" len="lg"/>
          </a:ln>
          <a:extLst>
            <a:ext uri="{909E8E84-426E-40DD-AFC4-6F175D3DCCD1}">
              <a14:hiddenFill xmlns:a14="http://schemas.microsoft.com/office/drawing/2010/main">
                <a:noFill/>
              </a14:hiddenFill>
            </a:ext>
          </a:extLst>
        </p:spPr>
      </p:cxnSp>
      <p:cxnSp>
        <p:nvCxnSpPr>
          <p:cNvPr id="7191" name="AutoShape 23"/>
          <p:cNvCxnSpPr>
            <a:cxnSpLocks noChangeShapeType="1"/>
            <a:stCxn id="7179" idx="0"/>
            <a:endCxn id="7174" idx="3"/>
          </p:cNvCxnSpPr>
          <p:nvPr/>
        </p:nvCxnSpPr>
        <p:spPr bwMode="auto">
          <a:xfrm rot="16200000" flipV="1">
            <a:off x="6652023" y="2650728"/>
            <a:ext cx="207962" cy="2415381"/>
          </a:xfrm>
          <a:prstGeom prst="bentConnector2">
            <a:avLst/>
          </a:prstGeom>
          <a:noFill/>
          <a:ln w="9525">
            <a:solidFill>
              <a:schemeClr val="tx1"/>
            </a:solidFill>
            <a:miter lim="800000"/>
            <a:headEnd/>
            <a:tailEnd type="triangle" w="lg" len="lg"/>
          </a:ln>
          <a:extLst>
            <a:ext uri="{909E8E84-426E-40DD-AFC4-6F175D3DCCD1}">
              <a14:hiddenFill xmlns:a14="http://schemas.microsoft.com/office/drawing/2010/main">
                <a:noFill/>
              </a14:hiddenFill>
            </a:ext>
          </a:extLst>
        </p:spPr>
      </p:cxnSp>
      <p:cxnSp>
        <p:nvCxnSpPr>
          <p:cNvPr id="7192" name="AutoShape 24"/>
          <p:cNvCxnSpPr>
            <a:cxnSpLocks noChangeShapeType="1"/>
            <a:stCxn id="7178" idx="0"/>
            <a:endCxn id="7177" idx="2"/>
          </p:cNvCxnSpPr>
          <p:nvPr/>
        </p:nvCxnSpPr>
        <p:spPr bwMode="auto">
          <a:xfrm rot="-5400000">
            <a:off x="4370387" y="5427663"/>
            <a:ext cx="403225" cy="0"/>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193" name="AutoShape 25"/>
          <p:cNvCxnSpPr>
            <a:cxnSpLocks noChangeShapeType="1"/>
            <a:stCxn id="7174" idx="2"/>
            <a:endCxn id="7177" idx="0"/>
          </p:cNvCxnSpPr>
          <p:nvPr/>
        </p:nvCxnSpPr>
        <p:spPr bwMode="auto">
          <a:xfrm>
            <a:off x="4572000" y="3971925"/>
            <a:ext cx="0" cy="514350"/>
          </a:xfrm>
          <a:prstGeom prst="straightConnector1">
            <a:avLst/>
          </a:prstGeom>
          <a:noFill/>
          <a:ln w="19050">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cxnSp>
        <p:nvCxnSpPr>
          <p:cNvPr id="7194" name="AutoShape 26"/>
          <p:cNvCxnSpPr>
            <a:cxnSpLocks noChangeShapeType="1"/>
            <a:stCxn id="7177" idx="3"/>
            <a:endCxn id="7180" idx="1"/>
          </p:cNvCxnSpPr>
          <p:nvPr/>
        </p:nvCxnSpPr>
        <p:spPr bwMode="auto">
          <a:xfrm>
            <a:off x="5407025" y="4856163"/>
            <a:ext cx="1443362" cy="144492"/>
          </a:xfrm>
          <a:prstGeom prst="straightConnector1">
            <a:avLst/>
          </a:prstGeom>
          <a:noFill/>
          <a:ln w="19050">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cxnSp>
        <p:nvCxnSpPr>
          <p:cNvPr id="7195" name="AutoShape 27"/>
          <p:cNvCxnSpPr>
            <a:cxnSpLocks noChangeShapeType="1"/>
            <a:stCxn id="7174" idx="3"/>
            <a:endCxn id="7180" idx="1"/>
          </p:cNvCxnSpPr>
          <p:nvPr/>
        </p:nvCxnSpPr>
        <p:spPr bwMode="auto">
          <a:xfrm>
            <a:off x="5548313" y="3754438"/>
            <a:ext cx="1302074" cy="1246217"/>
          </a:xfrm>
          <a:prstGeom prst="straightConnector1">
            <a:avLst/>
          </a:prstGeom>
          <a:noFill/>
          <a:ln w="19050">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cxnSp>
        <p:nvCxnSpPr>
          <p:cNvPr id="7196" name="AutoShape 28"/>
          <p:cNvCxnSpPr>
            <a:cxnSpLocks noChangeShapeType="1"/>
            <a:stCxn id="7178" idx="3"/>
            <a:endCxn id="7180" idx="1"/>
          </p:cNvCxnSpPr>
          <p:nvPr/>
        </p:nvCxnSpPr>
        <p:spPr bwMode="auto">
          <a:xfrm flipV="1">
            <a:off x="5753100" y="5000655"/>
            <a:ext cx="1097287" cy="998508"/>
          </a:xfrm>
          <a:prstGeom prst="straightConnector1">
            <a:avLst/>
          </a:prstGeom>
          <a:noFill/>
          <a:ln w="19050">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cxnSp>
        <p:nvCxnSpPr>
          <p:cNvPr id="7197" name="AutoShape 29"/>
          <p:cNvCxnSpPr>
            <a:cxnSpLocks noChangeShapeType="1"/>
            <a:stCxn id="7181" idx="0"/>
            <a:endCxn id="7180" idx="2"/>
          </p:cNvCxnSpPr>
          <p:nvPr/>
        </p:nvCxnSpPr>
        <p:spPr bwMode="auto">
          <a:xfrm flipH="1" flipV="1">
            <a:off x="7128669" y="5200710"/>
            <a:ext cx="514351" cy="514290"/>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198" name="AutoShape 30"/>
          <p:cNvCxnSpPr>
            <a:cxnSpLocks noChangeShapeType="1"/>
            <a:stCxn id="7179" idx="2"/>
            <a:endCxn id="7180" idx="0"/>
          </p:cNvCxnSpPr>
          <p:nvPr/>
        </p:nvCxnSpPr>
        <p:spPr bwMode="auto">
          <a:xfrm flipH="1">
            <a:off x="7128669" y="4362510"/>
            <a:ext cx="835025" cy="438090"/>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7781735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BEEBD27E-A4BB-4AD2-AD2A-1E4766B400EC}" type="slidenum">
              <a:rPr lang="fr-FR" altLang="fr-FR" smtClean="0"/>
              <a:pPr>
                <a:defRPr/>
              </a:pPr>
              <a:t>12</a:t>
            </a:fld>
            <a:endParaRPr lang="fr-FR" altLang="fr-FR" dirty="0"/>
          </a:p>
        </p:txBody>
      </p:sp>
      <p:pic>
        <p:nvPicPr>
          <p:cNvPr id="247810" name="Picture 2" descr="http://eoimages.gsfc.nasa.gov/images/imagerecords/38000/38889/biosphere_sea_2008_lrg.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504" y="1484784"/>
            <a:ext cx="8939064" cy="4469533"/>
          </a:xfrm>
          <a:prstGeom prst="rect">
            <a:avLst/>
          </a:prstGeom>
          <a:noFill/>
          <a:extLst>
            <a:ext uri="{909E8E84-426E-40DD-AFC4-6F175D3DCCD1}">
              <a14:hiddenFill xmlns:a14="http://schemas.microsoft.com/office/drawing/2010/main">
                <a:solidFill>
                  <a:srgbClr val="FFFFFF"/>
                </a:solidFill>
              </a14:hiddenFill>
            </a:ext>
          </a:extLst>
        </p:spPr>
      </p:pic>
      <p:pic>
        <p:nvPicPr>
          <p:cNvPr id="247813" name="Picture 5" descr="Color bar for Global Biospher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7504" y="5861349"/>
            <a:ext cx="2667000" cy="762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bwMode="auto">
          <a:xfrm>
            <a:off x="616024" y="227112"/>
            <a:ext cx="77724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panose="020B0604020202020204" pitchFamily="34" charset="0"/>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9pPr>
          </a:lstStyle>
          <a:p>
            <a:pPr eaLnBrk="1" hangingPunct="1">
              <a:defRPr/>
            </a:pPr>
            <a:r>
              <a:rPr lang="fr-FR" altLang="fr-FR" sz="2800" b="1" kern="0" dirty="0" smtClean="0">
                <a:solidFill>
                  <a:srgbClr val="006600"/>
                </a:solidFill>
              </a:rPr>
              <a:t>Production végétale mondiale    </a:t>
            </a:r>
            <a:r>
              <a:rPr lang="fr-FR" altLang="fr-FR" sz="2800" b="1" kern="0" dirty="0" smtClean="0">
                <a:solidFill>
                  <a:srgbClr val="006600"/>
                </a:solidFill>
                <a:sym typeface="Wingdings"/>
                <a:hlinkClick r:id="rId5"/>
              </a:rPr>
              <a:t></a:t>
            </a:r>
            <a:endParaRPr lang="fr-FR" altLang="fr-FR" sz="2800" b="1" kern="0" dirty="0">
              <a:solidFill>
                <a:srgbClr val="006600"/>
              </a:solidFill>
            </a:endParaRPr>
          </a:p>
          <a:p>
            <a:pPr eaLnBrk="1" hangingPunct="1">
              <a:defRPr/>
            </a:pPr>
            <a:r>
              <a:rPr lang="fr-FR" altLang="fr-FR" sz="2400" kern="0" dirty="0" smtClean="0">
                <a:solidFill>
                  <a:srgbClr val="006600"/>
                </a:solidFill>
                <a:effectLst/>
              </a:rPr>
              <a:t>(image NASA)</a:t>
            </a:r>
            <a:endParaRPr lang="fr-FR" altLang="fr-FR" sz="2400" b="1" kern="0" dirty="0" smtClean="0">
              <a:solidFill>
                <a:srgbClr val="006600"/>
              </a:solidFill>
            </a:endParaRPr>
          </a:p>
        </p:txBody>
      </p:sp>
      <p:sp>
        <p:nvSpPr>
          <p:cNvPr id="5" name="ZoneTexte 4"/>
          <p:cNvSpPr txBox="1"/>
          <p:nvPr/>
        </p:nvSpPr>
        <p:spPr>
          <a:xfrm>
            <a:off x="4355976" y="6479758"/>
            <a:ext cx="3898504" cy="261610"/>
          </a:xfrm>
          <a:prstGeom prst="rect">
            <a:avLst/>
          </a:prstGeom>
          <a:noFill/>
        </p:spPr>
        <p:txBody>
          <a:bodyPr wrap="square" rtlCol="0">
            <a:spAutoFit/>
          </a:bodyPr>
          <a:lstStyle/>
          <a:p>
            <a:r>
              <a:rPr lang="fr-FR" sz="1100" i="1" dirty="0" smtClean="0"/>
              <a:t>http://earthobservatory.nasa.gov/IOTD/view.php?id=38889</a:t>
            </a:r>
            <a:endParaRPr lang="fr-FR" sz="1100" i="1" dirty="0"/>
          </a:p>
        </p:txBody>
      </p:sp>
    </p:spTree>
    <p:extLst>
      <p:ext uri="{BB962C8B-B14F-4D97-AF65-F5344CB8AC3E}">
        <p14:creationId xmlns:p14="http://schemas.microsoft.com/office/powerpoint/2010/main" val="1989631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00" name="Rectangle 2"/>
          <p:cNvSpPr>
            <a:spLocks noGrp="1" noChangeArrowheads="1"/>
          </p:cNvSpPr>
          <p:nvPr>
            <p:ph type="ctrTitle"/>
          </p:nvPr>
        </p:nvSpPr>
        <p:spPr>
          <a:xfrm>
            <a:off x="304800" y="304800"/>
            <a:ext cx="2209800" cy="1676400"/>
          </a:xfr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dirty="0">
                <a:solidFill>
                  <a:srgbClr val="006600"/>
                </a:solidFill>
              </a:rPr>
              <a:t>Indice foliaire estimé</a:t>
            </a:r>
          </a:p>
        </p:txBody>
      </p:sp>
      <p:sp>
        <p:nvSpPr>
          <p:cNvPr id="21507" name="Rectangle 3"/>
          <p:cNvSpPr>
            <a:spLocks noGrp="1" noChangeArrowheads="1"/>
          </p:cNvSpPr>
          <p:nvPr>
            <p:ph type="subTitle" idx="1"/>
          </p:nvPr>
        </p:nvSpPr>
        <p:spPr>
          <a:xfrm>
            <a:off x="287524" y="2708920"/>
            <a:ext cx="2133600" cy="457200"/>
          </a:xfrm>
        </p:spPr>
        <p:txBody>
          <a:bodyPr/>
          <a:lstStyle/>
          <a:p>
            <a:pPr eaLnBrk="1" hangingPunct="1"/>
            <a:r>
              <a:rPr lang="fr-FR" altLang="fr-FR" sz="2000" dirty="0" smtClean="0"/>
              <a:t>Janvier</a:t>
            </a:r>
          </a:p>
        </p:txBody>
      </p:sp>
      <p:graphicFrame>
        <p:nvGraphicFramePr>
          <p:cNvPr id="21508" name="Object 4"/>
          <p:cNvGraphicFramePr>
            <a:graphicFrameLocks noChangeAspect="1"/>
          </p:cNvGraphicFramePr>
          <p:nvPr/>
        </p:nvGraphicFramePr>
        <p:xfrm>
          <a:off x="2590800" y="-4763"/>
          <a:ext cx="6553200" cy="3392488"/>
        </p:xfrm>
        <a:graphic>
          <a:graphicData uri="http://schemas.openxmlformats.org/presentationml/2006/ole">
            <mc:AlternateContent xmlns:mc="http://schemas.openxmlformats.org/markup-compatibility/2006">
              <mc:Choice xmlns:v="urn:schemas-microsoft-com:vml" Requires="v">
                <p:oleObj spid="_x0000_s21634" name="Document" r:id="rId4" imgW="5253228" imgH="3115056" progId="Word.Document.8">
                  <p:embed/>
                </p:oleObj>
              </mc:Choice>
              <mc:Fallback>
                <p:oleObj name="Document" r:id="rId4" imgW="5253228" imgH="3115056"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b="12714"/>
                      <a:stretch>
                        <a:fillRect/>
                      </a:stretch>
                    </p:blipFill>
                    <p:spPr bwMode="auto">
                      <a:xfrm>
                        <a:off x="2590800" y="-4763"/>
                        <a:ext cx="6553200" cy="3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9" name="Object 5"/>
          <p:cNvGraphicFramePr>
            <a:graphicFrameLocks noChangeAspect="1"/>
          </p:cNvGraphicFramePr>
          <p:nvPr/>
        </p:nvGraphicFramePr>
        <p:xfrm>
          <a:off x="2590800" y="3511550"/>
          <a:ext cx="6553200" cy="3270250"/>
        </p:xfrm>
        <a:graphic>
          <a:graphicData uri="http://schemas.openxmlformats.org/presentationml/2006/ole">
            <mc:AlternateContent xmlns:mc="http://schemas.openxmlformats.org/markup-compatibility/2006">
              <mc:Choice xmlns:v="urn:schemas-microsoft-com:vml" Requires="v">
                <p:oleObj spid="_x0000_s21635" name="Document" r:id="rId6" imgW="5301996" imgH="3040380" progId="Word.Document.8">
                  <p:embed/>
                </p:oleObj>
              </mc:Choice>
              <mc:Fallback>
                <p:oleObj name="Document" r:id="rId6" imgW="5301996" imgH="3040380" progId="Word.Document.8">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b="13026"/>
                      <a:stretch>
                        <a:fillRect/>
                      </a:stretch>
                    </p:blipFill>
                    <p:spPr bwMode="auto">
                      <a:xfrm>
                        <a:off x="2590800" y="3511550"/>
                        <a:ext cx="6553200" cy="327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0" name="Rectangle 6"/>
          <p:cNvSpPr>
            <a:spLocks noChangeArrowheads="1"/>
          </p:cNvSpPr>
          <p:nvPr/>
        </p:nvSpPr>
        <p:spPr bwMode="auto">
          <a:xfrm>
            <a:off x="287524" y="5943600"/>
            <a:ext cx="2133600" cy="457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buFontTx/>
              <a:buNone/>
            </a:pPr>
            <a:r>
              <a:rPr lang="fr-FR" altLang="fr-FR" sz="2000" dirty="0">
                <a:latin typeface="Arial" panose="020B0604020202020204" pitchFamily="34" charset="0"/>
              </a:rPr>
              <a:t>Juillet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Espace réservé du numéro de diapositive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99700578-E74F-4F6B-8B85-F88C56427FD3}" type="slidenum">
              <a:rPr lang="fr-FR" altLang="fr-FR" sz="1400" smtClean="0">
                <a:latin typeface="Arial" panose="020B0604020202020204" pitchFamily="34" charset="0"/>
              </a:rPr>
              <a:pPr eaLnBrk="1" hangingPunct="1">
                <a:spcBef>
                  <a:spcPct val="0"/>
                </a:spcBef>
                <a:buFontTx/>
                <a:buNone/>
              </a:pPr>
              <a:t>14</a:t>
            </a:fld>
            <a:endParaRPr lang="fr-FR" altLang="fr-FR" sz="1400" dirty="0" smtClean="0">
              <a:latin typeface="Arial" panose="020B0604020202020204" pitchFamily="34" charset="0"/>
            </a:endParaRPr>
          </a:p>
        </p:txBody>
      </p:sp>
      <p:sp>
        <p:nvSpPr>
          <p:cNvPr id="9" name="Rectangle 3"/>
          <p:cNvSpPr txBox="1">
            <a:spLocks noChangeArrowheads="1"/>
          </p:cNvSpPr>
          <p:nvPr/>
        </p:nvSpPr>
        <p:spPr>
          <a:xfrm rot="16200000">
            <a:off x="-3129938" y="3115425"/>
            <a:ext cx="6872199" cy="641350"/>
          </a:xfrm>
          <a:prstGeom prst="rect">
            <a:avLst/>
          </a:prstGeom>
          <a:solidFill>
            <a:srgbClr val="E7F4F5">
              <a:alpha val="54902"/>
            </a:srgbClr>
          </a:solidFill>
          <a:ln>
            <a:noFill/>
          </a:ln>
        </p:spPr>
        <p:txBody>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9pPr>
          </a:lstStyle>
          <a:p>
            <a:pPr eaLnBrk="1" hangingPunct="1">
              <a:defRPr/>
            </a:pPr>
            <a:r>
              <a:rPr lang="fr-BE" altLang="fr-FR" b="1" kern="0" dirty="0" smtClean="0">
                <a:effectLst>
                  <a:outerShdw blurRad="38100" dist="38100" dir="2700000" algn="tl">
                    <a:srgbClr val="FFFFFF"/>
                  </a:outerShdw>
                </a:effectLst>
                <a:latin typeface="Arial" panose="020B0604020202020204" pitchFamily="34" charset="0"/>
              </a:rPr>
              <a:t>BIOSPHERE et BIOMES</a:t>
            </a:r>
            <a:endParaRPr lang="fr-FR" altLang="fr-FR" b="1" kern="0" dirty="0" smtClean="0">
              <a:effectLst>
                <a:outerShdw blurRad="38100" dist="38100" dir="2700000" algn="tl">
                  <a:srgbClr val="FFFFFF"/>
                </a:outerShdw>
              </a:effectLst>
              <a:latin typeface="Arial" panose="020B0604020202020204" pitchFamily="34" charset="0"/>
            </a:endParaRPr>
          </a:p>
        </p:txBody>
      </p:sp>
      <p:pic>
        <p:nvPicPr>
          <p:cNvPr id="6" name="Image 5"/>
          <p:cNvPicPr>
            <a:picLocks noChangeAspect="1"/>
          </p:cNvPicPr>
          <p:nvPr/>
        </p:nvPicPr>
        <p:blipFill>
          <a:blip r:embed="rId3" cstate="email">
            <a:duotone>
              <a:schemeClr val="bg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saturation sat="300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a:off x="1179898" y="0"/>
            <a:ext cx="6784203" cy="6858000"/>
          </a:xfrm>
          <a:prstGeom prst="rect">
            <a:avLst/>
          </a:prstGeom>
        </p:spPr>
      </p:pic>
      <p:sp>
        <p:nvSpPr>
          <p:cNvPr id="3075" name="Rectangle 3"/>
          <p:cNvSpPr>
            <a:spLocks noChangeArrowheads="1"/>
          </p:cNvSpPr>
          <p:nvPr/>
        </p:nvSpPr>
        <p:spPr bwMode="auto">
          <a:xfrm>
            <a:off x="611560" y="-14200"/>
            <a:ext cx="8517163" cy="6899584"/>
          </a:xfrm>
          <a:prstGeom prst="rect">
            <a:avLst/>
          </a:prstGeom>
          <a:solidFill>
            <a:srgbClr val="E7F4F5">
              <a:alpha val="54902"/>
            </a:srgbClr>
          </a:solidFill>
          <a:ln>
            <a:noFill/>
          </a:ln>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363538" eaLnBrk="1" hangingPunct="1">
              <a:buFontTx/>
              <a:buNone/>
            </a:pPr>
            <a:endParaRPr lang="fr-FR" altLang="fr-FR" sz="2400" b="1" dirty="0" smtClean="0">
              <a:solidFill>
                <a:srgbClr val="C00000"/>
              </a:solidFill>
              <a:latin typeface="Arial" panose="020B0604020202020204" pitchFamily="34" charset="0"/>
            </a:endParaRPr>
          </a:p>
          <a:p>
            <a:pPr marL="711200" eaLnBrk="1" hangingPunct="1">
              <a:spcBef>
                <a:spcPts val="600"/>
              </a:spcBef>
              <a:buFontTx/>
              <a:buNone/>
            </a:pPr>
            <a:endParaRPr lang="fr-FR" altLang="fr-FR" sz="2400" dirty="0" smtClean="0">
              <a:latin typeface="Arial" panose="020B0604020202020204" pitchFamily="34" charset="0"/>
            </a:endParaRPr>
          </a:p>
          <a:p>
            <a:pPr marL="1436688" eaLnBrk="1" hangingPunct="1">
              <a:spcBef>
                <a:spcPts val="600"/>
              </a:spcBef>
              <a:buFontTx/>
              <a:buNone/>
            </a:pPr>
            <a:r>
              <a:rPr lang="fr-FR" altLang="fr-FR" sz="2400" dirty="0" smtClean="0">
                <a:latin typeface="Arial" panose="020B0604020202020204" pitchFamily="34" charset="0"/>
              </a:rPr>
              <a:t>1. </a:t>
            </a:r>
            <a:r>
              <a:rPr lang="fr-FR" altLang="fr-FR" sz="2400" dirty="0">
                <a:latin typeface="Arial" panose="020B0604020202020204" pitchFamily="34" charset="0"/>
              </a:rPr>
              <a:t>La biosphère</a:t>
            </a:r>
          </a:p>
          <a:p>
            <a:pPr marL="1436688" eaLnBrk="1" hangingPunct="1">
              <a:spcBef>
                <a:spcPts val="600"/>
              </a:spcBef>
              <a:buFontTx/>
              <a:buNone/>
            </a:pPr>
            <a:r>
              <a:rPr lang="fr-FR" altLang="fr-FR" sz="2400" dirty="0" smtClean="0">
                <a:latin typeface="Arial" panose="020B0604020202020204" pitchFamily="34" charset="0"/>
              </a:rPr>
              <a:t>	  1.1 </a:t>
            </a:r>
            <a:r>
              <a:rPr lang="fr-FR" altLang="fr-FR" sz="2400" dirty="0" smtClean="0">
                <a:latin typeface="Arial" panose="020B0604020202020204" pitchFamily="34" charset="0"/>
                <a:cs typeface="Arial" panose="020B0604020202020204" pitchFamily="34" charset="0"/>
              </a:rPr>
              <a:t>Quelques termes de base</a:t>
            </a:r>
            <a:endParaRPr lang="fr-FR" altLang="fr-FR" sz="2400" dirty="0" smtClean="0">
              <a:latin typeface="Arial" panose="020B0604020202020204" pitchFamily="34" charset="0"/>
            </a:endParaRP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1.2 </a:t>
            </a:r>
            <a:r>
              <a:rPr lang="fr-FR" altLang="fr-FR" sz="2400" dirty="0">
                <a:latin typeface="Arial" panose="020B0604020202020204" pitchFamily="34" charset="0"/>
              </a:rPr>
              <a:t>La biodiversité</a:t>
            </a:r>
          </a:p>
          <a:p>
            <a:pPr marL="1436688" eaLnBrk="1" hangingPunct="1">
              <a:spcBef>
                <a:spcPts val="600"/>
              </a:spcBef>
              <a:buFontTx/>
              <a:buNone/>
            </a:pPr>
            <a:r>
              <a:rPr lang="fr-FR" altLang="fr-FR" sz="2400" b="1" dirty="0" smtClean="0">
                <a:solidFill>
                  <a:srgbClr val="C00000"/>
                </a:solidFill>
                <a:latin typeface="Arial" panose="020B0604020202020204" pitchFamily="34" charset="0"/>
              </a:rPr>
              <a:t>2. Les grands biomes dans </a:t>
            </a:r>
            <a:r>
              <a:rPr lang="fr-FR" altLang="fr-FR" sz="2400" b="1" dirty="0">
                <a:solidFill>
                  <a:srgbClr val="C00000"/>
                </a:solidFill>
                <a:latin typeface="Arial" panose="020B0604020202020204" pitchFamily="34" charset="0"/>
              </a:rPr>
              <a:t>le monde</a:t>
            </a:r>
          </a:p>
          <a:p>
            <a:pPr marL="1436688" eaLnBrk="1" hangingPunct="1">
              <a:spcBef>
                <a:spcPts val="600"/>
              </a:spcBef>
              <a:buFontTx/>
              <a:buNone/>
            </a:pPr>
            <a:r>
              <a:rPr lang="fr-FR" altLang="fr-FR" sz="2400" b="1" dirty="0">
                <a:solidFill>
                  <a:srgbClr val="C00000"/>
                </a:solidFill>
                <a:latin typeface="Arial" panose="020B0604020202020204" pitchFamily="34" charset="0"/>
              </a:rPr>
              <a:t>	</a:t>
            </a:r>
            <a:r>
              <a:rPr lang="fr-FR" altLang="fr-FR" sz="2400" b="1" dirty="0" smtClean="0">
                <a:solidFill>
                  <a:srgbClr val="C00000"/>
                </a:solidFill>
                <a:latin typeface="Arial" panose="020B0604020202020204" pitchFamily="34" charset="0"/>
              </a:rPr>
              <a:t>  2.1 </a:t>
            </a:r>
            <a:r>
              <a:rPr lang="fr-FR" altLang="fr-FR" sz="2400" b="1" dirty="0">
                <a:solidFill>
                  <a:srgbClr val="C00000"/>
                </a:solidFill>
                <a:latin typeface="Arial" panose="020B0604020202020204" pitchFamily="34" charset="0"/>
              </a:rPr>
              <a:t>Principes de répartition</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2.2 </a:t>
            </a:r>
            <a:r>
              <a:rPr lang="fr-FR" altLang="fr-FR" sz="2400" dirty="0">
                <a:latin typeface="Arial" panose="020B0604020202020204" pitchFamily="34" charset="0"/>
              </a:rPr>
              <a:t>Les écosystèmes forestiers</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2.3 </a:t>
            </a:r>
            <a:r>
              <a:rPr lang="fr-FR" altLang="fr-FR" sz="2400" dirty="0">
                <a:latin typeface="Arial" panose="020B0604020202020204" pitchFamily="34" charset="0"/>
              </a:rPr>
              <a:t>Les écosystèmes des milieux </a:t>
            </a:r>
            <a:r>
              <a:rPr lang="fr-FR" altLang="fr-FR" sz="2400" dirty="0" smtClean="0">
                <a:latin typeface="Arial" panose="020B0604020202020204" pitchFamily="34" charset="0"/>
              </a:rPr>
              <a:t>froids</a:t>
            </a:r>
            <a:br>
              <a:rPr lang="fr-FR" altLang="fr-FR" sz="2400" dirty="0" smtClean="0">
                <a:latin typeface="Arial" panose="020B0604020202020204" pitchFamily="34" charset="0"/>
              </a:rPr>
            </a:br>
            <a:r>
              <a:rPr lang="fr-FR" altLang="fr-FR" sz="2400" dirty="0">
                <a:latin typeface="Arial" panose="020B0604020202020204" pitchFamily="34" charset="0"/>
              </a:rPr>
              <a:t>	</a:t>
            </a:r>
            <a:r>
              <a:rPr lang="fr-FR" altLang="fr-FR" sz="2400" dirty="0" smtClean="0">
                <a:latin typeface="Arial" panose="020B0604020202020204" pitchFamily="34" charset="0"/>
              </a:rPr>
              <a:t>  2.4 </a:t>
            </a:r>
            <a:r>
              <a:rPr lang="fr-FR" altLang="fr-FR" sz="2400" dirty="0">
                <a:latin typeface="Arial" panose="020B0604020202020204" pitchFamily="34" charset="0"/>
              </a:rPr>
              <a:t>Les écosystèmes des milieux </a:t>
            </a:r>
            <a:r>
              <a:rPr lang="fr-FR" altLang="fr-FR" sz="2400" dirty="0" smtClean="0">
                <a:latin typeface="Arial" panose="020B0604020202020204" pitchFamily="34" charset="0"/>
              </a:rPr>
              <a:t>arides</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2.5 </a:t>
            </a:r>
            <a:r>
              <a:rPr lang="fr-FR" altLang="fr-FR" sz="2400" dirty="0">
                <a:latin typeface="Arial" panose="020B0604020202020204" pitchFamily="34" charset="0"/>
              </a:rPr>
              <a:t>Les formations non forestières et </a:t>
            </a:r>
            <a:r>
              <a:rPr lang="fr-FR" altLang="fr-FR" sz="2400" dirty="0" smtClean="0">
                <a:latin typeface="Arial" panose="020B0604020202020204" pitchFamily="34" charset="0"/>
              </a:rPr>
              <a:t>mixtes</a:t>
            </a:r>
            <a:br>
              <a:rPr lang="fr-FR" altLang="fr-FR" sz="2400" dirty="0" smtClean="0">
                <a:latin typeface="Arial" panose="020B0604020202020204" pitchFamily="34" charset="0"/>
              </a:rPr>
            </a:br>
            <a:r>
              <a:rPr lang="fr-FR" altLang="fr-FR" sz="2400" dirty="0">
                <a:latin typeface="Arial" panose="020B0604020202020204" pitchFamily="34" charset="0"/>
              </a:rPr>
              <a:t>		 des milieux tempérés et tropicaux</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2.6 </a:t>
            </a:r>
            <a:r>
              <a:rPr lang="fr-FR" altLang="fr-FR" sz="2400" dirty="0">
                <a:latin typeface="Arial" panose="020B0604020202020204" pitchFamily="34" charset="0"/>
              </a:rPr>
              <a:t>Les écosystèmes </a:t>
            </a:r>
            <a:r>
              <a:rPr lang="fr-FR" altLang="fr-FR" sz="2400" dirty="0" smtClean="0">
                <a:latin typeface="Arial" panose="020B0604020202020204" pitchFamily="34" charset="0"/>
              </a:rPr>
              <a:t>aquatiques</a:t>
            </a:r>
            <a:endParaRPr lang="fr-FR" altLang="fr-FR" sz="2400" dirty="0">
              <a:latin typeface="Arial" panose="020B0604020202020204" pitchFamily="34" charset="0"/>
            </a:endParaRPr>
          </a:p>
          <a:p>
            <a:pPr marL="1436688" eaLnBrk="1" hangingPunct="1">
              <a:spcBef>
                <a:spcPts val="600"/>
              </a:spcBef>
              <a:buFontTx/>
              <a:buNone/>
            </a:pPr>
            <a:r>
              <a:rPr lang="fr-FR" altLang="fr-FR" sz="2400" dirty="0" smtClean="0">
                <a:latin typeface="Arial" panose="020B0604020202020204" pitchFamily="34" charset="0"/>
              </a:rPr>
              <a:t>3. </a:t>
            </a:r>
            <a:r>
              <a:rPr lang="fr-FR" altLang="fr-FR" sz="2400" dirty="0">
                <a:latin typeface="Arial" panose="020B0604020202020204" pitchFamily="34" charset="0"/>
              </a:rPr>
              <a:t>Dynamique de la </a:t>
            </a:r>
            <a:r>
              <a:rPr lang="fr-FR" altLang="fr-FR" sz="2400" dirty="0" smtClean="0">
                <a:latin typeface="Arial" panose="020B0604020202020204" pitchFamily="34" charset="0"/>
              </a:rPr>
              <a:t>biosphère</a:t>
            </a:r>
            <a:endParaRPr lang="fr-FR" altLang="fr-FR" sz="2400" dirty="0">
              <a:latin typeface="Arial" panose="020B0604020202020204" pitchFamily="34" charset="0"/>
            </a:endParaRPr>
          </a:p>
        </p:txBody>
      </p:sp>
    </p:spTree>
    <p:extLst>
      <p:ext uri="{BB962C8B-B14F-4D97-AF65-F5344CB8AC3E}">
        <p14:creationId xmlns:p14="http://schemas.microsoft.com/office/powerpoint/2010/main" val="4246250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313" y="33338"/>
            <a:ext cx="8229600"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sz="2800" b="1" kern="1200" dirty="0"/>
              <a:t>Qu’est ce qu’un biome</a:t>
            </a:r>
          </a:p>
        </p:txBody>
      </p:sp>
      <p:sp>
        <p:nvSpPr>
          <p:cNvPr id="3" name="Text Box 2"/>
          <p:cNvSpPr txBox="1">
            <a:spLocks noChangeArrowheads="1"/>
          </p:cNvSpPr>
          <p:nvPr/>
        </p:nvSpPr>
        <p:spPr bwMode="auto">
          <a:xfrm>
            <a:off x="250825" y="2251075"/>
            <a:ext cx="8497888" cy="1819275"/>
          </a:xfrm>
          <a:prstGeom prst="rect">
            <a:avLst/>
          </a:prstGeom>
          <a:noFill/>
          <a:ln w="19050">
            <a:solidFill>
              <a:schemeClr val="accent2"/>
            </a:solidFill>
            <a:miter lim="800000"/>
            <a:headEnd/>
            <a:tailEnd/>
          </a:ln>
          <a:effectLst/>
          <a:extLst>
            <a:ext uri="{909E8E84-426E-40DD-AFC4-6F175D3DCCD1}">
              <a14:hiddenFill xmlns:a14="http://schemas.microsoft.com/office/drawing/2010/main">
                <a:solidFill>
                  <a:srgbClr val="CAE1EC">
                    <a:alpha val="74117"/>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defRPr/>
            </a:pPr>
            <a:r>
              <a:rPr lang="fr-BE" altLang="fr-FR" sz="2800" b="1" dirty="0" smtClean="0">
                <a:solidFill>
                  <a:schemeClr val="tx1">
                    <a:lumMod val="65000"/>
                    <a:lumOff val="35000"/>
                  </a:schemeClr>
                </a:solidFill>
              </a:rPr>
              <a:t>Type d’écosystème terrestre ou aquatique caractéristique de </a:t>
            </a:r>
            <a:br>
              <a:rPr lang="fr-BE" altLang="fr-FR" sz="2800" b="1" dirty="0" smtClean="0">
                <a:solidFill>
                  <a:schemeClr val="tx1">
                    <a:lumMod val="65000"/>
                    <a:lumOff val="35000"/>
                  </a:schemeClr>
                </a:solidFill>
              </a:rPr>
            </a:br>
            <a:r>
              <a:rPr lang="fr-BE" altLang="fr-FR" sz="2800" b="1" u="sng" dirty="0" smtClean="0">
                <a:solidFill>
                  <a:schemeClr val="tx1">
                    <a:lumMod val="65000"/>
                    <a:lumOff val="35000"/>
                  </a:schemeClr>
                </a:solidFill>
              </a:rPr>
              <a:t>grandes zones géographiques</a:t>
            </a:r>
            <a:r>
              <a:rPr lang="fr-BE" altLang="fr-FR" sz="2800" b="1" dirty="0" smtClean="0">
                <a:solidFill>
                  <a:schemeClr val="tx1">
                    <a:lumMod val="65000"/>
                    <a:lumOff val="35000"/>
                  </a:schemeClr>
                </a:solidFill>
              </a:rPr>
              <a:t> </a:t>
            </a:r>
            <a:br>
              <a:rPr lang="fr-BE" altLang="fr-FR" sz="2800" b="1" dirty="0" smtClean="0">
                <a:solidFill>
                  <a:schemeClr val="tx1">
                    <a:lumMod val="65000"/>
                    <a:lumOff val="35000"/>
                  </a:schemeClr>
                </a:solidFill>
              </a:rPr>
            </a:br>
            <a:r>
              <a:rPr lang="fr-BE" altLang="fr-FR" sz="2800" b="1" dirty="0" smtClean="0">
                <a:solidFill>
                  <a:schemeClr val="tx1">
                    <a:lumMod val="65000"/>
                    <a:lumOff val="35000"/>
                  </a:schemeClr>
                </a:solidFill>
              </a:rPr>
              <a:t>présentant des conditions particulières.</a:t>
            </a:r>
            <a:endParaRPr lang="fr-FR" altLang="fr-FR" sz="2800" b="1" dirty="0" smtClean="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313" y="33338"/>
            <a:ext cx="8229600"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sz="2800" b="1" kern="1200" dirty="0"/>
              <a:t>Facteurs influençant</a:t>
            </a:r>
            <a:br>
              <a:rPr lang="fr-FR" sz="2800" b="1" kern="1200" dirty="0"/>
            </a:br>
            <a:r>
              <a:rPr lang="fr-FR" sz="2800" b="1" kern="1200" dirty="0"/>
              <a:t>la répartition des biomes</a:t>
            </a:r>
          </a:p>
        </p:txBody>
      </p:sp>
      <p:graphicFrame>
        <p:nvGraphicFramePr>
          <p:cNvPr id="3" name="Tableau 2"/>
          <p:cNvGraphicFramePr>
            <a:graphicFrameLocks noGrp="1"/>
          </p:cNvGraphicFramePr>
          <p:nvPr>
            <p:extLst>
              <p:ext uri="{D42A27DB-BD31-4B8C-83A1-F6EECF244321}">
                <p14:modId xmlns:p14="http://schemas.microsoft.com/office/powerpoint/2010/main" val="2684142726"/>
              </p:ext>
            </p:extLst>
          </p:nvPr>
        </p:nvGraphicFramePr>
        <p:xfrm>
          <a:off x="395288" y="1600200"/>
          <a:ext cx="8497888" cy="4561351"/>
        </p:xfrm>
        <a:graphic>
          <a:graphicData uri="http://schemas.openxmlformats.org/drawingml/2006/table">
            <a:tbl>
              <a:tblPr/>
              <a:tblGrid>
                <a:gridCol w="4248944"/>
                <a:gridCol w="4248944"/>
              </a:tblGrid>
              <a:tr h="502805">
                <a:tc>
                  <a:txBody>
                    <a:bodyPr/>
                    <a:lstStyle/>
                    <a:p>
                      <a:pPr algn="ctr"/>
                      <a:r>
                        <a:rPr lang="fr-FR" sz="2400" b="1" dirty="0" smtClean="0">
                          <a:solidFill>
                            <a:schemeClr val="bg1"/>
                          </a:solidFill>
                          <a:latin typeface="Arial" panose="020B0604020202020204" pitchFamily="34" charset="0"/>
                        </a:rPr>
                        <a:t>Biomes </a:t>
                      </a:r>
                      <a:r>
                        <a:rPr lang="fr-FR" sz="2400" b="1" dirty="0">
                          <a:solidFill>
                            <a:schemeClr val="bg1"/>
                          </a:solidFill>
                          <a:latin typeface="Arial" panose="020B0604020202020204" pitchFamily="34" charset="0"/>
                        </a:rPr>
                        <a:t>terrestres</a:t>
                      </a:r>
                      <a:endParaRPr lang="fr-FR" sz="2400" dirty="0">
                        <a:solidFill>
                          <a:schemeClr val="bg1"/>
                        </a:solidFill>
                        <a:latin typeface="Arial" panose="020B0604020202020204" pitchFamily="34" charset="0"/>
                      </a:endParaRP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9933"/>
                    </a:solidFill>
                  </a:tcPr>
                </a:tc>
                <a:tc>
                  <a:txBody>
                    <a:bodyPr/>
                    <a:lstStyle/>
                    <a:p>
                      <a:pPr algn="ctr"/>
                      <a:r>
                        <a:rPr lang="fr-FR" sz="2400" b="1" dirty="0" smtClean="0">
                          <a:solidFill>
                            <a:schemeClr val="bg1"/>
                          </a:solidFill>
                          <a:latin typeface="Arial" panose="020B0604020202020204" pitchFamily="34" charset="0"/>
                        </a:rPr>
                        <a:t>Biomes</a:t>
                      </a:r>
                      <a:r>
                        <a:rPr lang="fr-FR" sz="2400" b="1" dirty="0" smtClean="0">
                          <a:solidFill>
                            <a:schemeClr val="bg2"/>
                          </a:solidFill>
                          <a:latin typeface="Arial" panose="020B0604020202020204" pitchFamily="34" charset="0"/>
                        </a:rPr>
                        <a:t> </a:t>
                      </a:r>
                      <a:r>
                        <a:rPr lang="fr-FR" sz="2400" b="1" dirty="0">
                          <a:solidFill>
                            <a:schemeClr val="bg1"/>
                          </a:solidFill>
                          <a:latin typeface="Arial" panose="020B0604020202020204" pitchFamily="34" charset="0"/>
                        </a:rPr>
                        <a:t>aquatiques</a:t>
                      </a:r>
                      <a:endParaRPr lang="fr-FR" sz="2400" dirty="0">
                        <a:solidFill>
                          <a:schemeClr val="bg1"/>
                        </a:solidFill>
                        <a:latin typeface="Arial" panose="020B0604020202020204" pitchFamily="34" charset="0"/>
                      </a:endParaRP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r>
              <a:tr h="502805">
                <a:tc>
                  <a:txBody>
                    <a:bodyPr/>
                    <a:lstStyle/>
                    <a:p>
                      <a:pPr algn="ctr"/>
                      <a:r>
                        <a:rPr lang="fr-FR" sz="2400" dirty="0">
                          <a:latin typeface="Arial" panose="020B0604020202020204" pitchFamily="34" charset="0"/>
                        </a:rPr>
                        <a:t>Latitude</a:t>
                      </a: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9900">
                            <a:tint val="66000"/>
                            <a:satMod val="160000"/>
                          </a:srgbClr>
                        </a:gs>
                        <a:gs pos="50000">
                          <a:srgbClr val="009900">
                            <a:tint val="44500"/>
                            <a:satMod val="160000"/>
                          </a:srgbClr>
                        </a:gs>
                        <a:gs pos="100000">
                          <a:srgbClr val="009900">
                            <a:tint val="23500"/>
                            <a:satMod val="160000"/>
                          </a:srgbClr>
                        </a:gs>
                      </a:gsLst>
                      <a:lin ang="5400000" scaled="1"/>
                      <a:tileRect/>
                    </a:gradFill>
                  </a:tcPr>
                </a:tc>
                <a:tc>
                  <a:txBody>
                    <a:bodyPr/>
                    <a:lstStyle/>
                    <a:p>
                      <a:pPr algn="ctr"/>
                      <a:r>
                        <a:rPr lang="fr-FR" sz="2400" dirty="0">
                          <a:solidFill>
                            <a:schemeClr val="bg2"/>
                          </a:solidFill>
                          <a:latin typeface="Arial" panose="020B0604020202020204" pitchFamily="34" charset="0"/>
                        </a:rPr>
                        <a:t>Salinité de l'eau</a:t>
                      </a: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chemeClr val="accent1">
                            <a:lumMod val="90000"/>
                            <a:tint val="66000"/>
                            <a:satMod val="160000"/>
                          </a:schemeClr>
                        </a:gs>
                        <a:gs pos="50000">
                          <a:schemeClr val="accent1">
                            <a:lumMod val="90000"/>
                            <a:tint val="44500"/>
                            <a:satMod val="160000"/>
                          </a:schemeClr>
                        </a:gs>
                        <a:gs pos="100000">
                          <a:schemeClr val="accent1">
                            <a:lumMod val="90000"/>
                            <a:tint val="23500"/>
                            <a:satMod val="160000"/>
                          </a:schemeClr>
                        </a:gs>
                      </a:gsLst>
                      <a:lin ang="5400000" scaled="1"/>
                      <a:tileRect/>
                    </a:gradFill>
                  </a:tcPr>
                </a:tc>
              </a:tr>
              <a:tr h="502805">
                <a:tc>
                  <a:txBody>
                    <a:bodyPr/>
                    <a:lstStyle/>
                    <a:p>
                      <a:pPr algn="ctr"/>
                      <a:r>
                        <a:rPr lang="fr-FR" sz="2400" dirty="0">
                          <a:latin typeface="Arial" panose="020B0604020202020204" pitchFamily="34" charset="0"/>
                        </a:rPr>
                        <a:t>Altitude</a:t>
                      </a: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9900">
                            <a:tint val="66000"/>
                            <a:satMod val="160000"/>
                          </a:srgbClr>
                        </a:gs>
                        <a:gs pos="50000">
                          <a:srgbClr val="009900">
                            <a:tint val="44500"/>
                            <a:satMod val="160000"/>
                          </a:srgbClr>
                        </a:gs>
                        <a:gs pos="100000">
                          <a:srgbClr val="009900">
                            <a:tint val="23500"/>
                            <a:satMod val="160000"/>
                          </a:srgbClr>
                        </a:gs>
                      </a:gsLst>
                      <a:lin ang="5400000" scaled="1"/>
                      <a:tileRect/>
                    </a:gradFill>
                  </a:tcPr>
                </a:tc>
                <a:tc>
                  <a:txBody>
                    <a:bodyPr/>
                    <a:lstStyle/>
                    <a:p>
                      <a:pPr algn="ctr"/>
                      <a:r>
                        <a:rPr lang="fr-FR" sz="2400" dirty="0">
                          <a:solidFill>
                            <a:schemeClr val="bg2"/>
                          </a:solidFill>
                          <a:latin typeface="Arial" panose="020B0604020202020204" pitchFamily="34" charset="0"/>
                        </a:rPr>
                        <a:t>Profondeur de l'eau</a:t>
                      </a: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chemeClr val="accent1">
                            <a:lumMod val="90000"/>
                            <a:tint val="66000"/>
                            <a:satMod val="160000"/>
                          </a:schemeClr>
                        </a:gs>
                        <a:gs pos="50000">
                          <a:schemeClr val="accent1">
                            <a:lumMod val="90000"/>
                            <a:tint val="44500"/>
                            <a:satMod val="160000"/>
                          </a:schemeClr>
                        </a:gs>
                        <a:gs pos="100000">
                          <a:schemeClr val="accent1">
                            <a:lumMod val="90000"/>
                            <a:tint val="23500"/>
                            <a:satMod val="160000"/>
                          </a:schemeClr>
                        </a:gs>
                      </a:gsLst>
                      <a:lin ang="5400000" scaled="1"/>
                      <a:tileRect/>
                    </a:gradFill>
                  </a:tcPr>
                </a:tc>
              </a:tr>
              <a:tr h="502805">
                <a:tc>
                  <a:txBody>
                    <a:bodyPr/>
                    <a:lstStyle/>
                    <a:p>
                      <a:pPr algn="ctr"/>
                      <a:r>
                        <a:rPr lang="fr-FR" sz="2400" dirty="0">
                          <a:latin typeface="Arial" panose="020B0604020202020204" pitchFamily="34" charset="0"/>
                        </a:rPr>
                        <a:t>Précipitations</a:t>
                      </a: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9900">
                            <a:tint val="66000"/>
                            <a:satMod val="160000"/>
                          </a:srgbClr>
                        </a:gs>
                        <a:gs pos="50000">
                          <a:srgbClr val="009900">
                            <a:tint val="44500"/>
                            <a:satMod val="160000"/>
                          </a:srgbClr>
                        </a:gs>
                        <a:gs pos="100000">
                          <a:srgbClr val="009900">
                            <a:tint val="23500"/>
                            <a:satMod val="160000"/>
                          </a:srgbClr>
                        </a:gs>
                      </a:gsLst>
                      <a:lin ang="5400000" scaled="1"/>
                      <a:tileRect/>
                    </a:gradFill>
                  </a:tcPr>
                </a:tc>
                <a:tc>
                  <a:txBody>
                    <a:bodyPr/>
                    <a:lstStyle/>
                    <a:p>
                      <a:pPr algn="ctr"/>
                      <a:r>
                        <a:rPr lang="fr-FR" sz="2400" dirty="0">
                          <a:solidFill>
                            <a:schemeClr val="bg2"/>
                          </a:solidFill>
                          <a:latin typeface="Arial" panose="020B0604020202020204" pitchFamily="34" charset="0"/>
                        </a:rPr>
                        <a:t>Force et sens du courant</a:t>
                      </a: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chemeClr val="accent1">
                            <a:lumMod val="90000"/>
                            <a:tint val="66000"/>
                            <a:satMod val="160000"/>
                          </a:schemeClr>
                        </a:gs>
                        <a:gs pos="50000">
                          <a:schemeClr val="accent1">
                            <a:lumMod val="90000"/>
                            <a:tint val="44500"/>
                            <a:satMod val="160000"/>
                          </a:schemeClr>
                        </a:gs>
                        <a:gs pos="100000">
                          <a:schemeClr val="accent1">
                            <a:lumMod val="90000"/>
                            <a:tint val="23500"/>
                            <a:satMod val="160000"/>
                          </a:schemeClr>
                        </a:gs>
                      </a:gsLst>
                      <a:lin ang="5400000" scaled="1"/>
                      <a:tileRect/>
                    </a:gradFill>
                  </a:tcPr>
                </a:tc>
              </a:tr>
              <a:tr h="502805">
                <a:tc>
                  <a:txBody>
                    <a:bodyPr/>
                    <a:lstStyle/>
                    <a:p>
                      <a:pPr algn="ctr"/>
                      <a:r>
                        <a:rPr lang="fr-FR" sz="2400" dirty="0">
                          <a:latin typeface="Arial" panose="020B0604020202020204" pitchFamily="34" charset="0"/>
                        </a:rPr>
                        <a:t>Vents</a:t>
                      </a: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9900">
                            <a:tint val="66000"/>
                            <a:satMod val="160000"/>
                          </a:srgbClr>
                        </a:gs>
                        <a:gs pos="50000">
                          <a:srgbClr val="009900">
                            <a:tint val="44500"/>
                            <a:satMod val="160000"/>
                          </a:srgbClr>
                        </a:gs>
                        <a:gs pos="100000">
                          <a:srgbClr val="009900">
                            <a:tint val="23500"/>
                            <a:satMod val="160000"/>
                          </a:srgbClr>
                        </a:gs>
                      </a:gsLst>
                      <a:lin ang="5400000" scaled="1"/>
                      <a:tileRect/>
                    </a:gradFill>
                  </a:tcPr>
                </a:tc>
                <a:tc rowSpan="2">
                  <a:txBody>
                    <a:bodyPr/>
                    <a:lstStyle/>
                    <a:p>
                      <a:pPr algn="ctr"/>
                      <a:r>
                        <a:rPr lang="fr-FR" sz="2400" dirty="0">
                          <a:solidFill>
                            <a:schemeClr val="bg2"/>
                          </a:solidFill>
                          <a:latin typeface="Arial" panose="020B0604020202020204" pitchFamily="34" charset="0"/>
                        </a:rPr>
                        <a:t>Quantité de dioxygène et de dioxyde de </a:t>
                      </a:r>
                      <a:r>
                        <a:rPr lang="fr-FR" sz="2400" dirty="0" smtClean="0">
                          <a:solidFill>
                            <a:schemeClr val="bg2"/>
                          </a:solidFill>
                          <a:latin typeface="Arial" panose="020B0604020202020204" pitchFamily="34" charset="0"/>
                        </a:rPr>
                        <a:t>carbone</a:t>
                      </a:r>
                      <a:endParaRPr lang="fr-FR" sz="2400" dirty="0">
                        <a:solidFill>
                          <a:schemeClr val="bg2"/>
                        </a:solidFill>
                        <a:latin typeface="Arial" panose="020B0604020202020204" pitchFamily="34" charset="0"/>
                      </a:endParaRP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chemeClr val="accent1">
                            <a:lumMod val="90000"/>
                            <a:tint val="66000"/>
                            <a:satMod val="160000"/>
                          </a:schemeClr>
                        </a:gs>
                        <a:gs pos="50000">
                          <a:schemeClr val="accent1">
                            <a:lumMod val="90000"/>
                            <a:tint val="44500"/>
                            <a:satMod val="160000"/>
                          </a:schemeClr>
                        </a:gs>
                        <a:gs pos="100000">
                          <a:schemeClr val="accent1">
                            <a:lumMod val="90000"/>
                            <a:tint val="23500"/>
                            <a:satMod val="160000"/>
                          </a:schemeClr>
                        </a:gs>
                      </a:gsLst>
                      <a:lin ang="5400000" scaled="1"/>
                      <a:tileRect/>
                    </a:gradFill>
                  </a:tcPr>
                </a:tc>
              </a:tr>
              <a:tr h="538911">
                <a:tc>
                  <a:txBody>
                    <a:bodyPr/>
                    <a:lstStyle/>
                    <a:p>
                      <a:pPr algn="ctr"/>
                      <a:r>
                        <a:rPr lang="fr-FR" sz="2400" dirty="0">
                          <a:latin typeface="Arial" panose="020B0604020202020204" pitchFamily="34" charset="0"/>
                        </a:rPr>
                        <a:t>Type de sol</a:t>
                      </a: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9900">
                            <a:tint val="66000"/>
                            <a:satMod val="160000"/>
                          </a:srgbClr>
                        </a:gs>
                        <a:gs pos="50000">
                          <a:srgbClr val="009900">
                            <a:tint val="44500"/>
                            <a:satMod val="160000"/>
                          </a:srgbClr>
                        </a:gs>
                        <a:gs pos="100000">
                          <a:srgbClr val="009900">
                            <a:tint val="23500"/>
                            <a:satMod val="160000"/>
                          </a:srgbClr>
                        </a:gs>
                      </a:gsLst>
                      <a:lin ang="5400000" scaled="1"/>
                      <a:tileRect/>
                    </a:gradFill>
                  </a:tcPr>
                </a:tc>
                <a:tc vMerge="1">
                  <a:txBody>
                    <a:bodyPr/>
                    <a:lstStyle/>
                    <a:p>
                      <a:endParaRPr lang="fr-FR"/>
                    </a:p>
                  </a:txBody>
                  <a:tcPr/>
                </a:tc>
              </a:tr>
              <a:tr h="502805">
                <a:tc gridSpan="2">
                  <a:txBody>
                    <a:bodyPr/>
                    <a:lstStyle/>
                    <a:p>
                      <a:pPr algn="ctr"/>
                      <a:r>
                        <a:rPr lang="fr-FR" sz="2400" dirty="0">
                          <a:latin typeface="Arial" panose="020B0604020202020204" pitchFamily="34" charset="0"/>
                        </a:rPr>
                        <a:t>Nourriture</a:t>
                      </a: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CC99">
                            <a:tint val="66000"/>
                            <a:satMod val="160000"/>
                          </a:srgbClr>
                        </a:gs>
                        <a:gs pos="50000">
                          <a:srgbClr val="00CC99">
                            <a:tint val="44500"/>
                            <a:satMod val="160000"/>
                          </a:srgbClr>
                        </a:gs>
                        <a:gs pos="100000">
                          <a:srgbClr val="00CC99">
                            <a:tint val="23500"/>
                            <a:satMod val="160000"/>
                          </a:srgbClr>
                        </a:gs>
                      </a:gsLst>
                      <a:path path="circle">
                        <a:fillToRect l="50000" t="50000" r="50000" b="50000"/>
                      </a:path>
                      <a:tileRect/>
                    </a:gradFill>
                  </a:tcPr>
                </a:tc>
                <a:tc hMerge="1">
                  <a:txBody>
                    <a:bodyPr/>
                    <a:lstStyle/>
                    <a:p>
                      <a:endParaRPr lang="fr-FR"/>
                    </a:p>
                  </a:txBody>
                  <a:tcPr/>
                </a:tc>
              </a:tr>
              <a:tr h="502805">
                <a:tc gridSpan="2">
                  <a:txBody>
                    <a:bodyPr/>
                    <a:lstStyle/>
                    <a:p>
                      <a:pPr algn="ctr"/>
                      <a:r>
                        <a:rPr lang="fr-FR" sz="2400" dirty="0">
                          <a:latin typeface="Arial" panose="020B0604020202020204" pitchFamily="34" charset="0"/>
                        </a:rPr>
                        <a:t>Insolation (ensoleillement, lumière)</a:t>
                      </a: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CC99">
                            <a:tint val="66000"/>
                            <a:satMod val="160000"/>
                          </a:srgbClr>
                        </a:gs>
                        <a:gs pos="50000">
                          <a:srgbClr val="00CC99">
                            <a:tint val="44500"/>
                            <a:satMod val="160000"/>
                          </a:srgbClr>
                        </a:gs>
                        <a:gs pos="100000">
                          <a:srgbClr val="00CC99">
                            <a:tint val="23500"/>
                            <a:satMod val="160000"/>
                          </a:srgbClr>
                        </a:gs>
                      </a:gsLst>
                      <a:path path="circle">
                        <a:fillToRect l="50000" t="50000" r="50000" b="50000"/>
                      </a:path>
                      <a:tileRect/>
                    </a:gradFill>
                  </a:tcPr>
                </a:tc>
                <a:tc hMerge="1">
                  <a:txBody>
                    <a:bodyPr/>
                    <a:lstStyle/>
                    <a:p>
                      <a:endParaRPr lang="fr-FR"/>
                    </a:p>
                  </a:txBody>
                  <a:tcPr/>
                </a:tc>
              </a:tr>
              <a:tr h="502805">
                <a:tc gridSpan="2">
                  <a:txBody>
                    <a:bodyPr/>
                    <a:lstStyle/>
                    <a:p>
                      <a:pPr algn="ctr"/>
                      <a:r>
                        <a:rPr lang="fr-FR" sz="2400" dirty="0">
                          <a:latin typeface="Arial" panose="020B0604020202020204" pitchFamily="34" charset="0"/>
                        </a:rPr>
                        <a:t>Température</a:t>
                      </a: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CC99">
                            <a:tint val="66000"/>
                            <a:satMod val="160000"/>
                          </a:srgbClr>
                        </a:gs>
                        <a:gs pos="50000">
                          <a:srgbClr val="00CC99">
                            <a:tint val="44500"/>
                            <a:satMod val="160000"/>
                          </a:srgbClr>
                        </a:gs>
                        <a:gs pos="100000">
                          <a:srgbClr val="00CC99">
                            <a:tint val="23500"/>
                            <a:satMod val="160000"/>
                          </a:srgbClr>
                        </a:gs>
                      </a:gsLst>
                      <a:path path="circle">
                        <a:fillToRect l="50000" t="50000" r="50000" b="50000"/>
                      </a:path>
                      <a:tileRect/>
                    </a:gradFill>
                  </a:tcPr>
                </a:tc>
                <a:tc hMerge="1">
                  <a:txBody>
                    <a:bodyPr/>
                    <a:lstStyle/>
                    <a:p>
                      <a:endParaRPr lang="fr-FR"/>
                    </a:p>
                  </a:txBody>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313" y="33338"/>
            <a:ext cx="8229600"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sz="2800" b="1" kern="1200" dirty="0"/>
              <a:t>Biomes terrestres et climat</a:t>
            </a:r>
          </a:p>
        </p:txBody>
      </p:sp>
      <p:sp>
        <p:nvSpPr>
          <p:cNvPr id="34819" name="Zone de texte 2"/>
          <p:cNvSpPr txBox="1">
            <a:spLocks noChangeArrowheads="1"/>
          </p:cNvSpPr>
          <p:nvPr/>
        </p:nvSpPr>
        <p:spPr bwMode="auto">
          <a:xfrm rot="16200000">
            <a:off x="-1675635" y="3436768"/>
            <a:ext cx="4511675" cy="369332"/>
          </a:xfrm>
          <a:prstGeom prst="rect">
            <a:avLst/>
          </a:prstGeom>
          <a:solidFill>
            <a:srgbClr val="FFFFFF"/>
          </a:solidFill>
          <a:ln w="9525">
            <a:solidFill>
              <a:srgbClr val="000000"/>
            </a:solidFill>
            <a:miter lim="800000"/>
            <a:headEnd/>
            <a:tailEnd/>
          </a:ln>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spcAft>
                <a:spcPts val="1000"/>
              </a:spcAft>
              <a:buFontTx/>
              <a:buNone/>
            </a:pPr>
            <a:r>
              <a:rPr lang="fr-FR" altLang="fr-FR" sz="1800" b="1" dirty="0">
                <a:latin typeface="Arial" panose="020B0604020202020204" pitchFamily="34" charset="0"/>
              </a:rPr>
              <a:t>Température annuelle moyenne (°C)</a:t>
            </a:r>
            <a:endParaRPr lang="fr-FR" altLang="fr-FR" sz="1800" dirty="0">
              <a:latin typeface="Arial" panose="020B0604020202020204" pitchFamily="34" charset="0"/>
            </a:endParaRPr>
          </a:p>
        </p:txBody>
      </p:sp>
      <p:sp>
        <p:nvSpPr>
          <p:cNvPr id="34820" name="Zone de texte 2"/>
          <p:cNvSpPr txBox="1">
            <a:spLocks noChangeArrowheads="1"/>
          </p:cNvSpPr>
          <p:nvPr/>
        </p:nvSpPr>
        <p:spPr bwMode="auto">
          <a:xfrm>
            <a:off x="3306763" y="5949280"/>
            <a:ext cx="5297685" cy="369332"/>
          </a:xfrm>
          <a:prstGeom prst="rect">
            <a:avLst/>
          </a:prstGeom>
          <a:solidFill>
            <a:srgbClr val="FFFFFF"/>
          </a:solidFill>
          <a:ln w="9525">
            <a:solidFill>
              <a:srgbClr val="000000"/>
            </a:solidFill>
            <a:miter lim="800000"/>
            <a:headEnd/>
            <a:tailEnd/>
          </a:ln>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spcAft>
                <a:spcPts val="1000"/>
              </a:spcAft>
              <a:buFontTx/>
              <a:buNone/>
            </a:pPr>
            <a:r>
              <a:rPr lang="fr-FR" altLang="fr-FR" sz="1800" b="1" dirty="0">
                <a:latin typeface="Arial" panose="020B0604020202020204" pitchFamily="34" charset="0"/>
              </a:rPr>
              <a:t>Précipitations annuelles moyennes (cm)</a:t>
            </a:r>
            <a:endParaRPr lang="fr-FR" altLang="fr-FR" sz="1800" dirty="0">
              <a:latin typeface="Arial" panose="020B0604020202020204" pitchFamily="34" charset="0"/>
            </a:endParaRPr>
          </a:p>
        </p:txBody>
      </p:sp>
      <p:pic>
        <p:nvPicPr>
          <p:cNvPr id="34821"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l="40643" r="2939"/>
          <a:stretch>
            <a:fillRect/>
          </a:stretch>
        </p:blipFill>
        <p:spPr bwMode="auto">
          <a:xfrm>
            <a:off x="866651" y="1196975"/>
            <a:ext cx="8097837"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biomes_comparaison.jpg"/>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830686" y="908720"/>
            <a:ext cx="7557738" cy="5544616"/>
          </a:xfrm>
          <a:prstGeom prst="rect">
            <a:avLst/>
          </a:prstGeom>
          <a:noFill/>
          <a:extLst>
            <a:ext uri="{909E8E84-426E-40DD-AFC4-6F175D3DCCD1}">
              <a14:hiddenFill xmlns:a14="http://schemas.microsoft.com/office/drawing/2010/main">
                <a:solidFill>
                  <a:srgbClr val="FFFFFF"/>
                </a:solidFill>
              </a14:hiddenFill>
            </a:ext>
          </a:extLst>
        </p:spPr>
      </p:pic>
      <p:sp>
        <p:nvSpPr>
          <p:cNvPr id="5" name="Titre 1"/>
          <p:cNvSpPr>
            <a:spLocks noGrp="1"/>
          </p:cNvSpPr>
          <p:nvPr>
            <p:ph type="title"/>
          </p:nvPr>
        </p:nvSpPr>
        <p:spPr>
          <a:xfrm>
            <a:off x="468313" y="33338"/>
            <a:ext cx="8229600"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sz="2800" b="1" kern="1200" dirty="0"/>
              <a:t>Biomes terrestres et climat</a:t>
            </a:r>
          </a:p>
        </p:txBody>
      </p:sp>
      <p:sp>
        <p:nvSpPr>
          <p:cNvPr id="3" name="ZoneTexte 2"/>
          <p:cNvSpPr txBox="1"/>
          <p:nvPr/>
        </p:nvSpPr>
        <p:spPr>
          <a:xfrm rot="16200000">
            <a:off x="-3205637" y="3357412"/>
            <a:ext cx="6758560" cy="277000"/>
          </a:xfrm>
          <a:prstGeom prst="rect">
            <a:avLst/>
          </a:prstGeom>
          <a:noFill/>
        </p:spPr>
        <p:txBody>
          <a:bodyPr wrap="square" rtlCol="0">
            <a:spAutoFit/>
          </a:bodyPr>
          <a:lstStyle/>
          <a:p>
            <a:r>
              <a:rPr lang="fr-FR" sz="1200" i="1" dirty="0"/>
              <a:t>http://acces.ens-lyon.fr/acces/terre/paleo/paleobiomes/comprendre/quest-ce-quun-biome/</a:t>
            </a:r>
          </a:p>
        </p:txBody>
      </p:sp>
    </p:spTree>
    <p:extLst>
      <p:ext uri="{BB962C8B-B14F-4D97-AF65-F5344CB8AC3E}">
        <p14:creationId xmlns:p14="http://schemas.microsoft.com/office/powerpoint/2010/main" val="9680128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9" name="Image 7" descr="Schema_gd.gif"/>
          <p:cNvPicPr>
            <a:picLocks noChangeAspect="1"/>
          </p:cNvPicPr>
          <p:nvPr/>
        </p:nvPicPr>
        <p:blipFill rotWithShape="1">
          <a:blip r:embed="rId3" cstate="emai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bwMode="auto">
          <a:xfrm>
            <a:off x="233578" y="1124744"/>
            <a:ext cx="8758237" cy="5616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1"/>
          <p:cNvSpPr txBox="1">
            <a:spLocks/>
          </p:cNvSpPr>
          <p:nvPr/>
        </p:nvSpPr>
        <p:spPr bwMode="auto">
          <a:xfrm>
            <a:off x="468313" y="209054"/>
            <a:ext cx="8229600" cy="915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9pPr>
          </a:lstStyle>
          <a:p>
            <a:pPr eaLnBrk="1" hangingPunct="1"/>
            <a:r>
              <a:rPr lang="fr-FR" altLang="fr-FR" sz="2800" b="1" dirty="0">
                <a:solidFill>
                  <a:srgbClr val="006600"/>
                </a:solidFill>
                <a:latin typeface="Arial" panose="020B0604020202020204" pitchFamily="34" charset="0"/>
              </a:rPr>
              <a:t>Etagement bioclimatique </a:t>
            </a:r>
            <a:r>
              <a:rPr lang="fr-FR" altLang="fr-FR" sz="2800" b="1" dirty="0" smtClean="0">
                <a:solidFill>
                  <a:srgbClr val="006600"/>
                </a:solidFill>
                <a:latin typeface="Arial" panose="020B0604020202020204" pitchFamily="34" charset="0"/>
              </a:rPr>
              <a:t>montagnard</a:t>
            </a:r>
            <a:br>
              <a:rPr lang="fr-FR" altLang="fr-FR" sz="2800" b="1" dirty="0" smtClean="0">
                <a:solidFill>
                  <a:srgbClr val="006600"/>
                </a:solidFill>
                <a:latin typeface="Arial" panose="020B0604020202020204" pitchFamily="34" charset="0"/>
              </a:rPr>
            </a:br>
            <a:r>
              <a:rPr lang="fr-FR" sz="1800" dirty="0" smtClean="0">
                <a:solidFill>
                  <a:srgbClr val="006600"/>
                </a:solidFill>
                <a:effectLst/>
                <a:latin typeface="Arial" panose="020B0604020202020204" pitchFamily="34" charset="0"/>
              </a:rPr>
              <a:t>Schéma des étages de végétation de la Corse (d’après J. </a:t>
            </a:r>
            <a:r>
              <a:rPr lang="fr-FR" sz="1800" dirty="0" err="1" smtClean="0">
                <a:solidFill>
                  <a:srgbClr val="006600"/>
                </a:solidFill>
                <a:effectLst/>
                <a:latin typeface="Arial" panose="020B0604020202020204" pitchFamily="34" charset="0"/>
              </a:rPr>
              <a:t>Gamisans</a:t>
            </a:r>
            <a:r>
              <a:rPr lang="fr-FR" sz="1800" dirty="0" smtClean="0">
                <a:solidFill>
                  <a:srgbClr val="006600"/>
                </a:solidFill>
                <a:effectLst/>
                <a:latin typeface="Arial" panose="020B0604020202020204" pitchFamily="34" charset="0"/>
              </a:rPr>
              <a:t>)</a:t>
            </a:r>
            <a:endParaRPr lang="fr-FR" sz="1800" kern="1200" dirty="0">
              <a:solidFill>
                <a:srgbClr val="006600"/>
              </a:solidFill>
              <a:effectLst/>
              <a:latin typeface="Arial" panose="020B0604020202020204" pitchFamily="34" charset="0"/>
            </a:endParaRPr>
          </a:p>
        </p:txBody>
      </p:sp>
    </p:spTree>
    <p:extLst>
      <p:ext uri="{BB962C8B-B14F-4D97-AF65-F5344CB8AC3E}">
        <p14:creationId xmlns:p14="http://schemas.microsoft.com/office/powerpoint/2010/main" val="24836314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Espace réservé du numéro de diapositive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99700578-E74F-4F6B-8B85-F88C56427FD3}" type="slidenum">
              <a:rPr lang="fr-FR" altLang="fr-FR" sz="1400" smtClean="0">
                <a:latin typeface="Arial" panose="020B0604020202020204" pitchFamily="34" charset="0"/>
              </a:rPr>
              <a:pPr eaLnBrk="1" hangingPunct="1">
                <a:spcBef>
                  <a:spcPct val="0"/>
                </a:spcBef>
                <a:buFontTx/>
                <a:buNone/>
              </a:pPr>
              <a:t>2</a:t>
            </a:fld>
            <a:endParaRPr lang="fr-FR" altLang="fr-FR" sz="1400" dirty="0" smtClean="0">
              <a:latin typeface="Arial" panose="020B0604020202020204" pitchFamily="34" charset="0"/>
            </a:endParaRPr>
          </a:p>
        </p:txBody>
      </p:sp>
      <p:sp>
        <p:nvSpPr>
          <p:cNvPr id="9" name="Rectangle 3"/>
          <p:cNvSpPr txBox="1">
            <a:spLocks noChangeArrowheads="1"/>
          </p:cNvSpPr>
          <p:nvPr/>
        </p:nvSpPr>
        <p:spPr>
          <a:xfrm rot="16200000">
            <a:off x="-3129938" y="3115425"/>
            <a:ext cx="6872199" cy="641350"/>
          </a:xfrm>
          <a:prstGeom prst="rect">
            <a:avLst/>
          </a:prstGeom>
          <a:solidFill>
            <a:srgbClr val="E7F4F5">
              <a:alpha val="54902"/>
            </a:srgbClr>
          </a:solidFill>
          <a:ln>
            <a:noFill/>
          </a:ln>
        </p:spPr>
        <p:txBody>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9pPr>
          </a:lstStyle>
          <a:p>
            <a:pPr eaLnBrk="1" hangingPunct="1">
              <a:defRPr/>
            </a:pPr>
            <a:r>
              <a:rPr lang="fr-BE" altLang="fr-FR" b="1" kern="0" dirty="0" smtClean="0">
                <a:effectLst>
                  <a:outerShdw blurRad="38100" dist="38100" dir="2700000" algn="tl">
                    <a:srgbClr val="FFFFFF"/>
                  </a:outerShdw>
                </a:effectLst>
                <a:latin typeface="Arial" panose="020B0604020202020204" pitchFamily="34" charset="0"/>
              </a:rPr>
              <a:t>BIOSPHERE et BIOMES</a:t>
            </a:r>
            <a:endParaRPr lang="fr-FR" altLang="fr-FR" b="1" kern="0" dirty="0" smtClean="0">
              <a:effectLst>
                <a:outerShdw blurRad="38100" dist="38100" dir="2700000" algn="tl">
                  <a:srgbClr val="FFFFFF"/>
                </a:outerShdw>
              </a:effectLst>
              <a:latin typeface="Arial" panose="020B0604020202020204" pitchFamily="34" charset="0"/>
            </a:endParaRPr>
          </a:p>
        </p:txBody>
      </p:sp>
      <p:pic>
        <p:nvPicPr>
          <p:cNvPr id="6" name="Image 5"/>
          <p:cNvPicPr>
            <a:picLocks noChangeAspect="1"/>
          </p:cNvPicPr>
          <p:nvPr/>
        </p:nvPicPr>
        <p:blipFill>
          <a:blip r:embed="rId3" cstate="email">
            <a:duotone>
              <a:schemeClr val="bg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saturation sat="300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a:off x="1179898" y="0"/>
            <a:ext cx="6784203" cy="6858000"/>
          </a:xfrm>
          <a:prstGeom prst="rect">
            <a:avLst/>
          </a:prstGeom>
        </p:spPr>
      </p:pic>
      <p:sp>
        <p:nvSpPr>
          <p:cNvPr id="3075" name="Rectangle 3"/>
          <p:cNvSpPr>
            <a:spLocks noChangeArrowheads="1"/>
          </p:cNvSpPr>
          <p:nvPr/>
        </p:nvSpPr>
        <p:spPr bwMode="auto">
          <a:xfrm>
            <a:off x="611560" y="-14200"/>
            <a:ext cx="8517163" cy="6899584"/>
          </a:xfrm>
          <a:prstGeom prst="rect">
            <a:avLst/>
          </a:prstGeom>
          <a:solidFill>
            <a:srgbClr val="E7F4F5">
              <a:alpha val="54902"/>
            </a:srgbClr>
          </a:solidFill>
          <a:ln>
            <a:noFill/>
          </a:ln>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363538" eaLnBrk="1" hangingPunct="1">
              <a:buFontTx/>
              <a:buNone/>
            </a:pPr>
            <a:endParaRPr lang="fr-FR" altLang="fr-FR" sz="2400" b="1" dirty="0" smtClean="0">
              <a:solidFill>
                <a:srgbClr val="C00000"/>
              </a:solidFill>
              <a:latin typeface="Arial" panose="020B0604020202020204" pitchFamily="34" charset="0"/>
            </a:endParaRPr>
          </a:p>
          <a:p>
            <a:pPr marL="711200" eaLnBrk="1" hangingPunct="1">
              <a:spcBef>
                <a:spcPts val="600"/>
              </a:spcBef>
              <a:buFontTx/>
              <a:buNone/>
            </a:pPr>
            <a:endParaRPr lang="fr-FR" altLang="fr-FR" sz="2400" dirty="0" smtClean="0">
              <a:latin typeface="Arial" panose="020B0604020202020204" pitchFamily="34" charset="0"/>
            </a:endParaRPr>
          </a:p>
          <a:p>
            <a:pPr marL="1436688" eaLnBrk="1" hangingPunct="1">
              <a:spcBef>
                <a:spcPts val="600"/>
              </a:spcBef>
              <a:buFontTx/>
              <a:buNone/>
            </a:pPr>
            <a:r>
              <a:rPr lang="fr-FR" altLang="fr-FR" sz="2400" b="1" dirty="0" smtClean="0">
                <a:solidFill>
                  <a:srgbClr val="C00000"/>
                </a:solidFill>
                <a:latin typeface="Arial" panose="020B0604020202020204" pitchFamily="34" charset="0"/>
              </a:rPr>
              <a:t>1. </a:t>
            </a:r>
            <a:r>
              <a:rPr lang="fr-FR" altLang="fr-FR" sz="2400" b="1" dirty="0">
                <a:solidFill>
                  <a:srgbClr val="C00000"/>
                </a:solidFill>
                <a:latin typeface="Arial" panose="020B0604020202020204" pitchFamily="34" charset="0"/>
              </a:rPr>
              <a:t>La biosphère</a:t>
            </a:r>
          </a:p>
          <a:p>
            <a:pPr marL="1436688" eaLnBrk="1" hangingPunct="1">
              <a:spcBef>
                <a:spcPts val="600"/>
              </a:spcBef>
              <a:buFontTx/>
              <a:buNone/>
            </a:pPr>
            <a:r>
              <a:rPr lang="fr-FR" altLang="fr-FR" sz="2400" b="1" dirty="0">
                <a:solidFill>
                  <a:srgbClr val="C00000"/>
                </a:solidFill>
                <a:latin typeface="Arial" panose="020B0604020202020204" pitchFamily="34" charset="0"/>
              </a:rPr>
              <a:t>	</a:t>
            </a:r>
            <a:r>
              <a:rPr lang="fr-FR" altLang="fr-FR" sz="2400" b="1" dirty="0" smtClean="0">
                <a:solidFill>
                  <a:srgbClr val="C00000"/>
                </a:solidFill>
                <a:latin typeface="Arial" panose="020B0604020202020204" pitchFamily="34" charset="0"/>
              </a:rPr>
              <a:t>  1.1 </a:t>
            </a:r>
            <a:r>
              <a:rPr lang="fr-FR" altLang="fr-FR" sz="2400" b="1" dirty="0" smtClean="0">
                <a:solidFill>
                  <a:srgbClr val="C00000"/>
                </a:solidFill>
                <a:latin typeface="Arial" panose="020B0604020202020204" pitchFamily="34" charset="0"/>
                <a:cs typeface="Arial" panose="020B0604020202020204" pitchFamily="34" charset="0"/>
              </a:rPr>
              <a:t>Quelques termes de base</a:t>
            </a:r>
            <a:endParaRPr lang="fr-FR" altLang="fr-FR" sz="2400" b="1" dirty="0">
              <a:solidFill>
                <a:srgbClr val="C00000"/>
              </a:solidFill>
              <a:latin typeface="Arial" panose="020B0604020202020204" pitchFamily="34" charset="0"/>
            </a:endParaRP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1.2 </a:t>
            </a:r>
            <a:r>
              <a:rPr lang="fr-FR" altLang="fr-FR" sz="2400" dirty="0">
                <a:latin typeface="Arial" panose="020B0604020202020204" pitchFamily="34" charset="0"/>
              </a:rPr>
              <a:t>La biodiversité</a:t>
            </a:r>
          </a:p>
          <a:p>
            <a:pPr marL="1436688" eaLnBrk="1" hangingPunct="1">
              <a:spcBef>
                <a:spcPts val="600"/>
              </a:spcBef>
              <a:buFontTx/>
              <a:buNone/>
            </a:pPr>
            <a:r>
              <a:rPr lang="fr-FR" altLang="fr-FR" sz="2400" dirty="0" smtClean="0">
                <a:latin typeface="Arial" panose="020B0604020202020204" pitchFamily="34" charset="0"/>
              </a:rPr>
              <a:t>2. Les grands biomes dans </a:t>
            </a:r>
            <a:r>
              <a:rPr lang="fr-FR" altLang="fr-FR" sz="2400" dirty="0">
                <a:latin typeface="Arial" panose="020B0604020202020204" pitchFamily="34" charset="0"/>
              </a:rPr>
              <a:t>le monde</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2.1 </a:t>
            </a:r>
            <a:r>
              <a:rPr lang="fr-FR" altLang="fr-FR" sz="2400" dirty="0">
                <a:latin typeface="Arial" panose="020B0604020202020204" pitchFamily="34" charset="0"/>
              </a:rPr>
              <a:t>Principes de répartition</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2.2 </a:t>
            </a:r>
            <a:r>
              <a:rPr lang="fr-FR" altLang="fr-FR" sz="2400" dirty="0">
                <a:latin typeface="Arial" panose="020B0604020202020204" pitchFamily="34" charset="0"/>
              </a:rPr>
              <a:t>Les écosystèmes forestiers</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2.3 </a:t>
            </a:r>
            <a:r>
              <a:rPr lang="fr-FR" altLang="fr-FR" sz="2400" dirty="0">
                <a:latin typeface="Arial" panose="020B0604020202020204" pitchFamily="34" charset="0"/>
              </a:rPr>
              <a:t>Les écosystèmes des milieux </a:t>
            </a:r>
            <a:r>
              <a:rPr lang="fr-FR" altLang="fr-FR" sz="2400" dirty="0" smtClean="0">
                <a:latin typeface="Arial" panose="020B0604020202020204" pitchFamily="34" charset="0"/>
              </a:rPr>
              <a:t>froids</a:t>
            </a:r>
            <a:br>
              <a:rPr lang="fr-FR" altLang="fr-FR" sz="2400" dirty="0" smtClean="0">
                <a:latin typeface="Arial" panose="020B0604020202020204" pitchFamily="34" charset="0"/>
              </a:rPr>
            </a:br>
            <a:r>
              <a:rPr lang="fr-FR" altLang="fr-FR" sz="2400" dirty="0">
                <a:latin typeface="Arial" panose="020B0604020202020204" pitchFamily="34" charset="0"/>
              </a:rPr>
              <a:t>	</a:t>
            </a:r>
            <a:r>
              <a:rPr lang="fr-FR" altLang="fr-FR" sz="2400" dirty="0" smtClean="0">
                <a:latin typeface="Arial" panose="020B0604020202020204" pitchFamily="34" charset="0"/>
              </a:rPr>
              <a:t>  2.4 </a:t>
            </a:r>
            <a:r>
              <a:rPr lang="fr-FR" altLang="fr-FR" sz="2400" dirty="0">
                <a:latin typeface="Arial" panose="020B0604020202020204" pitchFamily="34" charset="0"/>
              </a:rPr>
              <a:t>Les écosystèmes des milieux </a:t>
            </a:r>
            <a:r>
              <a:rPr lang="fr-FR" altLang="fr-FR" sz="2400" dirty="0" smtClean="0">
                <a:latin typeface="Arial" panose="020B0604020202020204" pitchFamily="34" charset="0"/>
              </a:rPr>
              <a:t>arides</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2.5 </a:t>
            </a:r>
            <a:r>
              <a:rPr lang="fr-FR" altLang="fr-FR" sz="2400" dirty="0">
                <a:latin typeface="Arial" panose="020B0604020202020204" pitchFamily="34" charset="0"/>
              </a:rPr>
              <a:t>Les formations non forestières et </a:t>
            </a:r>
            <a:r>
              <a:rPr lang="fr-FR" altLang="fr-FR" sz="2400" dirty="0" smtClean="0">
                <a:latin typeface="Arial" panose="020B0604020202020204" pitchFamily="34" charset="0"/>
              </a:rPr>
              <a:t>mixtes</a:t>
            </a:r>
            <a:br>
              <a:rPr lang="fr-FR" altLang="fr-FR" sz="2400" dirty="0" smtClean="0">
                <a:latin typeface="Arial" panose="020B0604020202020204" pitchFamily="34" charset="0"/>
              </a:rPr>
            </a:br>
            <a:r>
              <a:rPr lang="fr-FR" altLang="fr-FR" sz="2400" dirty="0">
                <a:latin typeface="Arial" panose="020B0604020202020204" pitchFamily="34" charset="0"/>
              </a:rPr>
              <a:t>		 des milieux tempérés et tropicaux</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2.6 </a:t>
            </a:r>
            <a:r>
              <a:rPr lang="fr-FR" altLang="fr-FR" sz="2400" dirty="0">
                <a:latin typeface="Arial" panose="020B0604020202020204" pitchFamily="34" charset="0"/>
              </a:rPr>
              <a:t>Les écosystèmes </a:t>
            </a:r>
            <a:r>
              <a:rPr lang="fr-FR" altLang="fr-FR" sz="2400" dirty="0" smtClean="0">
                <a:latin typeface="Arial" panose="020B0604020202020204" pitchFamily="34" charset="0"/>
              </a:rPr>
              <a:t>aquatiques</a:t>
            </a:r>
            <a:endParaRPr lang="fr-FR" altLang="fr-FR" sz="2400" dirty="0">
              <a:latin typeface="Arial" panose="020B0604020202020204" pitchFamily="34" charset="0"/>
            </a:endParaRPr>
          </a:p>
          <a:p>
            <a:pPr marL="1436688" eaLnBrk="1" hangingPunct="1">
              <a:spcBef>
                <a:spcPts val="600"/>
              </a:spcBef>
              <a:buFontTx/>
              <a:buNone/>
            </a:pPr>
            <a:r>
              <a:rPr lang="fr-FR" altLang="fr-FR" sz="2400" dirty="0" smtClean="0">
                <a:latin typeface="Arial" panose="020B0604020202020204" pitchFamily="34" charset="0"/>
              </a:rPr>
              <a:t>3. </a:t>
            </a:r>
            <a:r>
              <a:rPr lang="fr-FR" altLang="fr-FR" sz="2400" dirty="0">
                <a:latin typeface="Arial" panose="020B0604020202020204" pitchFamily="34" charset="0"/>
              </a:rPr>
              <a:t>Dynamique de la </a:t>
            </a:r>
            <a:r>
              <a:rPr lang="fr-FR" altLang="fr-FR" sz="2400" dirty="0" smtClean="0">
                <a:latin typeface="Arial" panose="020B0604020202020204" pitchFamily="34" charset="0"/>
              </a:rPr>
              <a:t>biosphère</a:t>
            </a:r>
            <a:endParaRPr lang="fr-FR" altLang="fr-FR" sz="2400" dirty="0">
              <a:latin typeface="Arial" panose="020B0604020202020204" pitchFamily="34" charset="0"/>
            </a:endParaRPr>
          </a:p>
        </p:txBody>
      </p:sp>
    </p:spTree>
    <p:extLst>
      <p:ext uri="{BB962C8B-B14F-4D97-AF65-F5344CB8AC3E}">
        <p14:creationId xmlns:p14="http://schemas.microsoft.com/office/powerpoint/2010/main" val="27880308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313" y="-99392"/>
            <a:ext cx="8229600" cy="91569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sz="2800" b="1" kern="1200" dirty="0"/>
              <a:t>Principaux biomes continentaux</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9862" y="692696"/>
            <a:ext cx="7644275" cy="4464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4780" y="5157167"/>
            <a:ext cx="82677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Espace réservé du numéro de diapositive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99700578-E74F-4F6B-8B85-F88C56427FD3}" type="slidenum">
              <a:rPr lang="fr-FR" altLang="fr-FR" sz="1400" smtClean="0">
                <a:latin typeface="Arial" panose="020B0604020202020204" pitchFamily="34" charset="0"/>
              </a:rPr>
              <a:pPr eaLnBrk="1" hangingPunct="1">
                <a:spcBef>
                  <a:spcPct val="0"/>
                </a:spcBef>
                <a:buFontTx/>
                <a:buNone/>
              </a:pPr>
              <a:t>21</a:t>
            </a:fld>
            <a:endParaRPr lang="fr-FR" altLang="fr-FR" sz="1400" dirty="0" smtClean="0">
              <a:latin typeface="Arial" panose="020B0604020202020204" pitchFamily="34" charset="0"/>
            </a:endParaRPr>
          </a:p>
        </p:txBody>
      </p:sp>
      <p:sp>
        <p:nvSpPr>
          <p:cNvPr id="9" name="Rectangle 3"/>
          <p:cNvSpPr txBox="1">
            <a:spLocks noChangeArrowheads="1"/>
          </p:cNvSpPr>
          <p:nvPr/>
        </p:nvSpPr>
        <p:spPr>
          <a:xfrm rot="16200000">
            <a:off x="-3129938" y="3115425"/>
            <a:ext cx="6872199" cy="641350"/>
          </a:xfrm>
          <a:prstGeom prst="rect">
            <a:avLst/>
          </a:prstGeom>
          <a:solidFill>
            <a:srgbClr val="E7F4F5">
              <a:alpha val="54902"/>
            </a:srgbClr>
          </a:solidFill>
          <a:ln>
            <a:noFill/>
          </a:ln>
        </p:spPr>
        <p:txBody>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9pPr>
          </a:lstStyle>
          <a:p>
            <a:pPr eaLnBrk="1" hangingPunct="1">
              <a:defRPr/>
            </a:pPr>
            <a:r>
              <a:rPr lang="fr-BE" altLang="fr-FR" b="1" kern="0" dirty="0" smtClean="0">
                <a:effectLst>
                  <a:outerShdw blurRad="38100" dist="38100" dir="2700000" algn="tl">
                    <a:srgbClr val="FFFFFF"/>
                  </a:outerShdw>
                </a:effectLst>
                <a:latin typeface="Arial" panose="020B0604020202020204" pitchFamily="34" charset="0"/>
              </a:rPr>
              <a:t>BIOSPHERE et BIOMES</a:t>
            </a:r>
            <a:endParaRPr lang="fr-FR" altLang="fr-FR" b="1" kern="0" dirty="0" smtClean="0">
              <a:effectLst>
                <a:outerShdw blurRad="38100" dist="38100" dir="2700000" algn="tl">
                  <a:srgbClr val="FFFFFF"/>
                </a:outerShdw>
              </a:effectLst>
              <a:latin typeface="Arial" panose="020B0604020202020204" pitchFamily="34" charset="0"/>
            </a:endParaRPr>
          </a:p>
        </p:txBody>
      </p:sp>
      <p:pic>
        <p:nvPicPr>
          <p:cNvPr id="6" name="Image 5"/>
          <p:cNvPicPr>
            <a:picLocks noChangeAspect="1"/>
          </p:cNvPicPr>
          <p:nvPr/>
        </p:nvPicPr>
        <p:blipFill>
          <a:blip r:embed="rId3" cstate="email">
            <a:duotone>
              <a:schemeClr val="bg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saturation sat="300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a:off x="1179898" y="0"/>
            <a:ext cx="6784203" cy="6858000"/>
          </a:xfrm>
          <a:prstGeom prst="rect">
            <a:avLst/>
          </a:prstGeom>
        </p:spPr>
      </p:pic>
      <p:sp>
        <p:nvSpPr>
          <p:cNvPr id="3075" name="Rectangle 3"/>
          <p:cNvSpPr>
            <a:spLocks noChangeArrowheads="1"/>
          </p:cNvSpPr>
          <p:nvPr/>
        </p:nvSpPr>
        <p:spPr bwMode="auto">
          <a:xfrm>
            <a:off x="611560" y="-14200"/>
            <a:ext cx="8517163" cy="6899584"/>
          </a:xfrm>
          <a:prstGeom prst="rect">
            <a:avLst/>
          </a:prstGeom>
          <a:solidFill>
            <a:srgbClr val="E7F4F5">
              <a:alpha val="54902"/>
            </a:srgbClr>
          </a:solidFill>
          <a:ln>
            <a:noFill/>
          </a:ln>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363538" eaLnBrk="1" hangingPunct="1">
              <a:buFontTx/>
              <a:buNone/>
            </a:pPr>
            <a:endParaRPr lang="fr-FR" altLang="fr-FR" sz="2400" b="1" dirty="0" smtClean="0">
              <a:solidFill>
                <a:srgbClr val="C00000"/>
              </a:solidFill>
              <a:latin typeface="Arial" panose="020B0604020202020204" pitchFamily="34" charset="0"/>
            </a:endParaRPr>
          </a:p>
          <a:p>
            <a:pPr marL="711200" eaLnBrk="1" hangingPunct="1">
              <a:spcBef>
                <a:spcPts val="600"/>
              </a:spcBef>
              <a:buFontTx/>
              <a:buNone/>
            </a:pPr>
            <a:endParaRPr lang="fr-FR" altLang="fr-FR" sz="2400" dirty="0" smtClean="0">
              <a:latin typeface="Arial" panose="020B0604020202020204" pitchFamily="34" charset="0"/>
            </a:endParaRPr>
          </a:p>
          <a:p>
            <a:pPr marL="1436688" eaLnBrk="1" hangingPunct="1">
              <a:spcBef>
                <a:spcPts val="600"/>
              </a:spcBef>
              <a:buFontTx/>
              <a:buNone/>
            </a:pPr>
            <a:r>
              <a:rPr lang="fr-FR" altLang="fr-FR" sz="2400" dirty="0" smtClean="0">
                <a:latin typeface="Arial" panose="020B0604020202020204" pitchFamily="34" charset="0"/>
              </a:rPr>
              <a:t>1. </a:t>
            </a:r>
            <a:r>
              <a:rPr lang="fr-FR" altLang="fr-FR" sz="2400" dirty="0">
                <a:latin typeface="Arial" panose="020B0604020202020204" pitchFamily="34" charset="0"/>
              </a:rPr>
              <a:t>La biosphère</a:t>
            </a:r>
          </a:p>
          <a:p>
            <a:pPr marL="1436688" eaLnBrk="1" hangingPunct="1">
              <a:spcBef>
                <a:spcPts val="600"/>
              </a:spcBef>
              <a:buNone/>
            </a:pPr>
            <a:r>
              <a:rPr lang="fr-FR" altLang="fr-FR" sz="2400" dirty="0">
                <a:latin typeface="Arial" panose="020B0604020202020204" pitchFamily="34" charset="0"/>
              </a:rPr>
              <a:t>	</a:t>
            </a:r>
            <a:r>
              <a:rPr lang="fr-FR" altLang="fr-FR" sz="2400" dirty="0" smtClean="0">
                <a:latin typeface="Arial" panose="020B0604020202020204" pitchFamily="34" charset="0"/>
              </a:rPr>
              <a:t>  1.1 </a:t>
            </a:r>
            <a:r>
              <a:rPr lang="fr-FR" altLang="fr-FR" sz="2400" dirty="0">
                <a:latin typeface="Arial" panose="020B0604020202020204" pitchFamily="34" charset="0"/>
                <a:cs typeface="Arial" panose="020B0604020202020204" pitchFamily="34" charset="0"/>
              </a:rPr>
              <a:t>Quelques termes de base</a:t>
            </a:r>
            <a:endParaRPr lang="fr-FR" altLang="fr-FR" sz="2400" dirty="0">
              <a:latin typeface="Arial" panose="020B0604020202020204" pitchFamily="34" charset="0"/>
            </a:endParaRP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1.2 </a:t>
            </a:r>
            <a:r>
              <a:rPr lang="fr-FR" altLang="fr-FR" sz="2400" dirty="0">
                <a:latin typeface="Arial" panose="020B0604020202020204" pitchFamily="34" charset="0"/>
              </a:rPr>
              <a:t>La biodiversité</a:t>
            </a:r>
          </a:p>
          <a:p>
            <a:pPr marL="1436688" eaLnBrk="1" hangingPunct="1">
              <a:spcBef>
                <a:spcPts val="600"/>
              </a:spcBef>
              <a:buFontTx/>
              <a:buNone/>
            </a:pPr>
            <a:r>
              <a:rPr lang="fr-FR" altLang="fr-FR" sz="2400" b="1" dirty="0" smtClean="0">
                <a:solidFill>
                  <a:srgbClr val="C00000"/>
                </a:solidFill>
                <a:latin typeface="Arial" panose="020B0604020202020204" pitchFamily="34" charset="0"/>
              </a:rPr>
              <a:t>2. Les grands biomes dans </a:t>
            </a:r>
            <a:r>
              <a:rPr lang="fr-FR" altLang="fr-FR" sz="2400" b="1" dirty="0">
                <a:solidFill>
                  <a:srgbClr val="C00000"/>
                </a:solidFill>
                <a:latin typeface="Arial" panose="020B0604020202020204" pitchFamily="34" charset="0"/>
              </a:rPr>
              <a:t>le monde</a:t>
            </a:r>
          </a:p>
          <a:p>
            <a:pPr marL="1436688" eaLnBrk="1" hangingPunct="1">
              <a:spcBef>
                <a:spcPts val="600"/>
              </a:spcBef>
              <a:buFontTx/>
              <a:buNone/>
            </a:pPr>
            <a:r>
              <a:rPr lang="fr-FR" altLang="fr-FR" sz="2400" b="1" dirty="0">
                <a:solidFill>
                  <a:srgbClr val="C00000"/>
                </a:solidFill>
                <a:latin typeface="Arial" panose="020B0604020202020204" pitchFamily="34" charset="0"/>
              </a:rPr>
              <a:t>	</a:t>
            </a:r>
            <a:r>
              <a:rPr lang="fr-FR" altLang="fr-FR" sz="2400" b="1" dirty="0" smtClean="0">
                <a:solidFill>
                  <a:srgbClr val="C00000"/>
                </a:solidFill>
                <a:latin typeface="Arial" panose="020B0604020202020204" pitchFamily="34" charset="0"/>
              </a:rPr>
              <a:t>  </a:t>
            </a:r>
            <a:r>
              <a:rPr lang="fr-FR" altLang="fr-FR" sz="2400" dirty="0" smtClean="0">
                <a:latin typeface="Arial" panose="020B0604020202020204" pitchFamily="34" charset="0"/>
              </a:rPr>
              <a:t>2.1 </a:t>
            </a:r>
            <a:r>
              <a:rPr lang="fr-FR" altLang="fr-FR" sz="2400" dirty="0">
                <a:latin typeface="Arial" panose="020B0604020202020204" pitchFamily="34" charset="0"/>
              </a:rPr>
              <a:t>Principes de répartition</a:t>
            </a:r>
          </a:p>
          <a:p>
            <a:pPr marL="1436688" eaLnBrk="1" hangingPunct="1">
              <a:spcBef>
                <a:spcPts val="600"/>
              </a:spcBef>
              <a:buFontTx/>
              <a:buNone/>
            </a:pPr>
            <a:r>
              <a:rPr lang="fr-FR" altLang="fr-FR" sz="2400" dirty="0">
                <a:latin typeface="Arial" panose="020B0604020202020204" pitchFamily="34" charset="0"/>
              </a:rPr>
              <a:t>	</a:t>
            </a:r>
            <a:r>
              <a:rPr lang="fr-FR" altLang="fr-FR" sz="2400" b="1" dirty="0" smtClean="0">
                <a:solidFill>
                  <a:srgbClr val="C00000"/>
                </a:solidFill>
                <a:latin typeface="Arial" panose="020B0604020202020204" pitchFamily="34" charset="0"/>
              </a:rPr>
              <a:t>  2.2 </a:t>
            </a:r>
            <a:r>
              <a:rPr lang="fr-FR" altLang="fr-FR" sz="2400" b="1" dirty="0">
                <a:solidFill>
                  <a:srgbClr val="C00000"/>
                </a:solidFill>
                <a:latin typeface="Arial" panose="020B0604020202020204" pitchFamily="34" charset="0"/>
              </a:rPr>
              <a:t>Les écosystèmes forestiers</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2.3 </a:t>
            </a:r>
            <a:r>
              <a:rPr lang="fr-FR" altLang="fr-FR" sz="2400" dirty="0">
                <a:latin typeface="Arial" panose="020B0604020202020204" pitchFamily="34" charset="0"/>
              </a:rPr>
              <a:t>Les écosystèmes des milieux </a:t>
            </a:r>
            <a:r>
              <a:rPr lang="fr-FR" altLang="fr-FR" sz="2400" dirty="0" smtClean="0">
                <a:latin typeface="Arial" panose="020B0604020202020204" pitchFamily="34" charset="0"/>
              </a:rPr>
              <a:t>froids</a:t>
            </a:r>
            <a:br>
              <a:rPr lang="fr-FR" altLang="fr-FR" sz="2400" dirty="0" smtClean="0">
                <a:latin typeface="Arial" panose="020B0604020202020204" pitchFamily="34" charset="0"/>
              </a:rPr>
            </a:br>
            <a:r>
              <a:rPr lang="fr-FR" altLang="fr-FR" sz="2400" dirty="0">
                <a:latin typeface="Arial" panose="020B0604020202020204" pitchFamily="34" charset="0"/>
              </a:rPr>
              <a:t>	</a:t>
            </a:r>
            <a:r>
              <a:rPr lang="fr-FR" altLang="fr-FR" sz="2400" dirty="0" smtClean="0">
                <a:latin typeface="Arial" panose="020B0604020202020204" pitchFamily="34" charset="0"/>
              </a:rPr>
              <a:t>  2.4 </a:t>
            </a:r>
            <a:r>
              <a:rPr lang="fr-FR" altLang="fr-FR" sz="2400" dirty="0">
                <a:latin typeface="Arial" panose="020B0604020202020204" pitchFamily="34" charset="0"/>
              </a:rPr>
              <a:t>Les écosystèmes des milieux </a:t>
            </a:r>
            <a:r>
              <a:rPr lang="fr-FR" altLang="fr-FR" sz="2400" dirty="0" smtClean="0">
                <a:latin typeface="Arial" panose="020B0604020202020204" pitchFamily="34" charset="0"/>
              </a:rPr>
              <a:t>arides</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2.5 </a:t>
            </a:r>
            <a:r>
              <a:rPr lang="fr-FR" altLang="fr-FR" sz="2400" dirty="0">
                <a:latin typeface="Arial" panose="020B0604020202020204" pitchFamily="34" charset="0"/>
              </a:rPr>
              <a:t>Les formations non forestières et </a:t>
            </a:r>
            <a:r>
              <a:rPr lang="fr-FR" altLang="fr-FR" sz="2400" dirty="0" smtClean="0">
                <a:latin typeface="Arial" panose="020B0604020202020204" pitchFamily="34" charset="0"/>
              </a:rPr>
              <a:t>mixtes</a:t>
            </a:r>
            <a:br>
              <a:rPr lang="fr-FR" altLang="fr-FR" sz="2400" dirty="0" smtClean="0">
                <a:latin typeface="Arial" panose="020B0604020202020204" pitchFamily="34" charset="0"/>
              </a:rPr>
            </a:br>
            <a:r>
              <a:rPr lang="fr-FR" altLang="fr-FR" sz="2400" dirty="0">
                <a:latin typeface="Arial" panose="020B0604020202020204" pitchFamily="34" charset="0"/>
              </a:rPr>
              <a:t>		 des milieux tempérés et tropicaux</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2.6 </a:t>
            </a:r>
            <a:r>
              <a:rPr lang="fr-FR" altLang="fr-FR" sz="2400" dirty="0">
                <a:latin typeface="Arial" panose="020B0604020202020204" pitchFamily="34" charset="0"/>
              </a:rPr>
              <a:t>Les écosystèmes </a:t>
            </a:r>
            <a:r>
              <a:rPr lang="fr-FR" altLang="fr-FR" sz="2400" dirty="0" smtClean="0">
                <a:latin typeface="Arial" panose="020B0604020202020204" pitchFamily="34" charset="0"/>
              </a:rPr>
              <a:t>aquatiques</a:t>
            </a:r>
            <a:endParaRPr lang="fr-FR" altLang="fr-FR" sz="2400" dirty="0">
              <a:latin typeface="Arial" panose="020B0604020202020204" pitchFamily="34" charset="0"/>
            </a:endParaRPr>
          </a:p>
          <a:p>
            <a:pPr marL="1436688" eaLnBrk="1" hangingPunct="1">
              <a:spcBef>
                <a:spcPts val="600"/>
              </a:spcBef>
              <a:buFontTx/>
              <a:buNone/>
            </a:pPr>
            <a:r>
              <a:rPr lang="fr-FR" altLang="fr-FR" sz="2400" dirty="0" smtClean="0">
                <a:latin typeface="Arial" panose="020B0604020202020204" pitchFamily="34" charset="0"/>
              </a:rPr>
              <a:t>3. </a:t>
            </a:r>
            <a:r>
              <a:rPr lang="fr-FR" altLang="fr-FR" sz="2400" dirty="0">
                <a:latin typeface="Arial" panose="020B0604020202020204" pitchFamily="34" charset="0"/>
              </a:rPr>
              <a:t>Dynamique de la </a:t>
            </a:r>
            <a:r>
              <a:rPr lang="fr-FR" altLang="fr-FR" sz="2400" dirty="0" smtClean="0">
                <a:latin typeface="Arial" panose="020B0604020202020204" pitchFamily="34" charset="0"/>
              </a:rPr>
              <a:t>biosphère</a:t>
            </a:r>
            <a:endParaRPr lang="fr-FR" altLang="fr-FR" sz="2400" dirty="0">
              <a:latin typeface="Arial" panose="020B0604020202020204" pitchFamily="34" charset="0"/>
            </a:endParaRPr>
          </a:p>
        </p:txBody>
      </p:sp>
    </p:spTree>
    <p:extLst>
      <p:ext uri="{BB962C8B-B14F-4D97-AF65-F5344CB8AC3E}">
        <p14:creationId xmlns:p14="http://schemas.microsoft.com/office/powerpoint/2010/main" val="34669343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4514" name="Picture 4" descr="C:\Mes Documents\vegetation\glob_orignal_forestmap.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894486"/>
            <a:ext cx="9154798" cy="599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2"/>
          <p:cNvSpPr>
            <a:spLocks noGrp="1" noChangeArrowheads="1"/>
          </p:cNvSpPr>
          <p:nvPr>
            <p:ph type="ctrTitle"/>
          </p:nvPr>
        </p:nvSpPr>
        <p:spPr>
          <a:xfrm>
            <a:off x="342900" y="185738"/>
            <a:ext cx="7973516" cy="609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kern="1200" dirty="0">
                <a:solidFill>
                  <a:srgbClr val="006600"/>
                </a:solidFill>
              </a:rPr>
              <a:t>Répartition actuelle et originelle des  forêts dans le monde</a:t>
            </a:r>
          </a:p>
        </p:txBody>
      </p:sp>
      <p:sp>
        <p:nvSpPr>
          <p:cNvPr id="64516" name="Text Box 5"/>
          <p:cNvSpPr txBox="1">
            <a:spLocks noChangeArrowheads="1"/>
          </p:cNvSpPr>
          <p:nvPr/>
        </p:nvSpPr>
        <p:spPr bwMode="auto">
          <a:xfrm>
            <a:off x="3118626" y="4869160"/>
            <a:ext cx="41148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fr-FR" altLang="fr-FR" sz="1800" dirty="0">
                <a:latin typeface="Arial" panose="020B0604020202020204" pitchFamily="34" charset="0"/>
              </a:rPr>
              <a:t>Le domaine forestier actuel n’est qu’un reliquat: les 15 Mkm</a:t>
            </a:r>
            <a:r>
              <a:rPr lang="fr-FR" altLang="fr-FR" sz="1800" baseline="30000" dirty="0">
                <a:latin typeface="Arial" panose="020B0604020202020204" pitchFamily="34" charset="0"/>
              </a:rPr>
              <a:t>2</a:t>
            </a:r>
            <a:r>
              <a:rPr lang="fr-FR" altLang="fr-FR" sz="1800" dirty="0">
                <a:latin typeface="Arial" panose="020B0604020202020204" pitchFamily="34" charset="0"/>
              </a:rPr>
              <a:t> de cultures empiètent surtout sur la forêt</a:t>
            </a:r>
          </a:p>
        </p:txBody>
      </p:sp>
      <p:pic>
        <p:nvPicPr>
          <p:cNvPr id="5" name="Picture 4" descr="C:\Mes Documents\vegetation\glob_orignal_forestmap.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812360" y="5949280"/>
            <a:ext cx="1342438" cy="92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p:cNvSpPr txBox="1"/>
          <p:nvPr/>
        </p:nvSpPr>
        <p:spPr>
          <a:xfrm rot="16200000">
            <a:off x="-1800674" y="4344362"/>
            <a:ext cx="3888432" cy="246221"/>
          </a:xfrm>
          <a:prstGeom prst="rect">
            <a:avLst/>
          </a:prstGeom>
          <a:noFill/>
        </p:spPr>
        <p:txBody>
          <a:bodyPr wrap="square" rtlCol="0">
            <a:spAutoFit/>
          </a:bodyPr>
          <a:lstStyle/>
          <a:p>
            <a:r>
              <a:rPr lang="fr-FR" sz="1000" dirty="0" smtClean="0">
                <a:latin typeface="Arial" panose="020B0604020202020204" pitchFamily="34" charset="0"/>
              </a:rPr>
              <a:t>http://www.duke.edu/~ded3/Extent%20of%20deforestation.jpg</a:t>
            </a:r>
            <a:endParaRPr lang="fr-FR" sz="1000" dirty="0">
              <a:latin typeface="Arial" panose="020B0604020202020204" pitchFamily="34" charset="0"/>
            </a:endParaRPr>
          </a:p>
        </p:txBody>
      </p:sp>
    </p:spTree>
    <p:extLst>
      <p:ext uri="{BB962C8B-B14F-4D97-AF65-F5344CB8AC3E}">
        <p14:creationId xmlns:p14="http://schemas.microsoft.com/office/powerpoint/2010/main" val="4173073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ctrTitle"/>
          </p:nvPr>
        </p:nvSpPr>
        <p:spPr>
          <a:xfrm>
            <a:off x="685800" y="304800"/>
            <a:ext cx="7772400" cy="609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kern="1200" dirty="0">
                <a:solidFill>
                  <a:srgbClr val="006600"/>
                </a:solidFill>
              </a:rPr>
              <a:t>La forêt boréale  ou taïga</a:t>
            </a:r>
          </a:p>
        </p:txBody>
      </p:sp>
      <p:sp>
        <p:nvSpPr>
          <p:cNvPr id="67588" name="Text Box 7"/>
          <p:cNvSpPr txBox="1">
            <a:spLocks noChangeArrowheads="1"/>
          </p:cNvSpPr>
          <p:nvPr/>
        </p:nvSpPr>
        <p:spPr bwMode="auto">
          <a:xfrm>
            <a:off x="2822575" y="1143000"/>
            <a:ext cx="350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2400" dirty="0">
                <a:latin typeface="Arial" panose="020B0604020202020204" pitchFamily="34" charset="0"/>
              </a:rPr>
              <a:t>32% des forêts du globe</a:t>
            </a:r>
          </a:p>
        </p:txBody>
      </p:sp>
      <p:pic>
        <p:nvPicPr>
          <p:cNvPr id="57346" name="Picture 2" descr="http://upload.wikimedia.org/wikipedia/commons/3/31/Taiga.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1520" y="1700808"/>
            <a:ext cx="8712968" cy="4335772"/>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043608" y="6381328"/>
            <a:ext cx="6624736" cy="276999"/>
          </a:xfrm>
          <a:prstGeom prst="rect">
            <a:avLst/>
          </a:prstGeom>
          <a:noFill/>
        </p:spPr>
        <p:txBody>
          <a:bodyPr wrap="square" rtlCol="0">
            <a:spAutoFit/>
          </a:bodyPr>
          <a:lstStyle/>
          <a:p>
            <a:r>
              <a:rPr lang="fr-FR" sz="1200" i="1" dirty="0"/>
              <a:t>http://upload.wikimedia.org/wikipedia/commons/3/31/Taiga.png</a:t>
            </a:r>
          </a:p>
        </p:txBody>
      </p:sp>
    </p:spTree>
    <p:extLst>
      <p:ext uri="{BB962C8B-B14F-4D97-AF65-F5344CB8AC3E}">
        <p14:creationId xmlns:p14="http://schemas.microsoft.com/office/powerpoint/2010/main" val="1425011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Espace réservé du numéro de diapositive 4"/>
          <p:cNvSpPr>
            <a:spLocks noGrp="1"/>
          </p:cNvSpPr>
          <p:nvPr>
            <p:ph type="sldNum" sz="quarter" idx="4294967295"/>
          </p:nvPr>
        </p:nvSpPr>
        <p:spPr>
          <a:noFill/>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661CE069-9018-4227-A352-400D605B843E}" type="slidenum">
              <a:rPr lang="fr-FR" altLang="fr-FR" sz="1400" smtClean="0">
                <a:latin typeface="Arial" panose="020B0604020202020204" pitchFamily="34" charset="0"/>
              </a:rPr>
              <a:pPr eaLnBrk="1" hangingPunct="1">
                <a:spcBef>
                  <a:spcPct val="0"/>
                </a:spcBef>
                <a:buFontTx/>
                <a:buNone/>
              </a:pPr>
              <a:t>24</a:t>
            </a:fld>
            <a:endParaRPr lang="fr-FR" altLang="fr-FR" sz="1400" dirty="0" smtClean="0">
              <a:latin typeface="Arial" panose="020B0604020202020204" pitchFamily="34" charset="0"/>
            </a:endParaRPr>
          </a:p>
        </p:txBody>
      </p:sp>
      <p:sp>
        <p:nvSpPr>
          <p:cNvPr id="585730" name="Rectangle 2"/>
          <p:cNvSpPr>
            <a:spLocks noGrp="1" noChangeArrowheads="1"/>
          </p:cNvSpPr>
          <p:nvPr>
            <p:ph type="title"/>
          </p:nvPr>
        </p:nvSpPr>
        <p:spPr>
          <a:xfrm>
            <a:off x="1547664" y="188913"/>
            <a:ext cx="5545286" cy="61436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kern="1200" dirty="0"/>
              <a:t> La forêt boréale ou taïga</a:t>
            </a:r>
          </a:p>
        </p:txBody>
      </p:sp>
      <p:sp>
        <p:nvSpPr>
          <p:cNvPr id="36868" name="Text Box 3"/>
          <p:cNvSpPr txBox="1">
            <a:spLocks noChangeArrowheads="1"/>
          </p:cNvSpPr>
          <p:nvPr/>
        </p:nvSpPr>
        <p:spPr bwMode="auto">
          <a:xfrm>
            <a:off x="4648200" y="981075"/>
            <a:ext cx="4365625" cy="4721805"/>
          </a:xfrm>
          <a:prstGeom prst="rect">
            <a:avLst/>
          </a:prstGeom>
          <a:noFill/>
          <a:ln w="190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spcAft>
                <a:spcPts val="500"/>
              </a:spcAft>
              <a:buNone/>
            </a:pPr>
            <a:r>
              <a:rPr lang="fr-FR" altLang="fr-FR" sz="2000" u="sng" dirty="0" smtClean="0">
                <a:latin typeface="Arial" panose="020B0604020202020204" pitchFamily="34" charset="0"/>
              </a:rPr>
              <a:t>Climat</a:t>
            </a:r>
            <a:r>
              <a:rPr lang="fr-FR" altLang="fr-FR" sz="2000" dirty="0" smtClean="0">
                <a:latin typeface="Arial" panose="020B0604020202020204" pitchFamily="34" charset="0"/>
              </a:rPr>
              <a:t> </a:t>
            </a:r>
            <a:r>
              <a:rPr lang="fr-FR" altLang="fr-FR" sz="2000" dirty="0">
                <a:latin typeface="Arial" panose="020B0604020202020204" pitchFamily="34" charset="0"/>
              </a:rPr>
              <a:t>: </a:t>
            </a:r>
            <a:r>
              <a:rPr lang="fr-FR" altLang="fr-FR" sz="2000" dirty="0" smtClean="0">
                <a:latin typeface="Arial" panose="020B0604020202020204" pitchFamily="34" charset="0"/>
              </a:rPr>
              <a:t>continental (</a:t>
            </a:r>
            <a:r>
              <a:rPr lang="fr-FR" altLang="fr-FR" sz="2000" dirty="0">
                <a:latin typeface="Arial" panose="020B0604020202020204" pitchFamily="34" charset="0"/>
              </a:rPr>
              <a:t>été bref mais &gt;10°C, hiver très froid</a:t>
            </a:r>
            <a:r>
              <a:rPr lang="fr-FR" altLang="fr-FR" sz="2000" dirty="0" smtClean="0">
                <a:latin typeface="Arial" panose="020B0604020202020204" pitchFamily="34" charset="0"/>
              </a:rPr>
              <a:t>), Pluies de  </a:t>
            </a:r>
            <a:r>
              <a:rPr lang="fr-FR" altLang="fr-FR" sz="2000" dirty="0">
                <a:latin typeface="Arial" panose="020B0604020202020204" pitchFamily="34" charset="0"/>
              </a:rPr>
              <a:t>400 à 1000 mm/an </a:t>
            </a:r>
            <a:endParaRPr lang="fr-FR" altLang="fr-FR" sz="2000" dirty="0" smtClean="0">
              <a:latin typeface="Arial" panose="020B0604020202020204" pitchFamily="34" charset="0"/>
            </a:endParaRPr>
          </a:p>
          <a:p>
            <a:pPr>
              <a:spcBef>
                <a:spcPct val="0"/>
              </a:spcBef>
              <a:spcAft>
                <a:spcPts val="500"/>
              </a:spcAft>
              <a:buNone/>
            </a:pPr>
            <a:r>
              <a:rPr lang="fr-FR" altLang="fr-FR" sz="2000" dirty="0">
                <a:latin typeface="Arial" panose="020B0604020202020204" pitchFamily="34" charset="0"/>
              </a:rPr>
              <a:t>Saison de croissance : 130 j</a:t>
            </a:r>
          </a:p>
          <a:p>
            <a:pPr>
              <a:spcBef>
                <a:spcPct val="0"/>
              </a:spcBef>
              <a:spcAft>
                <a:spcPts val="500"/>
              </a:spcAft>
              <a:buFontTx/>
              <a:buNone/>
            </a:pPr>
            <a:r>
              <a:rPr lang="fr-FR" altLang="fr-FR" sz="2000" u="sng" dirty="0" smtClean="0">
                <a:latin typeface="Arial" panose="020B0604020202020204" pitchFamily="34" charset="0"/>
              </a:rPr>
              <a:t>Géologie</a:t>
            </a:r>
            <a:r>
              <a:rPr lang="fr-FR" altLang="fr-FR" sz="2000" dirty="0" smtClean="0">
                <a:latin typeface="Arial" panose="020B0604020202020204" pitchFamily="34" charset="0"/>
              </a:rPr>
              <a:t> : héritage glaciaire (sables, cailloutis, lacs, permafrost…)</a:t>
            </a:r>
          </a:p>
          <a:p>
            <a:pPr>
              <a:spcBef>
                <a:spcPct val="0"/>
              </a:spcBef>
              <a:spcAft>
                <a:spcPts val="500"/>
              </a:spcAft>
              <a:buFontTx/>
              <a:buNone/>
            </a:pPr>
            <a:r>
              <a:rPr lang="fr-FR" altLang="fr-FR" sz="2000" u="sng" dirty="0" smtClean="0">
                <a:latin typeface="Arial" panose="020B0604020202020204" pitchFamily="34" charset="0"/>
              </a:rPr>
              <a:t>Sol</a:t>
            </a:r>
            <a:r>
              <a:rPr lang="fr-FR" altLang="fr-FR" sz="2000" dirty="0" smtClean="0">
                <a:latin typeface="Arial" panose="020B0604020202020204" pitchFamily="34" charset="0"/>
              </a:rPr>
              <a:t> </a:t>
            </a:r>
            <a:r>
              <a:rPr lang="fr-FR" altLang="fr-FR" sz="2000" dirty="0">
                <a:latin typeface="Arial" panose="020B0604020202020204" pitchFamily="34" charset="0"/>
              </a:rPr>
              <a:t>: mince, acide, pauvre en</a:t>
            </a:r>
            <a:br>
              <a:rPr lang="fr-FR" altLang="fr-FR" sz="2000" dirty="0">
                <a:latin typeface="Arial" panose="020B0604020202020204" pitchFamily="34" charset="0"/>
              </a:rPr>
            </a:br>
            <a:r>
              <a:rPr lang="fr-FR" altLang="fr-FR" sz="2000" dirty="0">
                <a:latin typeface="Arial" panose="020B0604020202020204" pitchFamily="34" charset="0"/>
              </a:rPr>
              <a:t>   nutriments</a:t>
            </a:r>
          </a:p>
          <a:p>
            <a:pPr>
              <a:spcBef>
                <a:spcPct val="0"/>
              </a:spcBef>
              <a:spcAft>
                <a:spcPts val="500"/>
              </a:spcAft>
              <a:buFontTx/>
              <a:buNone/>
            </a:pPr>
            <a:r>
              <a:rPr lang="fr-FR" altLang="fr-FR" sz="2000" u="sng" dirty="0" smtClean="0">
                <a:latin typeface="Arial" panose="020B0604020202020204" pitchFamily="34" charset="0"/>
              </a:rPr>
              <a:t>Végétation </a:t>
            </a:r>
            <a:r>
              <a:rPr lang="fr-FR" altLang="fr-FR" sz="2000" dirty="0" smtClean="0">
                <a:latin typeface="Arial" panose="020B0604020202020204" pitchFamily="34" charset="0"/>
              </a:rPr>
              <a:t>: forêt de conifères ; quelques feuillus résistants; tourbières</a:t>
            </a:r>
          </a:p>
          <a:p>
            <a:pPr>
              <a:spcBef>
                <a:spcPct val="0"/>
              </a:spcBef>
              <a:spcAft>
                <a:spcPts val="500"/>
              </a:spcAft>
              <a:buFontTx/>
              <a:buNone/>
            </a:pPr>
            <a:r>
              <a:rPr lang="fr-FR" altLang="fr-FR" sz="2000" u="sng" dirty="0" smtClean="0">
                <a:latin typeface="Arial" panose="020B0604020202020204" pitchFamily="34" charset="0"/>
              </a:rPr>
              <a:t>Faune</a:t>
            </a:r>
            <a:r>
              <a:rPr lang="fr-FR" altLang="fr-FR" sz="2000" dirty="0" smtClean="0">
                <a:latin typeface="Arial" panose="020B0604020202020204" pitchFamily="34" charset="0"/>
              </a:rPr>
              <a:t> </a:t>
            </a:r>
            <a:r>
              <a:rPr lang="fr-FR" altLang="fr-FR" sz="2000" dirty="0">
                <a:latin typeface="Arial" panose="020B0604020202020204" pitchFamily="34" charset="0"/>
              </a:rPr>
              <a:t>: </a:t>
            </a:r>
            <a:r>
              <a:rPr lang="fr-FR" altLang="fr-FR" sz="2000" dirty="0" smtClean="0">
                <a:latin typeface="Arial" panose="020B0604020202020204" pitchFamily="34" charset="0"/>
              </a:rPr>
              <a:t>Grands herbivores (caribous, rennes, …), carnivores (loups, renards,…), insectes </a:t>
            </a:r>
          </a:p>
        </p:txBody>
      </p:sp>
      <p:pic>
        <p:nvPicPr>
          <p:cNvPr id="36869" name="Picture 4" descr="Taig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 y="1147763"/>
            <a:ext cx="441960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Text Box 5"/>
          <p:cNvSpPr txBox="1">
            <a:spLocks noChangeArrowheads="1"/>
          </p:cNvSpPr>
          <p:nvPr/>
        </p:nvSpPr>
        <p:spPr bwMode="auto">
          <a:xfrm>
            <a:off x="1331913" y="4868863"/>
            <a:ext cx="31670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50000"/>
              </a:spcBef>
              <a:buFontTx/>
              <a:buNone/>
            </a:pPr>
            <a:r>
              <a:rPr lang="fr-FR" altLang="fr-FR" sz="1000" i="1" dirty="0">
                <a:solidFill>
                  <a:schemeClr val="bg1"/>
                </a:solidFill>
                <a:latin typeface="Arial" panose="020B0604020202020204" pitchFamily="34" charset="0"/>
              </a:rPr>
              <a:t>Alaska - Juillet 1996 - Janine, Gérard et Sylvain Thomas </a:t>
            </a:r>
          </a:p>
        </p:txBody>
      </p:sp>
    </p:spTree>
    <p:extLst>
      <p:ext uri="{BB962C8B-B14F-4D97-AF65-F5344CB8AC3E}">
        <p14:creationId xmlns:p14="http://schemas.microsoft.com/office/powerpoint/2010/main" val="3693742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685800" y="152400"/>
            <a:ext cx="7772400" cy="609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kern="1200" dirty="0">
                <a:solidFill>
                  <a:srgbClr val="006600"/>
                </a:solidFill>
              </a:rPr>
              <a:t>La forêt boréale  ou taïga</a:t>
            </a:r>
          </a:p>
        </p:txBody>
      </p:sp>
      <p:sp>
        <p:nvSpPr>
          <p:cNvPr id="71683" name="Rectangle 3"/>
          <p:cNvSpPr>
            <a:spLocks noGrp="1" noChangeArrowheads="1"/>
          </p:cNvSpPr>
          <p:nvPr>
            <p:ph type="subTitle" idx="1"/>
          </p:nvPr>
        </p:nvSpPr>
        <p:spPr>
          <a:xfrm>
            <a:off x="238944" y="3429000"/>
            <a:ext cx="1066800" cy="304800"/>
          </a:xfrm>
          <a:ln>
            <a:noFill/>
          </a:ln>
        </p:spPr>
        <p:txBody>
          <a:bodyPr/>
          <a:lstStyle/>
          <a:p>
            <a:pPr eaLnBrk="1" hangingPunct="1"/>
            <a:r>
              <a:rPr lang="fr-FR" altLang="fr-FR" sz="2000" dirty="0" smtClean="0"/>
              <a:t>Alaska</a:t>
            </a:r>
          </a:p>
        </p:txBody>
      </p:sp>
      <p:sp>
        <p:nvSpPr>
          <p:cNvPr id="71685" name="Rectangle 8"/>
          <p:cNvSpPr>
            <a:spLocks noChangeArrowheads="1"/>
          </p:cNvSpPr>
          <p:nvPr/>
        </p:nvSpPr>
        <p:spPr bwMode="auto">
          <a:xfrm>
            <a:off x="1447800" y="5943600"/>
            <a:ext cx="2590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buFontTx/>
              <a:buNone/>
            </a:pPr>
            <a:r>
              <a:rPr lang="fr-FR" altLang="fr-FR" sz="2000" dirty="0">
                <a:latin typeface="Arial" panose="020B0604020202020204" pitchFamily="34" charset="0"/>
              </a:rPr>
              <a:t>Canada : forêt boréale et tourbières</a:t>
            </a:r>
          </a:p>
        </p:txBody>
      </p:sp>
      <p:sp>
        <p:nvSpPr>
          <p:cNvPr id="71686" name="Text Box 9"/>
          <p:cNvSpPr txBox="1">
            <a:spLocks noChangeArrowheads="1"/>
          </p:cNvSpPr>
          <p:nvPr/>
        </p:nvSpPr>
        <p:spPr bwMode="auto">
          <a:xfrm>
            <a:off x="1447800" y="3429000"/>
            <a:ext cx="2514600" cy="2139047"/>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b="1" i="1" dirty="0">
                <a:latin typeface="Arial" panose="020B0604020202020204" pitchFamily="34" charset="0"/>
              </a:rPr>
              <a:t>conifères</a:t>
            </a:r>
            <a:r>
              <a:rPr lang="fr-FR" altLang="fr-FR" sz="1800" i="1" dirty="0">
                <a:latin typeface="Arial" panose="020B0604020202020204" pitchFamily="34" charset="0"/>
              </a:rPr>
              <a:t> : sapin, épicéa, épinette, mélèze ;</a:t>
            </a:r>
          </a:p>
          <a:p>
            <a:pPr eaLnBrk="1" hangingPunct="1">
              <a:spcBef>
                <a:spcPct val="50000"/>
              </a:spcBef>
              <a:buFontTx/>
              <a:buNone/>
            </a:pPr>
            <a:r>
              <a:rPr lang="fr-FR" altLang="fr-FR" sz="1800" b="1" i="1" dirty="0">
                <a:latin typeface="Arial" panose="020B0604020202020204" pitchFamily="34" charset="0"/>
              </a:rPr>
              <a:t>feuillus</a:t>
            </a:r>
            <a:r>
              <a:rPr lang="fr-FR" altLang="fr-FR" sz="1800" i="1" dirty="0">
                <a:latin typeface="Arial" panose="020B0604020202020204" pitchFamily="34" charset="0"/>
              </a:rPr>
              <a:t> </a:t>
            </a:r>
            <a:r>
              <a:rPr lang="fr-FR" altLang="fr-FR" sz="1600" i="1" dirty="0">
                <a:latin typeface="Arial" panose="020B0604020202020204" pitchFamily="34" charset="0"/>
              </a:rPr>
              <a:t>(au S et autour plans d’eaux, mêlés aux </a:t>
            </a:r>
            <a:r>
              <a:rPr lang="fr-FR" altLang="fr-FR" sz="1600" i="1" dirty="0" smtClean="0">
                <a:latin typeface="Arial" panose="020B0604020202020204" pitchFamily="34" charset="0"/>
              </a:rPr>
              <a:t>conifères) </a:t>
            </a:r>
            <a:r>
              <a:rPr lang="fr-FR" altLang="fr-FR" sz="1600" i="1" dirty="0">
                <a:latin typeface="Arial" panose="020B0604020202020204" pitchFamily="34" charset="0"/>
              </a:rPr>
              <a:t>:</a:t>
            </a:r>
            <a:r>
              <a:rPr lang="fr-FR" altLang="fr-FR" sz="1800" i="1" dirty="0">
                <a:latin typeface="Arial" panose="020B0604020202020204" pitchFamily="34" charset="0"/>
              </a:rPr>
              <a:t> bouleau, peuplier, saule, aulne</a:t>
            </a:r>
          </a:p>
        </p:txBody>
      </p:sp>
      <p:pic>
        <p:nvPicPr>
          <p:cNvPr id="59394"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95536" y="939393"/>
            <a:ext cx="8284191" cy="2279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5"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231845" y="3368889"/>
            <a:ext cx="4670425" cy="341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7693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BEEBD27E-A4BB-4AD2-AD2A-1E4766B400EC}" type="slidenum">
              <a:rPr lang="fr-FR" altLang="fr-FR" smtClean="0"/>
              <a:pPr>
                <a:defRPr/>
              </a:pPr>
              <a:t>26</a:t>
            </a:fld>
            <a:endParaRPr lang="fr-FR" altLang="fr-FR" dirty="0"/>
          </a:p>
        </p:txBody>
      </p:sp>
      <p:sp>
        <p:nvSpPr>
          <p:cNvPr id="5" name="ZoneTexte 4"/>
          <p:cNvSpPr txBox="1"/>
          <p:nvPr/>
        </p:nvSpPr>
        <p:spPr>
          <a:xfrm>
            <a:off x="107504" y="6190257"/>
            <a:ext cx="8712968" cy="461665"/>
          </a:xfrm>
          <a:prstGeom prst="rect">
            <a:avLst/>
          </a:prstGeom>
          <a:noFill/>
        </p:spPr>
        <p:txBody>
          <a:bodyPr wrap="square" rtlCol="0">
            <a:spAutoFit/>
          </a:bodyPr>
          <a:lstStyle/>
          <a:p>
            <a:r>
              <a:rPr lang="fr-FR" sz="1200" i="1" dirty="0"/>
              <a:t>« Biome </a:t>
            </a:r>
            <a:r>
              <a:rPr lang="fr-FR" sz="1200" i="1" dirty="0" err="1"/>
              <a:t>map</a:t>
            </a:r>
            <a:r>
              <a:rPr lang="fr-FR" sz="1200" i="1" dirty="0"/>
              <a:t> 04 » par </a:t>
            </a:r>
            <a:r>
              <a:rPr lang="fr-FR" sz="1200" i="1" dirty="0" err="1"/>
              <a:t>Terpsichores</a:t>
            </a:r>
            <a:r>
              <a:rPr lang="fr-FR" sz="1200" i="1" dirty="0"/>
              <a:t> — Travail personnel. Sous licence CC BY-SA 3.0 via </a:t>
            </a:r>
            <a:r>
              <a:rPr lang="fr-FR" sz="1200" i="1" dirty="0" err="1"/>
              <a:t>Wikimedia</a:t>
            </a:r>
            <a:r>
              <a:rPr lang="fr-FR" sz="1200" i="1" dirty="0"/>
              <a:t> Commons - http://commons.wikimedia.org/wiki/File:Biome_map_04.svg#mediaviewer/File:Biome_map_04.svg</a:t>
            </a:r>
          </a:p>
        </p:txBody>
      </p:sp>
      <p:pic>
        <p:nvPicPr>
          <p:cNvPr id="5632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2877" y="1164627"/>
            <a:ext cx="8820472" cy="4784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re 1"/>
          <p:cNvSpPr txBox="1">
            <a:spLocks/>
          </p:cNvSpPr>
          <p:nvPr/>
        </p:nvSpPr>
        <p:spPr bwMode="auto">
          <a:xfrm>
            <a:off x="468313" y="333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panose="020B0604020202020204" pitchFamily="34" charset="0"/>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9pPr>
          </a:lstStyle>
          <a:p>
            <a:pPr eaLnBrk="1" hangingPunct="1"/>
            <a:r>
              <a:rPr lang="fr-FR" sz="2800" b="1" kern="0" smtClean="0"/>
              <a:t>La forêt tempérée</a:t>
            </a:r>
            <a:endParaRPr lang="fr-FR" sz="2800" b="1" kern="0" dirty="0"/>
          </a:p>
        </p:txBody>
      </p:sp>
    </p:spTree>
    <p:extLst>
      <p:ext uri="{BB962C8B-B14F-4D97-AF65-F5344CB8AC3E}">
        <p14:creationId xmlns:p14="http://schemas.microsoft.com/office/powerpoint/2010/main" val="2476763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313" y="33338"/>
            <a:ext cx="8229600"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sz="2800" b="1" dirty="0"/>
              <a:t>La forêt tempérée</a:t>
            </a:r>
          </a:p>
        </p:txBody>
      </p:sp>
      <p:sp>
        <p:nvSpPr>
          <p:cNvPr id="39939" name="Text Box 3"/>
          <p:cNvSpPr txBox="1">
            <a:spLocks noChangeArrowheads="1"/>
          </p:cNvSpPr>
          <p:nvPr/>
        </p:nvSpPr>
        <p:spPr bwMode="auto">
          <a:xfrm>
            <a:off x="4125913" y="1607502"/>
            <a:ext cx="4876800" cy="3549690"/>
          </a:xfrm>
          <a:prstGeom prst="rect">
            <a:avLst/>
          </a:prstGeom>
          <a:noFill/>
          <a:ln w="190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spcAft>
                <a:spcPts val="500"/>
              </a:spcAft>
              <a:buFontTx/>
              <a:buNone/>
            </a:pPr>
            <a:r>
              <a:rPr lang="fr-FR" altLang="fr-FR" sz="2400" u="sng" dirty="0">
                <a:latin typeface="Arial" panose="020B0604020202020204" pitchFamily="34" charset="0"/>
              </a:rPr>
              <a:t>Température</a:t>
            </a:r>
            <a:r>
              <a:rPr lang="fr-FR" altLang="fr-FR" sz="2400" dirty="0">
                <a:latin typeface="Arial" panose="020B0604020202020204" pitchFamily="34" charset="0"/>
              </a:rPr>
              <a:t>: - 30°C à +30°C</a:t>
            </a:r>
          </a:p>
          <a:p>
            <a:pPr>
              <a:spcBef>
                <a:spcPct val="0"/>
              </a:spcBef>
              <a:spcAft>
                <a:spcPts val="500"/>
              </a:spcAft>
              <a:buFontTx/>
              <a:buNone/>
            </a:pPr>
            <a:r>
              <a:rPr lang="fr-FR" altLang="fr-FR" sz="2400" u="sng" dirty="0">
                <a:latin typeface="Arial" panose="020B0604020202020204" pitchFamily="34" charset="0"/>
              </a:rPr>
              <a:t>Pluies</a:t>
            </a:r>
            <a:r>
              <a:rPr lang="fr-FR" altLang="fr-FR" sz="2400" dirty="0">
                <a:latin typeface="Arial" panose="020B0604020202020204" pitchFamily="34" charset="0"/>
              </a:rPr>
              <a:t> : 750 à 1 500  mm/an</a:t>
            </a:r>
          </a:p>
          <a:p>
            <a:pPr>
              <a:spcBef>
                <a:spcPct val="0"/>
              </a:spcBef>
              <a:spcAft>
                <a:spcPts val="500"/>
              </a:spcAft>
              <a:buFontTx/>
              <a:buNone/>
            </a:pPr>
            <a:r>
              <a:rPr lang="fr-FR" altLang="fr-FR" sz="2400" u="sng" dirty="0">
                <a:latin typeface="Arial" panose="020B0604020202020204" pitchFamily="34" charset="0"/>
              </a:rPr>
              <a:t>Sol</a:t>
            </a:r>
            <a:r>
              <a:rPr lang="fr-FR" altLang="fr-FR" sz="2400" dirty="0">
                <a:latin typeface="Arial" panose="020B0604020202020204" pitchFamily="34" charset="0"/>
              </a:rPr>
              <a:t> : riche (Litière)</a:t>
            </a:r>
            <a:endParaRPr lang="fr-FR" altLang="fr-FR" sz="2000" dirty="0">
              <a:latin typeface="Arial" panose="020B0604020202020204" pitchFamily="34" charset="0"/>
            </a:endParaRPr>
          </a:p>
          <a:p>
            <a:pPr>
              <a:spcBef>
                <a:spcPct val="0"/>
              </a:spcBef>
              <a:buFontTx/>
              <a:buNone/>
            </a:pPr>
            <a:r>
              <a:rPr lang="fr-FR" altLang="fr-FR" sz="2400" u="sng" dirty="0">
                <a:latin typeface="Arial" panose="020B0604020202020204" pitchFamily="34" charset="0"/>
              </a:rPr>
              <a:t>Végétation</a:t>
            </a:r>
            <a:r>
              <a:rPr lang="fr-FR" altLang="fr-FR" sz="2400" dirty="0">
                <a:latin typeface="Arial" panose="020B0604020202020204" pitchFamily="34" charset="0"/>
              </a:rPr>
              <a:t>: chêne, hêtre, érable… </a:t>
            </a:r>
          </a:p>
          <a:p>
            <a:pPr algn="ctr">
              <a:spcBef>
                <a:spcPct val="0"/>
              </a:spcBef>
              <a:spcAft>
                <a:spcPts val="500"/>
              </a:spcAft>
              <a:buFontTx/>
              <a:buNone/>
            </a:pPr>
            <a:r>
              <a:rPr lang="fr-FR" altLang="fr-FR" sz="2400" dirty="0">
                <a:latin typeface="Arial" panose="020B0604020202020204" pitchFamily="34" charset="0"/>
              </a:rPr>
              <a:t> </a:t>
            </a:r>
            <a:r>
              <a:rPr lang="fr-FR" altLang="fr-FR" sz="2000" dirty="0">
                <a:latin typeface="Arial" panose="020B0604020202020204" pitchFamily="34" charset="0"/>
              </a:rPr>
              <a:t>(Caractérisée par arbres à feuilles</a:t>
            </a:r>
            <a:br>
              <a:rPr lang="fr-FR" altLang="fr-FR" sz="2000" dirty="0">
                <a:latin typeface="Arial" panose="020B0604020202020204" pitchFamily="34" charset="0"/>
              </a:rPr>
            </a:br>
            <a:r>
              <a:rPr lang="fr-FR" altLang="fr-FR" sz="2000" dirty="0">
                <a:latin typeface="Arial" panose="020B0604020202020204" pitchFamily="34" charset="0"/>
              </a:rPr>
              <a:t>  caduques, croissance relativement faible, dormance saisonnière).</a:t>
            </a:r>
          </a:p>
          <a:p>
            <a:pPr>
              <a:spcBef>
                <a:spcPct val="0"/>
              </a:spcBef>
              <a:spcAft>
                <a:spcPts val="500"/>
              </a:spcAft>
              <a:buFontTx/>
              <a:buNone/>
            </a:pPr>
            <a:r>
              <a:rPr lang="fr-FR" altLang="fr-FR" sz="2400" u="sng" dirty="0">
                <a:latin typeface="Arial" panose="020B0604020202020204" pitchFamily="34" charset="0"/>
              </a:rPr>
              <a:t>Faune </a:t>
            </a:r>
            <a:r>
              <a:rPr lang="fr-FR" altLang="fr-FR" sz="2400" dirty="0">
                <a:latin typeface="Arial" panose="020B0604020202020204" pitchFamily="34" charset="0"/>
              </a:rPr>
              <a:t>: diversité modérée,</a:t>
            </a:r>
            <a:br>
              <a:rPr lang="fr-FR" altLang="fr-FR" sz="2400" dirty="0">
                <a:latin typeface="Arial" panose="020B0604020202020204" pitchFamily="34" charset="0"/>
              </a:rPr>
            </a:br>
            <a:r>
              <a:rPr lang="fr-FR" altLang="fr-FR" sz="2400" dirty="0">
                <a:latin typeface="Arial" panose="020B0604020202020204" pitchFamily="34" charset="0"/>
              </a:rPr>
              <a:t>     hibernation et migration </a:t>
            </a:r>
            <a:endParaRPr lang="fr-FR" altLang="fr-FR" sz="2400" dirty="0" smtClean="0">
              <a:latin typeface="Arial" panose="020B0604020202020204" pitchFamily="34" charset="0"/>
            </a:endParaRPr>
          </a:p>
        </p:txBody>
      </p:sp>
      <p:sp>
        <p:nvSpPr>
          <p:cNvPr id="39940" name="Text Box 6"/>
          <p:cNvSpPr txBox="1">
            <a:spLocks noChangeArrowheads="1"/>
          </p:cNvSpPr>
          <p:nvPr/>
        </p:nvSpPr>
        <p:spPr bwMode="auto">
          <a:xfrm>
            <a:off x="76200" y="5629275"/>
            <a:ext cx="4351338" cy="111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1123950" indent="-457200" eaLnBrk="0" hangingPunct="0">
              <a:spcBef>
                <a:spcPct val="20000"/>
              </a:spcBef>
              <a:buChar char="–"/>
              <a:defRPr sz="2800">
                <a:solidFill>
                  <a:schemeClr val="tx1"/>
                </a:solidFill>
                <a:latin typeface="Arial" charset="0"/>
              </a:defRPr>
            </a:lvl2pPr>
            <a:lvl3pPr marL="1771650" indent="-457200" eaLnBrk="0" hangingPunct="0">
              <a:spcBef>
                <a:spcPct val="20000"/>
              </a:spcBef>
              <a:buChar char="•"/>
              <a:defRPr sz="2400">
                <a:solidFill>
                  <a:schemeClr val="tx1"/>
                </a:solidFill>
                <a:latin typeface="Arial" charset="0"/>
              </a:defRPr>
            </a:lvl3pPr>
            <a:lvl4pPr marL="2419350" indent="-457200" eaLnBrk="0" hangingPunct="0">
              <a:spcBef>
                <a:spcPct val="20000"/>
              </a:spcBef>
              <a:buChar char="–"/>
              <a:defRPr sz="2000">
                <a:solidFill>
                  <a:schemeClr val="tx1"/>
                </a:solidFill>
                <a:latin typeface="Arial" charset="0"/>
              </a:defRPr>
            </a:lvl4pPr>
            <a:lvl5pPr marL="3067050" indent="-457200" eaLnBrk="0" hangingPunct="0">
              <a:spcBef>
                <a:spcPct val="20000"/>
              </a:spcBef>
              <a:buChar char="»"/>
              <a:defRPr sz="2000">
                <a:solidFill>
                  <a:schemeClr val="tx1"/>
                </a:solidFill>
                <a:latin typeface="Arial" charset="0"/>
              </a:defRPr>
            </a:lvl5pPr>
            <a:lvl6pPr marL="3524250" indent="-457200" eaLnBrk="0" fontAlgn="base" hangingPunct="0">
              <a:spcBef>
                <a:spcPct val="20000"/>
              </a:spcBef>
              <a:spcAft>
                <a:spcPct val="0"/>
              </a:spcAft>
              <a:buChar char="»"/>
              <a:defRPr sz="2000">
                <a:solidFill>
                  <a:schemeClr val="tx1"/>
                </a:solidFill>
                <a:latin typeface="Arial" charset="0"/>
              </a:defRPr>
            </a:lvl6pPr>
            <a:lvl7pPr marL="3981450" indent="-457200" eaLnBrk="0" fontAlgn="base" hangingPunct="0">
              <a:spcBef>
                <a:spcPct val="20000"/>
              </a:spcBef>
              <a:spcAft>
                <a:spcPct val="0"/>
              </a:spcAft>
              <a:buChar char="»"/>
              <a:defRPr sz="2000">
                <a:solidFill>
                  <a:schemeClr val="tx1"/>
                </a:solidFill>
                <a:latin typeface="Arial" charset="0"/>
              </a:defRPr>
            </a:lvl7pPr>
            <a:lvl8pPr marL="4438650" indent="-457200" eaLnBrk="0" fontAlgn="base" hangingPunct="0">
              <a:spcBef>
                <a:spcPct val="20000"/>
              </a:spcBef>
              <a:spcAft>
                <a:spcPct val="0"/>
              </a:spcAft>
              <a:buChar char="»"/>
              <a:defRPr sz="2000">
                <a:solidFill>
                  <a:schemeClr val="tx1"/>
                </a:solidFill>
                <a:latin typeface="Arial" charset="0"/>
              </a:defRPr>
            </a:lvl8pPr>
            <a:lvl9pPr marL="4895850" indent="-457200" eaLnBrk="0" fontAlgn="base" hangingPunct="0">
              <a:spcBef>
                <a:spcPct val="20000"/>
              </a:spcBef>
              <a:spcAft>
                <a:spcPct val="0"/>
              </a:spcAft>
              <a:buChar char="»"/>
              <a:defRPr sz="2000">
                <a:solidFill>
                  <a:schemeClr val="tx1"/>
                </a:solidFill>
                <a:latin typeface="Arial" charset="0"/>
              </a:defRPr>
            </a:lvl9pPr>
          </a:lstStyle>
          <a:p>
            <a:pPr eaLnBrk="1" hangingPunct="1">
              <a:spcBef>
                <a:spcPct val="35000"/>
              </a:spcBef>
              <a:buFont typeface="Wingdings" pitchFamily="2" charset="2"/>
              <a:buChar char="§"/>
            </a:pPr>
            <a:r>
              <a:rPr lang="fr-FR" altLang="fr-FR" sz="2000" dirty="0">
                <a:latin typeface="Arial" panose="020B0604020202020204" pitchFamily="34" charset="0"/>
              </a:rPr>
              <a:t> Saisons marquées </a:t>
            </a:r>
          </a:p>
          <a:p>
            <a:pPr eaLnBrk="1" hangingPunct="1">
              <a:spcBef>
                <a:spcPct val="35000"/>
              </a:spcBef>
              <a:buFont typeface="Wingdings" pitchFamily="2" charset="2"/>
              <a:buChar char="§"/>
            </a:pPr>
            <a:r>
              <a:rPr lang="fr-FR" altLang="fr-FR" sz="2000" dirty="0">
                <a:latin typeface="Arial" panose="020B0604020202020204" pitchFamily="34" charset="0"/>
              </a:rPr>
              <a:t> </a:t>
            </a:r>
            <a:r>
              <a:rPr lang="en-US" altLang="fr-FR" sz="2000" dirty="0">
                <a:latin typeface="Arial" panose="020B0604020202020204" pitchFamily="34" charset="0"/>
              </a:rPr>
              <a:t>Biome </a:t>
            </a:r>
            <a:r>
              <a:rPr lang="en-US" altLang="fr-FR" sz="2000" dirty="0" err="1">
                <a:latin typeface="Arial" panose="020B0604020202020204" pitchFamily="34" charset="0"/>
              </a:rPr>
              <a:t>fortement</a:t>
            </a:r>
            <a:r>
              <a:rPr lang="en-US" altLang="fr-FR" sz="2000" dirty="0">
                <a:latin typeface="Arial" panose="020B0604020202020204" pitchFamily="34" charset="0"/>
              </a:rPr>
              <a:t> </a:t>
            </a:r>
            <a:r>
              <a:rPr lang="en-US" altLang="fr-FR" sz="2000" dirty="0" err="1">
                <a:latin typeface="Arial" panose="020B0604020202020204" pitchFamily="34" charset="0"/>
              </a:rPr>
              <a:t>soumis</a:t>
            </a:r>
            <a:r>
              <a:rPr lang="en-US" altLang="fr-FR" sz="2000" dirty="0">
                <a:latin typeface="Arial" panose="020B0604020202020204" pitchFamily="34" charset="0"/>
              </a:rPr>
              <a:t> à</a:t>
            </a:r>
            <a:br>
              <a:rPr lang="en-US" altLang="fr-FR" sz="2000" dirty="0">
                <a:latin typeface="Arial" panose="020B0604020202020204" pitchFamily="34" charset="0"/>
              </a:rPr>
            </a:br>
            <a:r>
              <a:rPr lang="en-US" altLang="fr-FR" sz="2000" dirty="0">
                <a:latin typeface="Arial" panose="020B0604020202020204" pitchFamily="34" charset="0"/>
              </a:rPr>
              <a:t>    </a:t>
            </a:r>
            <a:r>
              <a:rPr lang="en-US" altLang="fr-FR" sz="2000" dirty="0" err="1">
                <a:latin typeface="Arial" panose="020B0604020202020204" pitchFamily="34" charset="0"/>
              </a:rPr>
              <a:t>l'influence</a:t>
            </a:r>
            <a:r>
              <a:rPr lang="en-US" altLang="fr-FR" sz="2000" dirty="0">
                <a:latin typeface="Arial" panose="020B0604020202020204" pitchFamily="34" charset="0"/>
              </a:rPr>
              <a:t> </a:t>
            </a:r>
            <a:r>
              <a:rPr lang="en-US" altLang="fr-FR" sz="2000" dirty="0" err="1">
                <a:latin typeface="Arial" panose="020B0604020202020204" pitchFamily="34" charset="0"/>
              </a:rPr>
              <a:t>humaine</a:t>
            </a:r>
            <a:endParaRPr lang="fr-FR" altLang="fr-FR" sz="2000" dirty="0">
              <a:latin typeface="Arial" panose="020B0604020202020204" pitchFamily="34" charset="0"/>
            </a:endParaRPr>
          </a:p>
        </p:txBody>
      </p:sp>
      <p:pic>
        <p:nvPicPr>
          <p:cNvPr id="39941" name="Picture 8" descr="IMGP079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550" y="1125538"/>
            <a:ext cx="3913188"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85800" y="304800"/>
            <a:ext cx="7772400" cy="609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kern="1200" dirty="0">
                <a:solidFill>
                  <a:srgbClr val="006600"/>
                </a:solidFill>
              </a:rPr>
              <a:t>La forêt tempérée : essences d’arbres et conditions bioclimatiques</a:t>
            </a:r>
          </a:p>
        </p:txBody>
      </p:sp>
      <p:pic>
        <p:nvPicPr>
          <p:cNvPr id="75780" name="Picture 5" descr="C:\Mes Documents\vegetation\facteurs_form_veget_temperees(etli)_fichiers\etliaires.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 y="1951038"/>
            <a:ext cx="6477000"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91615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a:off x="304800" y="76200"/>
            <a:ext cx="5410200" cy="685800"/>
          </a:xfrm>
        </p:spPr>
        <p:txBody>
          <a:bodyPr/>
          <a:lstStyle/>
          <a:p>
            <a:pPr eaLnBrk="1" hangingPunct="1">
              <a:defRPr/>
            </a:pPr>
            <a:r>
              <a:rPr lang="fr-FR" altLang="fr-FR" sz="2800" b="1" dirty="0" smtClean="0">
                <a:solidFill>
                  <a:srgbClr val="006600"/>
                </a:solidFill>
              </a:rPr>
              <a:t>La forêt tempérée : variantes</a:t>
            </a:r>
          </a:p>
        </p:txBody>
      </p:sp>
      <p:pic>
        <p:nvPicPr>
          <p:cNvPr id="76803" name="Picture 5" descr="pineforest_florid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447800"/>
            <a:ext cx="38100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Text Box 6"/>
          <p:cNvSpPr txBox="1">
            <a:spLocks noChangeArrowheads="1"/>
          </p:cNvSpPr>
          <p:nvPr/>
        </p:nvSpPr>
        <p:spPr bwMode="auto">
          <a:xfrm>
            <a:off x="3886200" y="1371600"/>
            <a:ext cx="1600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400" dirty="0">
                <a:latin typeface="Arial" panose="020B0604020202020204" pitchFamily="34" charset="0"/>
              </a:rPr>
              <a:t>Forêt de pins </a:t>
            </a:r>
            <a:r>
              <a:rPr lang="fr-FR" altLang="fr-FR" sz="2400" dirty="0" err="1">
                <a:latin typeface="Arial" panose="020B0604020202020204" pitchFamily="34" charset="0"/>
              </a:rPr>
              <a:t>sub-tropicale</a:t>
            </a:r>
            <a:r>
              <a:rPr lang="fr-FR" altLang="fr-FR" sz="2400" dirty="0">
                <a:latin typeface="Arial" panose="020B0604020202020204" pitchFamily="34" charset="0"/>
              </a:rPr>
              <a:t>, </a:t>
            </a:r>
            <a:r>
              <a:rPr lang="fr-FR" altLang="fr-FR" sz="2400" dirty="0" smtClean="0">
                <a:latin typeface="Arial" panose="020B0604020202020204" pitchFamily="34" charset="0"/>
              </a:rPr>
              <a:t>(Floride)</a:t>
            </a:r>
            <a:endParaRPr lang="fr-FR" altLang="fr-FR" sz="2400" dirty="0">
              <a:latin typeface="Arial" panose="020B0604020202020204" pitchFamily="34" charset="0"/>
            </a:endParaRPr>
          </a:p>
        </p:txBody>
      </p:sp>
      <p:pic>
        <p:nvPicPr>
          <p:cNvPr id="76805" name="Picture 7" descr="valdivianforest"/>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4333875"/>
            <a:ext cx="38100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9" descr="C:\Mes Documents\vegetation\ncalif_conf_coastalforest.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711825" y="1676400"/>
            <a:ext cx="343217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7" name="Text Box 10"/>
          <p:cNvSpPr txBox="1">
            <a:spLocks noChangeArrowheads="1"/>
          </p:cNvSpPr>
          <p:nvPr/>
        </p:nvSpPr>
        <p:spPr bwMode="auto">
          <a:xfrm>
            <a:off x="6372200" y="476071"/>
            <a:ext cx="2590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400" dirty="0">
                <a:latin typeface="Arial" panose="020B0604020202020204" pitchFamily="34" charset="0"/>
              </a:rPr>
              <a:t>Forêt de </a:t>
            </a:r>
            <a:r>
              <a:rPr lang="fr-FR" altLang="fr-FR" sz="2400" dirty="0" smtClean="0">
                <a:latin typeface="Arial" panose="020B0604020202020204" pitchFamily="34" charset="0"/>
              </a:rPr>
              <a:t>conifères (nord </a:t>
            </a:r>
            <a:r>
              <a:rPr lang="fr-FR" altLang="fr-FR" sz="2400" dirty="0">
                <a:latin typeface="Arial" panose="020B0604020202020204" pitchFamily="34" charset="0"/>
              </a:rPr>
              <a:t>de la </a:t>
            </a:r>
            <a:r>
              <a:rPr lang="fr-FR" altLang="fr-FR" sz="2400" dirty="0" smtClean="0">
                <a:latin typeface="Arial" panose="020B0604020202020204" pitchFamily="34" charset="0"/>
              </a:rPr>
              <a:t>Californie)</a:t>
            </a:r>
            <a:endParaRPr lang="fr-FR" altLang="fr-FR" sz="2400" dirty="0">
              <a:latin typeface="Arial" panose="020B0604020202020204" pitchFamily="34" charset="0"/>
            </a:endParaRPr>
          </a:p>
        </p:txBody>
      </p:sp>
      <p:sp>
        <p:nvSpPr>
          <p:cNvPr id="76808" name="Text Box 14"/>
          <p:cNvSpPr>
            <a:spLocks noGrp="1" noChangeArrowheads="1"/>
          </p:cNvSpPr>
          <p:nvPr>
            <p:ph type="subTitle" idx="1"/>
          </p:nvPr>
        </p:nvSpPr>
        <p:spPr>
          <a:xfrm>
            <a:off x="3838356" y="4267200"/>
            <a:ext cx="1873469" cy="2133600"/>
          </a:xfrm>
          <a:noFill/>
          <a:ln>
            <a:noFill/>
          </a:ln>
        </p:spPr>
        <p:txBody>
          <a:bodyPr/>
          <a:lstStyle/>
          <a:p>
            <a:pPr algn="l" eaLnBrk="1" hangingPunct="1">
              <a:spcBef>
                <a:spcPct val="50000"/>
              </a:spcBef>
            </a:pPr>
            <a:r>
              <a:rPr lang="fr-FR" altLang="fr-FR" sz="2400" dirty="0" smtClean="0"/>
              <a:t>Forêt mixte, Chili </a:t>
            </a:r>
            <a:br>
              <a:rPr lang="fr-FR" altLang="fr-FR" sz="2400" dirty="0" smtClean="0"/>
            </a:br>
            <a:r>
              <a:rPr lang="fr-FR" altLang="fr-FR" sz="1600" dirty="0" smtClean="0"/>
              <a:t>feuillus caducifoliés  (hêtres) ou sempervirents (lauracées) ; conifères (cyprès…)</a:t>
            </a:r>
            <a:endParaRPr lang="fr-FR" altLang="fr-FR" sz="2400" dirty="0" smtClean="0"/>
          </a:p>
        </p:txBody>
      </p:sp>
    </p:spTree>
    <p:extLst>
      <p:ext uri="{BB962C8B-B14F-4D97-AF65-F5344CB8AC3E}">
        <p14:creationId xmlns:p14="http://schemas.microsoft.com/office/powerpoint/2010/main" val="35164012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27787" y="875869"/>
            <a:ext cx="4064693" cy="3496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0" name="Rectangle 2"/>
          <p:cNvSpPr>
            <a:spLocks noGrp="1" noChangeArrowheads="1"/>
          </p:cNvSpPr>
          <p:nvPr>
            <p:ph type="title"/>
          </p:nvPr>
        </p:nvSpPr>
        <p:spPr>
          <a:xfrm>
            <a:off x="468313" y="33338"/>
            <a:ext cx="8229600" cy="1143000"/>
          </a:xfrm>
        </p:spPr>
        <p:txBody>
          <a:bodyPr/>
          <a:lstStyle/>
          <a:p>
            <a:pPr eaLnBrk="1" hangingPunct="1">
              <a:defRPr/>
            </a:pPr>
            <a:r>
              <a:rPr lang="fr-FR" altLang="fr-FR" sz="2800" b="1" dirty="0" smtClean="0"/>
              <a:t>Quelques termes indispensables</a:t>
            </a:r>
          </a:p>
        </p:txBody>
      </p:sp>
      <p:sp>
        <p:nvSpPr>
          <p:cNvPr id="4099" name="Text Box 3"/>
          <p:cNvSpPr txBox="1">
            <a:spLocks noChangeArrowheads="1"/>
          </p:cNvSpPr>
          <p:nvPr/>
        </p:nvSpPr>
        <p:spPr bwMode="auto">
          <a:xfrm>
            <a:off x="410165" y="1980123"/>
            <a:ext cx="5846472"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pPr>
            <a:r>
              <a:rPr lang="fr-FR" altLang="fr-FR" sz="2800" dirty="0" smtClean="0">
                <a:latin typeface="Arial" panose="020B0604020202020204" pitchFamily="34" charset="0"/>
              </a:rPr>
              <a:t> biosphère</a:t>
            </a:r>
            <a:endParaRPr lang="fr-FR" altLang="fr-FR" sz="2800" dirty="0">
              <a:latin typeface="Arial" panose="020B0604020202020204" pitchFamily="34" charset="0"/>
            </a:endParaRPr>
          </a:p>
          <a:p>
            <a:pPr eaLnBrk="1" hangingPunct="1">
              <a:spcBef>
                <a:spcPct val="0"/>
              </a:spcBef>
            </a:pPr>
            <a:r>
              <a:rPr lang="fr-FR" altLang="fr-FR" sz="2800" dirty="0" smtClean="0">
                <a:latin typeface="Arial" panose="020B0604020202020204" pitchFamily="34" charset="0"/>
              </a:rPr>
              <a:t> biogéographie</a:t>
            </a:r>
          </a:p>
          <a:p>
            <a:pPr eaLnBrk="1" hangingPunct="1">
              <a:spcBef>
                <a:spcPct val="0"/>
              </a:spcBef>
            </a:pPr>
            <a:r>
              <a:rPr lang="fr-FR" altLang="fr-FR" sz="2800" dirty="0" smtClean="0">
                <a:latin typeface="Arial" panose="020B0604020202020204" pitchFamily="34" charset="0"/>
              </a:rPr>
              <a:t> écologie</a:t>
            </a:r>
          </a:p>
          <a:p>
            <a:pPr eaLnBrk="1" hangingPunct="1">
              <a:spcBef>
                <a:spcPct val="0"/>
              </a:spcBef>
              <a:buNone/>
            </a:pPr>
            <a:endParaRPr lang="fr-FR" altLang="fr-FR" sz="2800" dirty="0" smtClean="0">
              <a:latin typeface="Arial" panose="020B0604020202020204" pitchFamily="34" charset="0"/>
            </a:endParaRPr>
          </a:p>
          <a:p>
            <a:pPr eaLnBrk="1" hangingPunct="1">
              <a:spcBef>
                <a:spcPct val="0"/>
              </a:spcBef>
            </a:pPr>
            <a:endParaRPr lang="fr-FR" altLang="fr-FR" sz="2800" dirty="0">
              <a:latin typeface="Arial" panose="020B0604020202020204" pitchFamily="34" charset="0"/>
            </a:endParaRPr>
          </a:p>
          <a:p>
            <a:pPr eaLnBrk="1" hangingPunct="1">
              <a:spcBef>
                <a:spcPct val="0"/>
              </a:spcBef>
              <a:buClr>
                <a:schemeClr val="tx1">
                  <a:lumMod val="65000"/>
                  <a:lumOff val="35000"/>
                </a:schemeClr>
              </a:buClr>
            </a:pPr>
            <a:r>
              <a:rPr lang="fr-FR" altLang="fr-FR" sz="2800" dirty="0" smtClean="0">
                <a:latin typeface="Arial" panose="020B0604020202020204" pitchFamily="34" charset="0"/>
              </a:rPr>
              <a:t> </a:t>
            </a:r>
            <a:r>
              <a:rPr lang="fr-FR" altLang="fr-FR" sz="2800" dirty="0" smtClean="0">
                <a:solidFill>
                  <a:schemeClr val="tx1">
                    <a:lumMod val="50000"/>
                    <a:lumOff val="50000"/>
                  </a:schemeClr>
                </a:solidFill>
                <a:latin typeface="Arial" panose="020B0604020202020204" pitchFamily="34" charset="0"/>
              </a:rPr>
              <a:t>écosystème : biocénose / biotope </a:t>
            </a:r>
          </a:p>
          <a:p>
            <a:pPr eaLnBrk="1" hangingPunct="1">
              <a:spcBef>
                <a:spcPct val="0"/>
              </a:spcBef>
            </a:pPr>
            <a:endParaRPr lang="fr-FR" altLang="fr-FR" sz="2800" dirty="0" smtClean="0">
              <a:solidFill>
                <a:schemeClr val="bg1">
                  <a:lumMod val="65000"/>
                </a:schemeClr>
              </a:solidFill>
              <a:latin typeface="Arial" panose="020B0604020202020204" pitchFamily="34" charset="0"/>
            </a:endParaRPr>
          </a:p>
          <a:p>
            <a:pPr eaLnBrk="1" hangingPunct="1">
              <a:spcBef>
                <a:spcPct val="0"/>
              </a:spcBef>
            </a:pPr>
            <a:r>
              <a:rPr lang="fr-FR" altLang="fr-FR" sz="2800" dirty="0" smtClean="0">
                <a:solidFill>
                  <a:schemeClr val="tx1">
                    <a:lumMod val="65000"/>
                    <a:lumOff val="35000"/>
                  </a:schemeClr>
                </a:solidFill>
                <a:latin typeface="Arial" panose="020B0604020202020204" pitchFamily="34" charset="0"/>
              </a:rPr>
              <a:t> espèces</a:t>
            </a:r>
            <a:endParaRPr lang="fr-FR" altLang="fr-FR" sz="2800" dirty="0">
              <a:solidFill>
                <a:schemeClr val="tx1">
                  <a:lumMod val="65000"/>
                  <a:lumOff val="35000"/>
                </a:schemeClr>
              </a:solidFill>
              <a:latin typeface="Arial" panose="020B0604020202020204" pitchFamily="34" charset="0"/>
            </a:endParaRPr>
          </a:p>
          <a:p>
            <a:pPr eaLnBrk="1" hangingPunct="1">
              <a:spcBef>
                <a:spcPct val="0"/>
              </a:spcBef>
            </a:pPr>
            <a:r>
              <a:rPr lang="fr-FR" altLang="fr-FR" sz="2800" dirty="0" smtClean="0">
                <a:solidFill>
                  <a:schemeClr val="tx1">
                    <a:lumMod val="65000"/>
                    <a:lumOff val="35000"/>
                  </a:schemeClr>
                </a:solidFill>
                <a:latin typeface="Arial" panose="020B0604020202020204" pitchFamily="34" charset="0"/>
              </a:rPr>
              <a:t> formations/groupements végétaux</a:t>
            </a:r>
          </a:p>
        </p:txBody>
      </p:sp>
      <p:sp>
        <p:nvSpPr>
          <p:cNvPr id="4100" name="Espace réservé du numéro de diapositive 5"/>
          <p:cNvSpPr>
            <a:spLocks noGrp="1"/>
          </p:cNvSpPr>
          <p:nvPr>
            <p:ph type="sldNum" sz="quarter" idx="4294967295"/>
          </p:nvPr>
        </p:nvSpPr>
        <p:spPr>
          <a:xfrm>
            <a:off x="6553200" y="62484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440860AC-682A-4C68-A85E-85C147ED6505}" type="slidenum">
              <a:rPr lang="fr-FR" altLang="fr-FR" sz="1400" smtClean="0">
                <a:latin typeface="Arial" panose="020B0604020202020204" pitchFamily="34" charset="0"/>
              </a:rPr>
              <a:pPr eaLnBrk="1" hangingPunct="1">
                <a:spcBef>
                  <a:spcPct val="0"/>
                </a:spcBef>
                <a:buFontTx/>
                <a:buNone/>
              </a:pPr>
              <a:t>3</a:t>
            </a:fld>
            <a:endParaRPr lang="fr-FR" altLang="fr-FR" sz="1400" dirty="0" smtClean="0">
              <a:latin typeface="Arial" panose="020B0604020202020204"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85800" y="304800"/>
            <a:ext cx="7772400" cy="609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dirty="0">
                <a:solidFill>
                  <a:srgbClr val="006600"/>
                </a:solidFill>
              </a:rPr>
              <a:t>La forêt en France</a:t>
            </a:r>
          </a:p>
        </p:txBody>
      </p:sp>
      <p:sp>
        <p:nvSpPr>
          <p:cNvPr id="77827" name="Rectangle 3"/>
          <p:cNvSpPr>
            <a:spLocks noGrp="1" noChangeArrowheads="1"/>
          </p:cNvSpPr>
          <p:nvPr>
            <p:ph type="subTitle" idx="1"/>
          </p:nvPr>
        </p:nvSpPr>
        <p:spPr>
          <a:xfrm>
            <a:off x="228600" y="2057400"/>
            <a:ext cx="2133600" cy="1981200"/>
          </a:xfrm>
        </p:spPr>
        <p:txBody>
          <a:bodyPr/>
          <a:lstStyle/>
          <a:p>
            <a:pPr eaLnBrk="1" hangingPunct="1"/>
            <a:r>
              <a:rPr lang="fr-FR" altLang="fr-FR" sz="2000" dirty="0" smtClean="0"/>
              <a:t>Part de surface boisée par carré de 5 x 5 km</a:t>
            </a:r>
          </a:p>
          <a:p>
            <a:pPr eaLnBrk="1" hangingPunct="1"/>
            <a:r>
              <a:rPr lang="fr-FR" altLang="fr-FR" sz="2000" dirty="0" smtClean="0"/>
              <a:t>(source: CORINE Land-</a:t>
            </a:r>
            <a:r>
              <a:rPr lang="fr-FR" altLang="fr-FR" sz="2000" dirty="0" err="1" smtClean="0"/>
              <a:t>cover</a:t>
            </a:r>
            <a:r>
              <a:rPr lang="fr-FR" altLang="fr-FR" sz="2000" dirty="0" smtClean="0"/>
              <a:t>)</a:t>
            </a:r>
          </a:p>
        </p:txBody>
      </p:sp>
      <p:grpSp>
        <p:nvGrpSpPr>
          <p:cNvPr id="77828" name="Group 4"/>
          <p:cNvGrpSpPr>
            <a:grpSpLocks/>
          </p:cNvGrpSpPr>
          <p:nvPr/>
        </p:nvGrpSpPr>
        <p:grpSpPr bwMode="auto">
          <a:xfrm>
            <a:off x="838202" y="4343400"/>
            <a:ext cx="1205888" cy="1720850"/>
            <a:chOff x="2352" y="2688"/>
            <a:chExt cx="529" cy="896"/>
          </a:xfrm>
        </p:grpSpPr>
        <p:pic>
          <p:nvPicPr>
            <p:cNvPr id="77831"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52" y="2688"/>
              <a:ext cx="192" cy="1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7832"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352" y="2880"/>
              <a:ext cx="192" cy="1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7833"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352" y="3072"/>
              <a:ext cx="192" cy="1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7834" name="Picture 8"/>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352" y="3264"/>
              <a:ext cx="192" cy="1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7835" name="Picture 9"/>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352" y="3456"/>
              <a:ext cx="192" cy="1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7836" name="Rectangle 10"/>
            <p:cNvSpPr>
              <a:spLocks noChangeArrowheads="1"/>
            </p:cNvSpPr>
            <p:nvPr/>
          </p:nvSpPr>
          <p:spPr bwMode="auto">
            <a:xfrm>
              <a:off x="2592" y="2688"/>
              <a:ext cx="17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GB" altLang="fr-FR" sz="1000" b="1" dirty="0">
                  <a:latin typeface="Arial" panose="020B0604020202020204" pitchFamily="34" charset="0"/>
                </a:rPr>
                <a:t>0 %</a:t>
              </a:r>
              <a:endParaRPr lang="fr-FR" altLang="fr-FR" sz="1000" b="1" dirty="0">
                <a:latin typeface="Arial" panose="020B0604020202020204" pitchFamily="34" charset="0"/>
              </a:endParaRPr>
            </a:p>
          </p:txBody>
        </p:sp>
        <p:sp>
          <p:nvSpPr>
            <p:cNvPr id="77837" name="Rectangle 11"/>
            <p:cNvSpPr>
              <a:spLocks noChangeArrowheads="1"/>
            </p:cNvSpPr>
            <p:nvPr/>
          </p:nvSpPr>
          <p:spPr bwMode="auto">
            <a:xfrm>
              <a:off x="2592" y="2880"/>
              <a:ext cx="25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GB" altLang="fr-FR" sz="1000" b="1" dirty="0">
                  <a:latin typeface="Arial" panose="020B0604020202020204" pitchFamily="34" charset="0"/>
                </a:rPr>
                <a:t>&lt; 10 %</a:t>
              </a:r>
              <a:endParaRPr lang="fr-FR" altLang="fr-FR" sz="1000" b="1" dirty="0">
                <a:latin typeface="Arial" panose="020B0604020202020204" pitchFamily="34" charset="0"/>
              </a:endParaRPr>
            </a:p>
          </p:txBody>
        </p:sp>
        <p:sp>
          <p:nvSpPr>
            <p:cNvPr id="77838" name="Rectangle 12"/>
            <p:cNvSpPr>
              <a:spLocks noChangeArrowheads="1"/>
            </p:cNvSpPr>
            <p:nvPr/>
          </p:nvSpPr>
          <p:spPr bwMode="auto">
            <a:xfrm>
              <a:off x="2592" y="3072"/>
              <a:ext cx="289"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GB" altLang="fr-FR" sz="1000" b="1" dirty="0">
                  <a:latin typeface="Arial" panose="020B0604020202020204" pitchFamily="34" charset="0"/>
                </a:rPr>
                <a:t>11-40 %</a:t>
              </a:r>
              <a:endParaRPr lang="fr-FR" altLang="fr-FR" sz="1000" b="1" dirty="0">
                <a:latin typeface="Arial" panose="020B0604020202020204" pitchFamily="34" charset="0"/>
              </a:endParaRPr>
            </a:p>
          </p:txBody>
        </p:sp>
        <p:sp>
          <p:nvSpPr>
            <p:cNvPr id="77839" name="Rectangle 13"/>
            <p:cNvSpPr>
              <a:spLocks noChangeArrowheads="1"/>
            </p:cNvSpPr>
            <p:nvPr/>
          </p:nvSpPr>
          <p:spPr bwMode="auto">
            <a:xfrm>
              <a:off x="2592" y="3264"/>
              <a:ext cx="289"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GB" altLang="fr-FR" sz="1000" b="1" dirty="0">
                  <a:latin typeface="Arial" panose="020B0604020202020204" pitchFamily="34" charset="0"/>
                </a:rPr>
                <a:t>41-80 %</a:t>
              </a:r>
              <a:endParaRPr lang="fr-FR" altLang="fr-FR" sz="1000" b="1" dirty="0">
                <a:latin typeface="Arial" panose="020B0604020202020204" pitchFamily="34" charset="0"/>
              </a:endParaRPr>
            </a:p>
          </p:txBody>
        </p:sp>
        <p:sp>
          <p:nvSpPr>
            <p:cNvPr id="77840" name="Rectangle 14"/>
            <p:cNvSpPr>
              <a:spLocks noChangeArrowheads="1"/>
            </p:cNvSpPr>
            <p:nvPr/>
          </p:nvSpPr>
          <p:spPr bwMode="auto">
            <a:xfrm>
              <a:off x="2592" y="3456"/>
              <a:ext cx="25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GB" altLang="fr-FR" sz="1000" b="1" dirty="0">
                  <a:latin typeface="Arial" panose="020B0604020202020204" pitchFamily="34" charset="0"/>
                </a:rPr>
                <a:t>&gt; 81 %</a:t>
              </a:r>
              <a:endParaRPr lang="fr-FR" altLang="fr-FR" sz="1000" b="1" dirty="0">
                <a:latin typeface="Arial" panose="020B0604020202020204" pitchFamily="34" charset="0"/>
              </a:endParaRPr>
            </a:p>
          </p:txBody>
        </p:sp>
      </p:grpSp>
      <p:pic>
        <p:nvPicPr>
          <p:cNvPr id="77829" name="Picture 15"/>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667000" y="1066800"/>
            <a:ext cx="6086475" cy="55514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12375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Espace réservé du numéro de diapositive 4"/>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2D5C65F8-BC3D-42C6-A9CC-4874EE77B4F4}" type="slidenum">
              <a:rPr lang="fr-FR" altLang="fr-FR" sz="1400" smtClean="0">
                <a:latin typeface="Arial" panose="020B0604020202020204" pitchFamily="34" charset="0"/>
              </a:rPr>
              <a:pPr eaLnBrk="1" hangingPunct="1">
                <a:spcBef>
                  <a:spcPct val="0"/>
                </a:spcBef>
                <a:buFontTx/>
                <a:buNone/>
              </a:pPr>
              <a:t>31</a:t>
            </a:fld>
            <a:endParaRPr lang="fr-FR" altLang="fr-FR" sz="1400" dirty="0" smtClean="0">
              <a:latin typeface="Arial" panose="020B0604020202020204" pitchFamily="34" charset="0"/>
            </a:endParaRPr>
          </a:p>
        </p:txBody>
      </p:sp>
      <p:pic>
        <p:nvPicPr>
          <p:cNvPr id="40963" name="Picture 5" descr="IMGP076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Text Box 3"/>
          <p:cNvSpPr txBox="1">
            <a:spLocks noChangeArrowheads="1"/>
          </p:cNvSpPr>
          <p:nvPr/>
        </p:nvSpPr>
        <p:spPr bwMode="auto">
          <a:xfrm>
            <a:off x="250825" y="5229225"/>
            <a:ext cx="6084888" cy="11969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buFontTx/>
              <a:buNone/>
            </a:pPr>
            <a:r>
              <a:rPr lang="fr-FR" altLang="fr-FR" sz="2400" dirty="0">
                <a:latin typeface="Arial" panose="020B0604020202020204" pitchFamily="34" charset="0"/>
              </a:rPr>
              <a:t>Il ne reste que quelques secteurs </a:t>
            </a:r>
            <a:br>
              <a:rPr lang="fr-FR" altLang="fr-FR" sz="2400" dirty="0">
                <a:latin typeface="Arial" panose="020B0604020202020204" pitchFamily="34" charset="0"/>
              </a:rPr>
            </a:br>
            <a:r>
              <a:rPr lang="fr-FR" altLang="fr-FR" sz="2400" dirty="0">
                <a:latin typeface="Arial" panose="020B0604020202020204" pitchFamily="34" charset="0"/>
              </a:rPr>
              <a:t>de forêt tempérée originelle </a:t>
            </a:r>
            <a:br>
              <a:rPr lang="fr-FR" altLang="fr-FR" sz="2400" dirty="0">
                <a:latin typeface="Arial" panose="020B0604020202020204" pitchFamily="34" charset="0"/>
              </a:rPr>
            </a:br>
            <a:r>
              <a:rPr lang="fr-FR" altLang="fr-FR" sz="2400" dirty="0">
                <a:latin typeface="Arial" panose="020B0604020202020204" pitchFamily="34" charset="0"/>
              </a:rPr>
              <a:t>en Europe Centrale….</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Espace réservé du numéro de diapositive 4"/>
          <p:cNvSpPr>
            <a:spLocks noGrp="1"/>
          </p:cNvSpPr>
          <p:nvPr>
            <p:ph type="sldNum" sz="quarter" idx="4294967295"/>
          </p:nvPr>
        </p:nvSpPr>
        <p:spPr>
          <a:noFill/>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EFDFED4B-FA5D-4265-851F-66CB4171E7C8}" type="slidenum">
              <a:rPr lang="fr-FR" altLang="fr-FR" sz="1400" smtClean="0">
                <a:latin typeface="Arial" panose="020B0604020202020204" pitchFamily="34" charset="0"/>
              </a:rPr>
              <a:pPr eaLnBrk="1" hangingPunct="1">
                <a:spcBef>
                  <a:spcPct val="0"/>
                </a:spcBef>
                <a:buFontTx/>
                <a:buNone/>
              </a:pPr>
              <a:t>32</a:t>
            </a:fld>
            <a:endParaRPr lang="fr-FR" altLang="fr-FR" sz="1400" dirty="0" smtClean="0">
              <a:latin typeface="Arial" panose="020B0604020202020204" pitchFamily="34" charset="0"/>
            </a:endParaRPr>
          </a:p>
        </p:txBody>
      </p:sp>
      <p:sp>
        <p:nvSpPr>
          <p:cNvPr id="591874" name="Rectangle 2"/>
          <p:cNvSpPr>
            <a:spLocks noGrp="1" noChangeArrowheads="1"/>
          </p:cNvSpPr>
          <p:nvPr>
            <p:ph type="title"/>
          </p:nvPr>
        </p:nvSpPr>
        <p:spPr>
          <a:xfrm>
            <a:off x="1509713" y="188913"/>
            <a:ext cx="6562725" cy="55562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dirty="0" smtClean="0"/>
              <a:t>Les milieux méditerranéens</a:t>
            </a:r>
            <a:endParaRPr lang="fr-FR" altLang="fr-FR" sz="2800" b="1" dirty="0"/>
          </a:p>
        </p:txBody>
      </p:sp>
      <p:sp>
        <p:nvSpPr>
          <p:cNvPr id="41989" name="Rectangle 4"/>
          <p:cNvSpPr>
            <a:spLocks noChangeArrowheads="1"/>
          </p:cNvSpPr>
          <p:nvPr/>
        </p:nvSpPr>
        <p:spPr bwMode="auto">
          <a:xfrm>
            <a:off x="341313" y="1295400"/>
            <a:ext cx="86899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1800" dirty="0">
              <a:latin typeface="Arial" panose="020B0604020202020204" pitchFamily="34" charset="0"/>
            </a:endParaRPr>
          </a:p>
        </p:txBody>
      </p:sp>
      <p:sp>
        <p:nvSpPr>
          <p:cNvPr id="41990" name="Text Box 8"/>
          <p:cNvSpPr txBox="1">
            <a:spLocks noChangeArrowheads="1"/>
          </p:cNvSpPr>
          <p:nvPr/>
        </p:nvSpPr>
        <p:spPr bwMode="auto">
          <a:xfrm>
            <a:off x="107504" y="6147036"/>
            <a:ext cx="87484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1022350" indent="-457200" eaLnBrk="0" hangingPunct="0">
              <a:spcBef>
                <a:spcPct val="20000"/>
              </a:spcBef>
              <a:buChar char="–"/>
              <a:defRPr sz="2800">
                <a:solidFill>
                  <a:schemeClr val="tx1"/>
                </a:solidFill>
                <a:latin typeface="Arial" charset="0"/>
              </a:defRPr>
            </a:lvl2pPr>
            <a:lvl3pPr marL="1670050" indent="-457200" eaLnBrk="0" hangingPunct="0">
              <a:spcBef>
                <a:spcPct val="20000"/>
              </a:spcBef>
              <a:buChar char="•"/>
              <a:defRPr sz="2400">
                <a:solidFill>
                  <a:schemeClr val="tx1"/>
                </a:solidFill>
                <a:latin typeface="Arial" charset="0"/>
              </a:defRPr>
            </a:lvl3pPr>
            <a:lvl4pPr marL="2317750" indent="-457200" eaLnBrk="0" hangingPunct="0">
              <a:spcBef>
                <a:spcPct val="20000"/>
              </a:spcBef>
              <a:buChar char="–"/>
              <a:defRPr sz="2000">
                <a:solidFill>
                  <a:schemeClr val="tx1"/>
                </a:solidFill>
                <a:latin typeface="Arial" charset="0"/>
              </a:defRPr>
            </a:lvl4pPr>
            <a:lvl5pPr marL="2965450" indent="-457200" eaLnBrk="0" hangingPunct="0">
              <a:spcBef>
                <a:spcPct val="20000"/>
              </a:spcBef>
              <a:buChar char="»"/>
              <a:defRPr sz="2000">
                <a:solidFill>
                  <a:schemeClr val="tx1"/>
                </a:solidFill>
                <a:latin typeface="Arial" charset="0"/>
              </a:defRPr>
            </a:lvl5pPr>
            <a:lvl6pPr marL="3422650" indent="-457200" eaLnBrk="0" fontAlgn="base" hangingPunct="0">
              <a:spcBef>
                <a:spcPct val="20000"/>
              </a:spcBef>
              <a:spcAft>
                <a:spcPct val="0"/>
              </a:spcAft>
              <a:buChar char="»"/>
              <a:defRPr sz="2000">
                <a:solidFill>
                  <a:schemeClr val="tx1"/>
                </a:solidFill>
                <a:latin typeface="Arial" charset="0"/>
              </a:defRPr>
            </a:lvl6pPr>
            <a:lvl7pPr marL="3879850" indent="-457200" eaLnBrk="0" fontAlgn="base" hangingPunct="0">
              <a:spcBef>
                <a:spcPct val="20000"/>
              </a:spcBef>
              <a:spcAft>
                <a:spcPct val="0"/>
              </a:spcAft>
              <a:buChar char="»"/>
              <a:defRPr sz="2000">
                <a:solidFill>
                  <a:schemeClr val="tx1"/>
                </a:solidFill>
                <a:latin typeface="Arial" charset="0"/>
              </a:defRPr>
            </a:lvl7pPr>
            <a:lvl8pPr marL="4337050" indent="-457200" eaLnBrk="0" fontAlgn="base" hangingPunct="0">
              <a:spcBef>
                <a:spcPct val="20000"/>
              </a:spcBef>
              <a:spcAft>
                <a:spcPct val="0"/>
              </a:spcAft>
              <a:buChar char="»"/>
              <a:defRPr sz="2000">
                <a:solidFill>
                  <a:schemeClr val="tx1"/>
                </a:solidFill>
                <a:latin typeface="Arial" charset="0"/>
              </a:defRPr>
            </a:lvl8pPr>
            <a:lvl9pPr marL="4794250" indent="-457200" eaLnBrk="0" fontAlgn="base" hangingPunct="0">
              <a:spcBef>
                <a:spcPct val="20000"/>
              </a:spcBef>
              <a:spcAft>
                <a:spcPct val="0"/>
              </a:spcAft>
              <a:buChar char="»"/>
              <a:defRPr sz="2000">
                <a:solidFill>
                  <a:schemeClr val="tx1"/>
                </a:solidFill>
                <a:latin typeface="Arial" charset="0"/>
              </a:defRPr>
            </a:lvl9pPr>
          </a:lstStyle>
          <a:p>
            <a:pPr eaLnBrk="1" hangingPunct="1">
              <a:spcBef>
                <a:spcPct val="35000"/>
              </a:spcBef>
              <a:buNone/>
            </a:pPr>
            <a:r>
              <a:rPr lang="fr-FR" altLang="fr-FR" sz="1200" i="1" dirty="0"/>
              <a:t>« Biome </a:t>
            </a:r>
            <a:r>
              <a:rPr lang="fr-FR" altLang="fr-FR" sz="1200" i="1" dirty="0" err="1"/>
              <a:t>map</a:t>
            </a:r>
            <a:r>
              <a:rPr lang="fr-FR" altLang="fr-FR" sz="1200" i="1" dirty="0"/>
              <a:t> 12 » par </a:t>
            </a:r>
            <a:r>
              <a:rPr lang="fr-FR" altLang="fr-FR" sz="1200" i="1" dirty="0" err="1"/>
              <a:t>Terpsichores</a:t>
            </a:r>
            <a:r>
              <a:rPr lang="fr-FR" altLang="fr-FR" sz="1200" i="1" dirty="0"/>
              <a:t> — Travail personnel. Sous licence CC BY-SA 3.0 via </a:t>
            </a:r>
            <a:r>
              <a:rPr lang="fr-FR" altLang="fr-FR" sz="1200" i="1" dirty="0" err="1"/>
              <a:t>Wikimedia</a:t>
            </a:r>
            <a:r>
              <a:rPr lang="fr-FR" altLang="fr-FR" sz="1200" i="1" dirty="0"/>
              <a:t> Commons - http://</a:t>
            </a:r>
            <a:r>
              <a:rPr lang="fr-FR" altLang="fr-FR" sz="1200" i="1" dirty="0" smtClean="0"/>
              <a:t>commons.wikimedia.org/wiki/File:Biome_map_12.svg#mediaviewer/File:Biome_map_12.svg</a:t>
            </a:r>
            <a:endParaRPr lang="fr-FR" altLang="fr-FR" sz="1200" i="1" dirty="0">
              <a:latin typeface="Arial" panose="020B0604020202020204" pitchFamily="34" charset="0"/>
            </a:endParaRPr>
          </a:p>
        </p:txBody>
      </p:sp>
      <p:pic>
        <p:nvPicPr>
          <p:cNvPr id="58370" name="Picture 2"/>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a:fillRect/>
          </a:stretch>
        </p:blipFill>
        <p:spPr bwMode="auto">
          <a:xfrm>
            <a:off x="179512" y="1124744"/>
            <a:ext cx="8855968" cy="4803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13936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Espace réservé du numéro de diapositive 4"/>
          <p:cNvSpPr>
            <a:spLocks noGrp="1"/>
          </p:cNvSpPr>
          <p:nvPr>
            <p:ph type="sldNum" sz="quarter" idx="4294967295"/>
          </p:nvPr>
        </p:nvSpPr>
        <p:spPr>
          <a:noFill/>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EFDFED4B-FA5D-4265-851F-66CB4171E7C8}" type="slidenum">
              <a:rPr lang="fr-FR" altLang="fr-FR" sz="1400" smtClean="0">
                <a:latin typeface="Arial" panose="020B0604020202020204" pitchFamily="34" charset="0"/>
              </a:rPr>
              <a:pPr eaLnBrk="1" hangingPunct="1">
                <a:spcBef>
                  <a:spcPct val="0"/>
                </a:spcBef>
                <a:buFontTx/>
                <a:buNone/>
              </a:pPr>
              <a:t>33</a:t>
            </a:fld>
            <a:endParaRPr lang="fr-FR" altLang="fr-FR" sz="1400" dirty="0" smtClean="0">
              <a:latin typeface="Arial" panose="020B0604020202020204" pitchFamily="34" charset="0"/>
            </a:endParaRPr>
          </a:p>
        </p:txBody>
      </p:sp>
      <p:sp>
        <p:nvSpPr>
          <p:cNvPr id="591874" name="Rectangle 2"/>
          <p:cNvSpPr>
            <a:spLocks noGrp="1" noChangeArrowheads="1"/>
          </p:cNvSpPr>
          <p:nvPr>
            <p:ph type="title"/>
          </p:nvPr>
        </p:nvSpPr>
        <p:spPr>
          <a:xfrm>
            <a:off x="1509713" y="188913"/>
            <a:ext cx="6562725" cy="55562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dirty="0" smtClean="0"/>
              <a:t>Les milieux méditerranéens</a:t>
            </a:r>
            <a:endParaRPr lang="fr-FR" altLang="fr-FR" sz="2800" b="1" dirty="0"/>
          </a:p>
        </p:txBody>
      </p:sp>
      <p:sp>
        <p:nvSpPr>
          <p:cNvPr id="41988" name="Text Box 3"/>
          <p:cNvSpPr txBox="1">
            <a:spLocks noChangeArrowheads="1"/>
          </p:cNvSpPr>
          <p:nvPr/>
        </p:nvSpPr>
        <p:spPr bwMode="auto">
          <a:xfrm>
            <a:off x="4211960" y="844828"/>
            <a:ext cx="4654550" cy="4221669"/>
          </a:xfrm>
          <a:prstGeom prst="rect">
            <a:avLst/>
          </a:prstGeom>
          <a:noFill/>
          <a:ln w="190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spcAft>
                <a:spcPts val="500"/>
              </a:spcAft>
              <a:buFontTx/>
              <a:buNone/>
            </a:pPr>
            <a:r>
              <a:rPr lang="fr-FR" altLang="fr-FR" sz="2000" u="sng" dirty="0">
                <a:latin typeface="Arial" panose="020B0604020202020204" pitchFamily="34" charset="0"/>
              </a:rPr>
              <a:t>Température </a:t>
            </a:r>
            <a:r>
              <a:rPr lang="fr-FR" altLang="fr-FR" sz="2000" dirty="0">
                <a:latin typeface="Arial" panose="020B0604020202020204" pitchFamily="34" charset="0"/>
              </a:rPr>
              <a:t>: en janvier  -17°C</a:t>
            </a:r>
            <a:br>
              <a:rPr lang="fr-FR" altLang="fr-FR" sz="2000" dirty="0">
                <a:latin typeface="Arial" panose="020B0604020202020204" pitchFamily="34" charset="0"/>
              </a:rPr>
            </a:br>
            <a:r>
              <a:rPr lang="fr-FR" altLang="fr-FR" sz="2000" dirty="0">
                <a:latin typeface="Arial" panose="020B0604020202020204" pitchFamily="34" charset="0"/>
              </a:rPr>
              <a:t>    en Turquie, + 10°C au Maroc ; </a:t>
            </a:r>
            <a:br>
              <a:rPr lang="fr-FR" altLang="fr-FR" sz="2000" dirty="0">
                <a:latin typeface="Arial" panose="020B0604020202020204" pitchFamily="34" charset="0"/>
              </a:rPr>
            </a:br>
            <a:r>
              <a:rPr lang="fr-FR" altLang="fr-FR" sz="2000" dirty="0">
                <a:latin typeface="Arial" panose="020B0604020202020204" pitchFamily="34" charset="0"/>
              </a:rPr>
              <a:t>    en été : + 38°C. Moyennes</a:t>
            </a:r>
            <a:br>
              <a:rPr lang="fr-FR" altLang="fr-FR" sz="2000" dirty="0">
                <a:latin typeface="Arial" panose="020B0604020202020204" pitchFamily="34" charset="0"/>
              </a:rPr>
            </a:br>
            <a:r>
              <a:rPr lang="fr-FR" altLang="fr-FR" sz="2000" dirty="0">
                <a:latin typeface="Arial" panose="020B0604020202020204" pitchFamily="34" charset="0"/>
              </a:rPr>
              <a:t>    mensuelles de 5 à 18 °C.</a:t>
            </a:r>
          </a:p>
          <a:p>
            <a:pPr>
              <a:spcBef>
                <a:spcPct val="0"/>
              </a:spcBef>
              <a:spcAft>
                <a:spcPts val="500"/>
              </a:spcAft>
              <a:buFontTx/>
              <a:buNone/>
            </a:pPr>
            <a:r>
              <a:rPr lang="fr-FR" altLang="fr-FR" sz="2000" u="sng" dirty="0">
                <a:latin typeface="Arial" panose="020B0604020202020204" pitchFamily="34" charset="0"/>
              </a:rPr>
              <a:t>Pluies</a:t>
            </a:r>
            <a:r>
              <a:rPr lang="fr-FR" altLang="fr-FR" sz="2000" dirty="0">
                <a:latin typeface="Arial" panose="020B0604020202020204" pitchFamily="34" charset="0"/>
              </a:rPr>
              <a:t> : 100 mm/an en zones</a:t>
            </a:r>
            <a:br>
              <a:rPr lang="fr-FR" altLang="fr-FR" sz="2000" dirty="0">
                <a:latin typeface="Arial" panose="020B0604020202020204" pitchFamily="34" charset="0"/>
              </a:rPr>
            </a:br>
            <a:r>
              <a:rPr lang="fr-FR" altLang="fr-FR" sz="2000" dirty="0">
                <a:latin typeface="Arial" panose="020B0604020202020204" pitchFamily="34" charset="0"/>
              </a:rPr>
              <a:t>    pré-désertiques à 2500</a:t>
            </a:r>
            <a:br>
              <a:rPr lang="fr-FR" altLang="fr-FR" sz="2000" dirty="0">
                <a:latin typeface="Arial" panose="020B0604020202020204" pitchFamily="34" charset="0"/>
              </a:rPr>
            </a:br>
            <a:r>
              <a:rPr lang="fr-FR" altLang="fr-FR" sz="2000" dirty="0">
                <a:latin typeface="Arial" panose="020B0604020202020204" pitchFamily="34" charset="0"/>
              </a:rPr>
              <a:t>    mm/an sur certaines</a:t>
            </a:r>
            <a:br>
              <a:rPr lang="fr-FR" altLang="fr-FR" sz="2000" dirty="0">
                <a:latin typeface="Arial" panose="020B0604020202020204" pitchFamily="34" charset="0"/>
              </a:rPr>
            </a:br>
            <a:r>
              <a:rPr lang="fr-FR" altLang="fr-FR" sz="2000" dirty="0">
                <a:latin typeface="Arial" panose="020B0604020202020204" pitchFamily="34" charset="0"/>
              </a:rPr>
              <a:t>    montagnes exposées aux</a:t>
            </a:r>
            <a:br>
              <a:rPr lang="fr-FR" altLang="fr-FR" sz="2000" dirty="0">
                <a:latin typeface="Arial" panose="020B0604020202020204" pitchFamily="34" charset="0"/>
              </a:rPr>
            </a:br>
            <a:r>
              <a:rPr lang="fr-FR" altLang="fr-FR" sz="2000" dirty="0">
                <a:latin typeface="Arial" panose="020B0604020202020204" pitchFamily="34" charset="0"/>
              </a:rPr>
              <a:t>    vents humides </a:t>
            </a:r>
            <a:br>
              <a:rPr lang="fr-FR" altLang="fr-FR" sz="2000" dirty="0">
                <a:latin typeface="Arial" panose="020B0604020202020204" pitchFamily="34" charset="0"/>
              </a:rPr>
            </a:br>
            <a:r>
              <a:rPr lang="fr-FR" altLang="fr-FR" sz="2000" u="sng" dirty="0">
                <a:latin typeface="Arial" panose="020B0604020202020204" pitchFamily="34" charset="0"/>
              </a:rPr>
              <a:t>Végétation </a:t>
            </a:r>
            <a:r>
              <a:rPr lang="fr-FR" altLang="fr-FR" sz="2000" dirty="0">
                <a:latin typeface="Arial" panose="020B0604020202020204" pitchFamily="34" charset="0"/>
              </a:rPr>
              <a:t>: chêne, olivier, pin</a:t>
            </a:r>
            <a:br>
              <a:rPr lang="fr-FR" altLang="fr-FR" sz="2000" dirty="0">
                <a:latin typeface="Arial" panose="020B0604020202020204" pitchFamily="34" charset="0"/>
              </a:rPr>
            </a:br>
            <a:r>
              <a:rPr lang="fr-FR" altLang="fr-FR" sz="2000" dirty="0">
                <a:latin typeface="Arial" panose="020B0604020202020204" pitchFamily="34" charset="0"/>
              </a:rPr>
              <a:t>    </a:t>
            </a:r>
            <a:r>
              <a:rPr lang="fr-FR" altLang="fr-FR" sz="2000" dirty="0" err="1">
                <a:latin typeface="Arial" panose="020B0604020202020204" pitchFamily="34" charset="0"/>
              </a:rPr>
              <a:t>d'alep</a:t>
            </a:r>
            <a:r>
              <a:rPr lang="fr-FR" altLang="fr-FR" sz="2000" dirty="0">
                <a:latin typeface="Arial" panose="020B0604020202020204" pitchFamily="34" charset="0"/>
              </a:rPr>
              <a:t>, thuya, châtaignier </a:t>
            </a:r>
            <a:r>
              <a:rPr lang="fr-FR" altLang="fr-FR" sz="2000" dirty="0" smtClean="0">
                <a:latin typeface="Arial" panose="020B0604020202020204" pitchFamily="34" charset="0"/>
              </a:rPr>
              <a:t>…</a:t>
            </a:r>
          </a:p>
          <a:p>
            <a:pPr>
              <a:spcBef>
                <a:spcPct val="0"/>
              </a:spcBef>
              <a:spcAft>
                <a:spcPts val="500"/>
              </a:spcAft>
              <a:buFontTx/>
              <a:buNone/>
            </a:pPr>
            <a:r>
              <a:rPr lang="fr-FR" altLang="fr-FR" sz="2000" u="sng" dirty="0" smtClean="0">
                <a:latin typeface="Arial" panose="020B0604020202020204" pitchFamily="34" charset="0"/>
              </a:rPr>
              <a:t>Faune</a:t>
            </a:r>
            <a:r>
              <a:rPr lang="fr-FR" altLang="fr-FR" sz="2000" dirty="0" smtClean="0">
                <a:latin typeface="Arial" panose="020B0604020202020204" pitchFamily="34" charset="0"/>
              </a:rPr>
              <a:t> : insectes, lézards, </a:t>
            </a:r>
            <a:r>
              <a:rPr lang="fr-FR" altLang="fr-FR" sz="2000" smtClean="0">
                <a:latin typeface="Arial" panose="020B0604020202020204" pitchFamily="34" charset="0"/>
              </a:rPr>
              <a:t>oiseaux,</a:t>
            </a:r>
            <a:br>
              <a:rPr lang="fr-FR" altLang="fr-FR" sz="2000" smtClean="0">
                <a:latin typeface="Arial" panose="020B0604020202020204" pitchFamily="34" charset="0"/>
              </a:rPr>
            </a:br>
            <a:r>
              <a:rPr lang="fr-FR" altLang="fr-FR" sz="2000" smtClean="0">
                <a:latin typeface="Arial" panose="020B0604020202020204" pitchFamily="34" charset="0"/>
              </a:rPr>
              <a:t>     chèvre</a:t>
            </a:r>
            <a:r>
              <a:rPr lang="fr-FR" altLang="fr-FR" sz="2000" dirty="0" smtClean="0">
                <a:latin typeface="Arial" panose="020B0604020202020204" pitchFamily="34" charset="0"/>
              </a:rPr>
              <a:t>, mouton, renard, sanglier…</a:t>
            </a:r>
          </a:p>
        </p:txBody>
      </p:sp>
      <p:sp>
        <p:nvSpPr>
          <p:cNvPr id="41989" name="Rectangle 4"/>
          <p:cNvSpPr>
            <a:spLocks noChangeArrowheads="1"/>
          </p:cNvSpPr>
          <p:nvPr/>
        </p:nvSpPr>
        <p:spPr bwMode="auto">
          <a:xfrm>
            <a:off x="341313" y="1295400"/>
            <a:ext cx="86899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1800" dirty="0">
              <a:latin typeface="Arial" panose="020B0604020202020204" pitchFamily="34" charset="0"/>
            </a:endParaRPr>
          </a:p>
        </p:txBody>
      </p:sp>
      <p:pic>
        <p:nvPicPr>
          <p:cNvPr id="41991" name="Picture 10" descr="IMGP255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41313" y="853998"/>
            <a:ext cx="3510607" cy="318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descr="http://mail.resus.univ-mrs.fr/~flocon/herbier/dico/cheneV2.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1312" y="4293096"/>
            <a:ext cx="3510607" cy="237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4" name="Picture 2" descr="C:\Users\dvallod\Desktop\DV\Photos tel portable à trier\2013\2013-12-25 15.30.15.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579235" y="5241038"/>
            <a:ext cx="1920000" cy="144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0" descr="C:\Mes Documents\vegetation\maquis_bonifacio.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81600" y="3886200"/>
            <a:ext cx="3962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2"/>
          <p:cNvSpPr>
            <a:spLocks noGrp="1" noChangeArrowheads="1"/>
          </p:cNvSpPr>
          <p:nvPr>
            <p:ph type="ctrTitle"/>
          </p:nvPr>
        </p:nvSpPr>
        <p:spPr>
          <a:xfrm>
            <a:off x="0" y="76200"/>
            <a:ext cx="3429000" cy="12954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dirty="0">
                <a:solidFill>
                  <a:srgbClr val="006600"/>
                </a:solidFill>
              </a:rPr>
              <a:t>Les milieux méditerranéens : maquis, garrigue</a:t>
            </a:r>
          </a:p>
        </p:txBody>
      </p:sp>
      <p:sp>
        <p:nvSpPr>
          <p:cNvPr id="79876" name="Rectangle 3"/>
          <p:cNvSpPr>
            <a:spLocks noGrp="1" noChangeArrowheads="1"/>
          </p:cNvSpPr>
          <p:nvPr>
            <p:ph type="subTitle" idx="1"/>
          </p:nvPr>
        </p:nvSpPr>
        <p:spPr>
          <a:xfrm>
            <a:off x="762000" y="1752600"/>
            <a:ext cx="2362200" cy="685800"/>
          </a:xfrm>
          <a:ln>
            <a:noFill/>
          </a:ln>
        </p:spPr>
        <p:txBody>
          <a:bodyPr/>
          <a:lstStyle/>
          <a:p>
            <a:pPr eaLnBrk="1" hangingPunct="1"/>
            <a:r>
              <a:rPr lang="fr-FR" altLang="fr-FR" sz="2000" dirty="0" smtClean="0"/>
              <a:t>garrigue à chêne-vert, Languedoc</a:t>
            </a:r>
          </a:p>
        </p:txBody>
      </p:sp>
      <p:sp>
        <p:nvSpPr>
          <p:cNvPr id="79877" name="Text Box 6"/>
          <p:cNvSpPr txBox="1">
            <a:spLocks noChangeArrowheads="1"/>
          </p:cNvSpPr>
          <p:nvPr/>
        </p:nvSpPr>
        <p:spPr bwMode="auto">
          <a:xfrm>
            <a:off x="5181600" y="3946525"/>
            <a:ext cx="213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000" dirty="0">
                <a:latin typeface="Arial" panose="020B0604020202020204" pitchFamily="34" charset="0"/>
              </a:rPr>
              <a:t>maquis, Corse</a:t>
            </a:r>
          </a:p>
        </p:txBody>
      </p:sp>
      <p:sp>
        <p:nvSpPr>
          <p:cNvPr id="79878" name="Text Box 8"/>
          <p:cNvSpPr txBox="1">
            <a:spLocks noChangeArrowheads="1"/>
          </p:cNvSpPr>
          <p:nvPr/>
        </p:nvSpPr>
        <p:spPr bwMode="auto">
          <a:xfrm>
            <a:off x="228600" y="3200400"/>
            <a:ext cx="2590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000" dirty="0">
                <a:latin typeface="Arial" panose="020B0604020202020204" pitchFamily="34" charset="0"/>
              </a:rPr>
              <a:t>garrigue, Provence</a:t>
            </a:r>
          </a:p>
        </p:txBody>
      </p:sp>
      <p:pic>
        <p:nvPicPr>
          <p:cNvPr id="79879" name="Picture 9" descr="C:\Mes Documents\vegetation\garrigue_àchenevert_languedoc.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76600" y="0"/>
            <a:ext cx="58674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0" name="Picture 7" descr="C:\Mes Documents\vegetation\garrigue_provence.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37719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57549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304800"/>
            <a:ext cx="7772400" cy="609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dirty="0">
                <a:solidFill>
                  <a:srgbClr val="006600"/>
                </a:solidFill>
              </a:rPr>
              <a:t>Les milieux méditerranéens : chaparral</a:t>
            </a:r>
          </a:p>
        </p:txBody>
      </p:sp>
      <p:sp>
        <p:nvSpPr>
          <p:cNvPr id="80900" name="Text Box 7"/>
          <p:cNvSpPr txBox="1">
            <a:spLocks noChangeArrowheads="1"/>
          </p:cNvSpPr>
          <p:nvPr/>
        </p:nvSpPr>
        <p:spPr bwMode="auto">
          <a:xfrm>
            <a:off x="1905000" y="5562600"/>
            <a:ext cx="350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000" dirty="0">
                <a:latin typeface="Arial" panose="020B0604020202020204" pitchFamily="34" charset="0"/>
              </a:rPr>
              <a:t>Chaparral, Californie</a:t>
            </a:r>
          </a:p>
        </p:txBody>
      </p:sp>
      <p:pic>
        <p:nvPicPr>
          <p:cNvPr id="80901" name="Picture 8" descr="C:\Mes Documents\vegetation\chaparral_calif.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277938"/>
            <a:ext cx="6019800" cy="403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Picture 6" descr="calif_interior_chaparra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070600" y="1295400"/>
            <a:ext cx="3090863"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23875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ctrTitle"/>
          </p:nvPr>
        </p:nvSpPr>
        <p:spPr>
          <a:xfrm>
            <a:off x="685800" y="152400"/>
            <a:ext cx="7772400" cy="609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dirty="0">
                <a:solidFill>
                  <a:srgbClr val="006600"/>
                </a:solidFill>
              </a:rPr>
              <a:t>Les forêts tropicales dans le monde</a:t>
            </a:r>
          </a:p>
        </p:txBody>
      </p:sp>
      <p:sp>
        <p:nvSpPr>
          <p:cNvPr id="2" name="ZoneTexte 1"/>
          <p:cNvSpPr txBox="1"/>
          <p:nvPr/>
        </p:nvSpPr>
        <p:spPr>
          <a:xfrm>
            <a:off x="323528" y="6279703"/>
            <a:ext cx="7848872" cy="461665"/>
          </a:xfrm>
          <a:prstGeom prst="rect">
            <a:avLst/>
          </a:prstGeom>
          <a:noFill/>
        </p:spPr>
        <p:txBody>
          <a:bodyPr wrap="square" rtlCol="0">
            <a:spAutoFit/>
          </a:bodyPr>
          <a:lstStyle/>
          <a:p>
            <a:r>
              <a:rPr lang="fr-FR" sz="1200" i="1" dirty="0"/>
              <a:t>« Biome </a:t>
            </a:r>
            <a:r>
              <a:rPr lang="fr-FR" sz="1200" i="1" dirty="0" err="1"/>
              <a:t>map</a:t>
            </a:r>
            <a:r>
              <a:rPr lang="fr-FR" sz="1200" i="1" dirty="0"/>
              <a:t> 01 » par </a:t>
            </a:r>
            <a:r>
              <a:rPr lang="fr-FR" sz="1200" i="1" dirty="0" err="1"/>
              <a:t>Terpsichores</a:t>
            </a:r>
            <a:r>
              <a:rPr lang="fr-FR" sz="1200" i="1" dirty="0"/>
              <a:t> — Travail personnel. Sous licence CC BY-SA 3.0 via </a:t>
            </a:r>
            <a:r>
              <a:rPr lang="fr-FR" sz="1200" i="1" dirty="0" err="1"/>
              <a:t>Wikimedia</a:t>
            </a:r>
            <a:r>
              <a:rPr lang="fr-FR" sz="1200" i="1" dirty="0"/>
              <a:t> Commons - http://commons.wikimedia.org/wiki/File:Biome_map_01.svg#mediaviewer/File:Biome_map_01.svg</a:t>
            </a:r>
          </a:p>
        </p:txBody>
      </p:sp>
      <p:pic>
        <p:nvPicPr>
          <p:cNvPr id="6041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826195"/>
            <a:ext cx="9178877" cy="4979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87930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Espace réservé du numéro de diapositive 4"/>
          <p:cNvSpPr>
            <a:spLocks noGrp="1"/>
          </p:cNvSpPr>
          <p:nvPr>
            <p:ph type="sldNum" sz="quarter" idx="4294967295"/>
          </p:nvPr>
        </p:nvSpPr>
        <p:spPr>
          <a:noFill/>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FA0FEE76-595D-41CD-9F87-91E0EA2FB68C}" type="slidenum">
              <a:rPr lang="fr-FR" altLang="fr-FR" sz="1400" smtClean="0">
                <a:latin typeface="Arial" panose="020B0604020202020204" pitchFamily="34" charset="0"/>
              </a:rPr>
              <a:pPr eaLnBrk="1" hangingPunct="1">
                <a:spcBef>
                  <a:spcPct val="0"/>
                </a:spcBef>
                <a:buFontTx/>
                <a:buNone/>
              </a:pPr>
              <a:t>37</a:t>
            </a:fld>
            <a:endParaRPr lang="fr-FR" altLang="fr-FR" sz="1400" dirty="0" smtClean="0">
              <a:latin typeface="Arial" panose="020B0604020202020204" pitchFamily="34" charset="0"/>
            </a:endParaRPr>
          </a:p>
        </p:txBody>
      </p:sp>
      <p:sp>
        <p:nvSpPr>
          <p:cNvPr id="593922" name="Rectangle 2"/>
          <p:cNvSpPr>
            <a:spLocks noGrp="1" noChangeArrowheads="1"/>
          </p:cNvSpPr>
          <p:nvPr>
            <p:ph type="title"/>
          </p:nvPr>
        </p:nvSpPr>
        <p:spPr>
          <a:xfrm>
            <a:off x="985838" y="188913"/>
            <a:ext cx="7262812" cy="61595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dirty="0"/>
              <a:t> La forêt tropicale </a:t>
            </a:r>
            <a:r>
              <a:rPr lang="fr-FR" altLang="fr-FR" sz="2800" b="1" dirty="0" smtClean="0"/>
              <a:t>ombrophile</a:t>
            </a:r>
            <a:endParaRPr lang="fr-FR" altLang="fr-FR" sz="2800" b="1" dirty="0"/>
          </a:p>
        </p:txBody>
      </p:sp>
      <p:sp>
        <p:nvSpPr>
          <p:cNvPr id="44036" name="Text Box 3"/>
          <p:cNvSpPr txBox="1">
            <a:spLocks noChangeArrowheads="1"/>
          </p:cNvSpPr>
          <p:nvPr/>
        </p:nvSpPr>
        <p:spPr bwMode="auto">
          <a:xfrm>
            <a:off x="4035425" y="1095315"/>
            <a:ext cx="5002213" cy="3362459"/>
          </a:xfrm>
          <a:prstGeom prst="rect">
            <a:avLst/>
          </a:prstGeom>
          <a:noFill/>
          <a:ln w="190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spcAft>
                <a:spcPts val="500"/>
              </a:spcAft>
              <a:buFontTx/>
              <a:buNone/>
            </a:pPr>
            <a:r>
              <a:rPr lang="fr-FR" altLang="fr-FR" sz="2000" u="sng" dirty="0">
                <a:latin typeface="Arial" panose="020B0604020202020204" pitchFamily="34" charset="0"/>
              </a:rPr>
              <a:t>Température</a:t>
            </a:r>
            <a:r>
              <a:rPr lang="fr-FR" altLang="fr-FR" sz="2000" dirty="0">
                <a:latin typeface="Arial" panose="020B0604020202020204" pitchFamily="34" charset="0"/>
              </a:rPr>
              <a:t>:</a:t>
            </a:r>
            <a:br>
              <a:rPr lang="fr-FR" altLang="fr-FR" sz="2000" dirty="0">
                <a:latin typeface="Arial" panose="020B0604020202020204" pitchFamily="34" charset="0"/>
              </a:rPr>
            </a:br>
            <a:r>
              <a:rPr lang="fr-FR" altLang="fr-FR" sz="2000" dirty="0">
                <a:latin typeface="Arial" panose="020B0604020202020204" pitchFamily="34" charset="0"/>
              </a:rPr>
              <a:t> 20°C à 25°C</a:t>
            </a:r>
          </a:p>
          <a:p>
            <a:pPr>
              <a:spcBef>
                <a:spcPct val="0"/>
              </a:spcBef>
              <a:spcAft>
                <a:spcPts val="500"/>
              </a:spcAft>
              <a:buFontTx/>
              <a:buNone/>
            </a:pPr>
            <a:r>
              <a:rPr lang="fr-FR" altLang="fr-FR" sz="2000" u="sng" dirty="0" smtClean="0">
                <a:latin typeface="Arial" panose="020B0604020202020204" pitchFamily="34" charset="0"/>
              </a:rPr>
              <a:t>Pluies</a:t>
            </a:r>
            <a:r>
              <a:rPr lang="fr-FR" altLang="fr-FR" sz="2000" dirty="0" smtClean="0">
                <a:latin typeface="Arial" panose="020B0604020202020204" pitchFamily="34" charset="0"/>
              </a:rPr>
              <a:t> </a:t>
            </a:r>
            <a:r>
              <a:rPr lang="fr-FR" altLang="fr-FR" sz="2000" dirty="0">
                <a:latin typeface="Arial" panose="020B0604020202020204" pitchFamily="34" charset="0"/>
              </a:rPr>
              <a:t>:</a:t>
            </a:r>
            <a:br>
              <a:rPr lang="fr-FR" altLang="fr-FR" sz="2000" dirty="0">
                <a:latin typeface="Arial" panose="020B0604020202020204" pitchFamily="34" charset="0"/>
              </a:rPr>
            </a:br>
            <a:r>
              <a:rPr lang="fr-FR" altLang="fr-FR" sz="2000" dirty="0">
                <a:latin typeface="Arial" panose="020B0604020202020204" pitchFamily="34" charset="0"/>
              </a:rPr>
              <a:t> 2 000 à</a:t>
            </a:r>
            <a:br>
              <a:rPr lang="fr-FR" altLang="fr-FR" sz="2000" dirty="0">
                <a:latin typeface="Arial" panose="020B0604020202020204" pitchFamily="34" charset="0"/>
              </a:rPr>
            </a:br>
            <a:r>
              <a:rPr lang="fr-FR" altLang="fr-FR" sz="2000" dirty="0">
                <a:latin typeface="Arial" panose="020B0604020202020204" pitchFamily="34" charset="0"/>
              </a:rPr>
              <a:t>10 000 mm/an</a:t>
            </a:r>
          </a:p>
          <a:p>
            <a:pPr>
              <a:spcBef>
                <a:spcPct val="0"/>
              </a:spcBef>
              <a:spcAft>
                <a:spcPts val="500"/>
              </a:spcAft>
              <a:buFontTx/>
              <a:buNone/>
            </a:pPr>
            <a:r>
              <a:rPr lang="fr-FR" altLang="fr-FR" sz="2000" u="sng" dirty="0">
                <a:latin typeface="Arial" panose="020B0604020202020204" pitchFamily="34" charset="0"/>
              </a:rPr>
              <a:t>Végétation</a:t>
            </a:r>
            <a:r>
              <a:rPr lang="fr-FR" altLang="fr-FR" sz="2000" dirty="0">
                <a:latin typeface="Arial" panose="020B0604020202020204" pitchFamily="34" charset="0"/>
              </a:rPr>
              <a:t>: plus de 100 espèces d'arbres + lianes, orchidées, broméliacées, mousses, …</a:t>
            </a:r>
          </a:p>
          <a:p>
            <a:pPr eaLnBrk="1" hangingPunct="1">
              <a:spcBef>
                <a:spcPct val="0"/>
              </a:spcBef>
              <a:spcAft>
                <a:spcPts val="500"/>
              </a:spcAft>
              <a:buFontTx/>
              <a:buNone/>
            </a:pPr>
            <a:r>
              <a:rPr lang="fr-FR" altLang="fr-FR" sz="2000" u="sng" dirty="0">
                <a:latin typeface="Arial" panose="020B0604020202020204" pitchFamily="34" charset="0"/>
              </a:rPr>
              <a:t>Faune </a:t>
            </a:r>
            <a:r>
              <a:rPr lang="fr-FR" altLang="fr-FR" sz="2000" dirty="0">
                <a:latin typeface="Arial" panose="020B0604020202020204" pitchFamily="34" charset="0"/>
              </a:rPr>
              <a:t>: nombreux oiseaux, chauve-souris, petits mammifères et insectes</a:t>
            </a:r>
            <a:r>
              <a:rPr lang="fr-FR" altLang="fr-FR" sz="2000" dirty="0" smtClean="0">
                <a:latin typeface="Arial" panose="020B0604020202020204" pitchFamily="34" charset="0"/>
              </a:rPr>
              <a:t>.</a:t>
            </a:r>
            <a:endParaRPr lang="fr-FR" altLang="fr-FR" sz="2000" u="sng" dirty="0" smtClean="0">
              <a:latin typeface="Arial" panose="020B0604020202020204" pitchFamily="34" charset="0"/>
            </a:endParaRPr>
          </a:p>
        </p:txBody>
      </p:sp>
      <p:pic>
        <p:nvPicPr>
          <p:cNvPr id="44037" name="Picture 4" descr="ECOforêtequatdessous"/>
          <p:cNvPicPr>
            <a:picLocks noChangeAspect="1" noChangeArrowheads="1"/>
          </p:cNvPicPr>
          <p:nvPr/>
        </p:nvPicPr>
        <p:blipFill>
          <a:blip r:embed="rId3">
            <a:lum bright="-6000" contrast="18000"/>
            <a:extLst>
              <a:ext uri="{28A0092B-C50C-407E-A947-70E740481C1C}">
                <a14:useLocalDpi xmlns:a14="http://schemas.microsoft.com/office/drawing/2010/main"/>
              </a:ext>
            </a:extLst>
          </a:blip>
          <a:srcRect/>
          <a:stretch>
            <a:fillRect/>
          </a:stretch>
        </p:blipFill>
        <p:spPr bwMode="auto">
          <a:xfrm>
            <a:off x="177800" y="1096963"/>
            <a:ext cx="3759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Text Box 5"/>
          <p:cNvSpPr txBox="1">
            <a:spLocks noChangeArrowheads="1"/>
          </p:cNvSpPr>
          <p:nvPr/>
        </p:nvSpPr>
        <p:spPr bwMode="auto">
          <a:xfrm>
            <a:off x="179388" y="5589240"/>
            <a:ext cx="8713787"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1123950" indent="-457200" eaLnBrk="0" hangingPunct="0">
              <a:spcBef>
                <a:spcPct val="20000"/>
              </a:spcBef>
              <a:buChar char="–"/>
              <a:defRPr sz="2800">
                <a:solidFill>
                  <a:schemeClr val="tx1"/>
                </a:solidFill>
                <a:latin typeface="Arial" charset="0"/>
              </a:defRPr>
            </a:lvl2pPr>
            <a:lvl3pPr marL="1771650" indent="-457200" eaLnBrk="0" hangingPunct="0">
              <a:spcBef>
                <a:spcPct val="20000"/>
              </a:spcBef>
              <a:buChar char="•"/>
              <a:defRPr sz="2400">
                <a:solidFill>
                  <a:schemeClr val="tx1"/>
                </a:solidFill>
                <a:latin typeface="Arial" charset="0"/>
              </a:defRPr>
            </a:lvl3pPr>
            <a:lvl4pPr marL="2419350" indent="-457200" eaLnBrk="0" hangingPunct="0">
              <a:spcBef>
                <a:spcPct val="20000"/>
              </a:spcBef>
              <a:buChar char="–"/>
              <a:defRPr sz="2000">
                <a:solidFill>
                  <a:schemeClr val="tx1"/>
                </a:solidFill>
                <a:latin typeface="Arial" charset="0"/>
              </a:defRPr>
            </a:lvl4pPr>
            <a:lvl5pPr marL="3067050" indent="-457200" eaLnBrk="0" hangingPunct="0">
              <a:spcBef>
                <a:spcPct val="20000"/>
              </a:spcBef>
              <a:buChar char="»"/>
              <a:defRPr sz="2000">
                <a:solidFill>
                  <a:schemeClr val="tx1"/>
                </a:solidFill>
                <a:latin typeface="Arial" charset="0"/>
              </a:defRPr>
            </a:lvl5pPr>
            <a:lvl6pPr marL="3524250" indent="-457200" eaLnBrk="0" fontAlgn="base" hangingPunct="0">
              <a:spcBef>
                <a:spcPct val="20000"/>
              </a:spcBef>
              <a:spcAft>
                <a:spcPct val="0"/>
              </a:spcAft>
              <a:buChar char="»"/>
              <a:defRPr sz="2000">
                <a:solidFill>
                  <a:schemeClr val="tx1"/>
                </a:solidFill>
                <a:latin typeface="Arial" charset="0"/>
              </a:defRPr>
            </a:lvl6pPr>
            <a:lvl7pPr marL="3981450" indent="-457200" eaLnBrk="0" fontAlgn="base" hangingPunct="0">
              <a:spcBef>
                <a:spcPct val="20000"/>
              </a:spcBef>
              <a:spcAft>
                <a:spcPct val="0"/>
              </a:spcAft>
              <a:buChar char="»"/>
              <a:defRPr sz="2000">
                <a:solidFill>
                  <a:schemeClr val="tx1"/>
                </a:solidFill>
                <a:latin typeface="Arial" charset="0"/>
              </a:defRPr>
            </a:lvl7pPr>
            <a:lvl8pPr marL="4438650" indent="-457200" eaLnBrk="0" fontAlgn="base" hangingPunct="0">
              <a:spcBef>
                <a:spcPct val="20000"/>
              </a:spcBef>
              <a:spcAft>
                <a:spcPct val="0"/>
              </a:spcAft>
              <a:buChar char="»"/>
              <a:defRPr sz="2000">
                <a:solidFill>
                  <a:schemeClr val="tx1"/>
                </a:solidFill>
                <a:latin typeface="Arial" charset="0"/>
              </a:defRPr>
            </a:lvl8pPr>
            <a:lvl9pPr marL="4895850" indent="-4572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 typeface="Wingdings" pitchFamily="2" charset="2"/>
              <a:buChar char="§"/>
            </a:pPr>
            <a:r>
              <a:rPr lang="fr-FR" altLang="fr-FR" sz="1800" b="1" dirty="0">
                <a:latin typeface="Arial" panose="020B0604020202020204" pitchFamily="34" charset="0"/>
              </a:rPr>
              <a:t> La plus grande biodiversité : 5 % de la surface terrestre, mais 50 %</a:t>
            </a:r>
            <a:br>
              <a:rPr lang="fr-FR" altLang="fr-FR" sz="1800" b="1" dirty="0">
                <a:latin typeface="Arial" panose="020B0604020202020204" pitchFamily="34" charset="0"/>
              </a:rPr>
            </a:br>
            <a:r>
              <a:rPr lang="fr-FR" altLang="fr-FR" sz="1800" b="1" dirty="0">
                <a:latin typeface="Arial" panose="020B0604020202020204" pitchFamily="34" charset="0"/>
              </a:rPr>
              <a:t>    des espèces connues sur Terre.</a:t>
            </a:r>
          </a:p>
          <a:p>
            <a:pPr eaLnBrk="1" hangingPunct="1">
              <a:spcBef>
                <a:spcPct val="0"/>
              </a:spcBef>
              <a:buFont typeface="Wingdings" pitchFamily="2" charset="2"/>
              <a:buChar char="§"/>
            </a:pPr>
            <a:r>
              <a:rPr lang="en-US" altLang="fr-FR" sz="1800" b="1" dirty="0">
                <a:latin typeface="Arial" panose="020B0604020202020204" pitchFamily="34" charset="0"/>
              </a:rPr>
              <a:t> Biome </a:t>
            </a:r>
            <a:r>
              <a:rPr lang="en-US" altLang="fr-FR" sz="1800" b="1" dirty="0" err="1">
                <a:latin typeface="Arial" panose="020B0604020202020204" pitchFamily="34" charset="0"/>
              </a:rPr>
              <a:t>fortement</a:t>
            </a:r>
            <a:r>
              <a:rPr lang="en-US" altLang="fr-FR" sz="1800" b="1" dirty="0">
                <a:latin typeface="Arial" panose="020B0604020202020204" pitchFamily="34" charset="0"/>
              </a:rPr>
              <a:t> </a:t>
            </a:r>
            <a:r>
              <a:rPr lang="en-US" altLang="fr-FR" sz="1800" b="1" dirty="0" err="1">
                <a:latin typeface="Arial" panose="020B0604020202020204" pitchFamily="34" charset="0"/>
              </a:rPr>
              <a:t>soumis</a:t>
            </a:r>
            <a:r>
              <a:rPr lang="en-US" altLang="fr-FR" sz="1800" b="1" dirty="0">
                <a:latin typeface="Arial" panose="020B0604020202020204" pitchFamily="34" charset="0"/>
              </a:rPr>
              <a:t> à </a:t>
            </a:r>
            <a:r>
              <a:rPr lang="en-US" altLang="fr-FR" sz="1800" b="1" dirty="0" err="1">
                <a:latin typeface="Arial" panose="020B0604020202020204" pitchFamily="34" charset="0"/>
              </a:rPr>
              <a:t>l'influence</a:t>
            </a:r>
            <a:r>
              <a:rPr lang="en-US" altLang="fr-FR" sz="1800" b="1" dirty="0">
                <a:latin typeface="Arial" panose="020B0604020202020204" pitchFamily="34" charset="0"/>
              </a:rPr>
              <a:t> </a:t>
            </a:r>
            <a:r>
              <a:rPr lang="en-US" altLang="fr-FR" sz="1800" b="1" dirty="0" err="1">
                <a:latin typeface="Arial" panose="020B0604020202020204" pitchFamily="34" charset="0"/>
              </a:rPr>
              <a:t>humaine</a:t>
            </a:r>
            <a:r>
              <a:rPr lang="en-US" altLang="fr-FR" sz="1800" b="1" dirty="0">
                <a:latin typeface="Arial" panose="020B0604020202020204" pitchFamily="34" charset="0"/>
              </a:rPr>
              <a:t> : </a:t>
            </a:r>
            <a:r>
              <a:rPr lang="en-US" altLang="fr-FR" sz="1800" b="1" dirty="0" err="1">
                <a:latin typeface="Arial" panose="020B0604020202020204" pitchFamily="34" charset="0"/>
              </a:rPr>
              <a:t>déforestation</a:t>
            </a:r>
            <a:r>
              <a:rPr lang="en-US" altLang="fr-FR" sz="1800" b="1" dirty="0">
                <a:latin typeface="Arial" panose="020B0604020202020204" pitchFamily="34" charset="0"/>
              </a:rPr>
              <a:t>,  </a:t>
            </a:r>
            <a:r>
              <a:rPr lang="en-US" altLang="fr-FR" sz="1800" b="1" dirty="0" err="1">
                <a:latin typeface="Arial" panose="020B0604020202020204" pitchFamily="34" charset="0"/>
              </a:rPr>
              <a:t>érosion</a:t>
            </a:r>
            <a:r>
              <a:rPr lang="en-US" altLang="fr-FR" sz="1800" b="1" dirty="0">
                <a:latin typeface="Arial" panose="020B0604020202020204" pitchFamily="34" charset="0"/>
              </a:rPr>
              <a:t/>
            </a:r>
            <a:br>
              <a:rPr lang="en-US" altLang="fr-FR" sz="1800" b="1" dirty="0">
                <a:latin typeface="Arial" panose="020B0604020202020204" pitchFamily="34" charset="0"/>
              </a:rPr>
            </a:br>
            <a:r>
              <a:rPr lang="en-US" altLang="fr-FR" sz="1800" b="1" dirty="0">
                <a:latin typeface="Arial" panose="020B0604020202020204" pitchFamily="34" charset="0"/>
              </a:rPr>
              <a:t>    des sols, </a:t>
            </a:r>
            <a:r>
              <a:rPr lang="en-US" altLang="fr-FR" sz="1800" b="1" dirty="0" err="1">
                <a:latin typeface="Arial" panose="020B0604020202020204" pitchFamily="34" charset="0"/>
              </a:rPr>
              <a:t>atteintes</a:t>
            </a:r>
            <a:r>
              <a:rPr lang="en-US" altLang="fr-FR" sz="1800" b="1" dirty="0">
                <a:latin typeface="Arial" panose="020B0604020202020204" pitchFamily="34" charset="0"/>
              </a:rPr>
              <a:t> à la </a:t>
            </a:r>
            <a:r>
              <a:rPr lang="en-US" altLang="fr-FR" sz="1800" b="1" dirty="0" err="1">
                <a:latin typeface="Arial" panose="020B0604020202020204" pitchFamily="34" charset="0"/>
              </a:rPr>
              <a:t>biodiversité</a:t>
            </a:r>
            <a:r>
              <a:rPr lang="en-US" altLang="fr-FR" sz="1800" b="1" dirty="0">
                <a:latin typeface="Arial" panose="020B0604020202020204" pitchFamily="34" charset="0"/>
              </a:rPr>
              <a:t>, ….</a:t>
            </a:r>
            <a:endParaRPr lang="fr-FR" altLang="fr-FR" sz="1800" b="1" dirty="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7" name="Rectangle 7"/>
          <p:cNvSpPr>
            <a:spLocks noGrp="1" noChangeArrowheads="1"/>
          </p:cNvSpPr>
          <p:nvPr>
            <p:ph type="ctrTitle"/>
          </p:nvPr>
        </p:nvSpPr>
        <p:spPr>
          <a:xfrm>
            <a:off x="0" y="0"/>
            <a:ext cx="8915400" cy="762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dirty="0">
                <a:solidFill>
                  <a:srgbClr val="006600"/>
                </a:solidFill>
              </a:rPr>
              <a:t>La forêt tropicale ombrophile : stratification</a:t>
            </a:r>
          </a:p>
        </p:txBody>
      </p:sp>
      <p:sp>
        <p:nvSpPr>
          <p:cNvPr id="2" name="ZoneTexte 1"/>
          <p:cNvSpPr txBox="1"/>
          <p:nvPr/>
        </p:nvSpPr>
        <p:spPr>
          <a:xfrm>
            <a:off x="1691680" y="6381328"/>
            <a:ext cx="6264696" cy="261610"/>
          </a:xfrm>
          <a:prstGeom prst="rect">
            <a:avLst/>
          </a:prstGeom>
          <a:noFill/>
        </p:spPr>
        <p:txBody>
          <a:bodyPr wrap="square" rtlCol="0">
            <a:spAutoFit/>
          </a:bodyPr>
          <a:lstStyle/>
          <a:p>
            <a:pPr algn="r"/>
            <a:r>
              <a:rPr lang="fr-FR" sz="1100" dirty="0" smtClean="0"/>
              <a:t>http://jardinons.files.wordpress.com/2008/11/rain_forest_stratification1.jpg</a:t>
            </a:r>
            <a:endParaRPr lang="fr-FR" sz="1100" dirty="0"/>
          </a:p>
        </p:txBody>
      </p:sp>
      <p:pic>
        <p:nvPicPr>
          <p:cNvPr id="210947"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75" y="1241425"/>
            <a:ext cx="9151938" cy="437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8275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Rectangle 2"/>
          <p:cNvSpPr>
            <a:spLocks noGrp="1" noChangeArrowheads="1"/>
          </p:cNvSpPr>
          <p:nvPr>
            <p:ph type="subTitle" idx="1"/>
          </p:nvPr>
        </p:nvSpPr>
        <p:spPr>
          <a:xfrm>
            <a:off x="1371600" y="990600"/>
            <a:ext cx="6400800" cy="457200"/>
          </a:xfrm>
        </p:spPr>
        <p:txBody>
          <a:bodyPr/>
          <a:lstStyle/>
          <a:p>
            <a:pPr eaLnBrk="1" hangingPunct="1"/>
            <a:endParaRPr lang="fr-FR" altLang="fr-FR" sz="2000" dirty="0" smtClean="0"/>
          </a:p>
        </p:txBody>
      </p:sp>
      <p:sp>
        <p:nvSpPr>
          <p:cNvPr id="27651" name="Rectangle 5"/>
          <p:cNvSpPr>
            <a:spLocks noGrp="1" noChangeArrowheads="1"/>
          </p:cNvSpPr>
          <p:nvPr>
            <p:ph type="ctrTitle"/>
          </p:nvPr>
        </p:nvSpPr>
        <p:spPr>
          <a:xfrm>
            <a:off x="2819400" y="152400"/>
            <a:ext cx="6019800" cy="5334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dirty="0">
                <a:solidFill>
                  <a:srgbClr val="006600"/>
                </a:solidFill>
              </a:rPr>
              <a:t>La forêt tropicale ombrophile</a:t>
            </a:r>
          </a:p>
        </p:txBody>
      </p:sp>
      <p:pic>
        <p:nvPicPr>
          <p:cNvPr id="84996" name="Picture 7" descr="C:\Mes Documents\vegetation\malaysia_viewfromcanopy.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19200" y="914400"/>
            <a:ext cx="79248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8" name="Text Box 3"/>
          <p:cNvSpPr txBox="1">
            <a:spLocks noChangeArrowheads="1"/>
          </p:cNvSpPr>
          <p:nvPr/>
        </p:nvSpPr>
        <p:spPr bwMode="auto">
          <a:xfrm>
            <a:off x="2590800" y="990600"/>
            <a:ext cx="525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fr-FR" altLang="fr-FR" sz="2000" dirty="0">
                <a:latin typeface="Arial" panose="020B0604020202020204" pitchFamily="34" charset="0"/>
              </a:rPr>
              <a:t>Malaisie (Sarawak), vue de la canopée</a:t>
            </a:r>
          </a:p>
        </p:txBody>
      </p:sp>
      <p:pic>
        <p:nvPicPr>
          <p:cNvPr id="7" name="Picture 2" descr="http://jardinons.files.wordpress.com/2008/11/rain_forest_stratification1.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377" y="44624"/>
            <a:ext cx="2765423" cy="1734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123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Espace réservé du numéro de diapositive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99700578-E74F-4F6B-8B85-F88C56427FD3}" type="slidenum">
              <a:rPr lang="fr-FR" altLang="fr-FR" sz="1400" smtClean="0">
                <a:latin typeface="Arial" panose="020B0604020202020204" pitchFamily="34" charset="0"/>
              </a:rPr>
              <a:pPr eaLnBrk="1" hangingPunct="1">
                <a:spcBef>
                  <a:spcPct val="0"/>
                </a:spcBef>
                <a:buFontTx/>
                <a:buNone/>
              </a:pPr>
              <a:t>4</a:t>
            </a:fld>
            <a:endParaRPr lang="fr-FR" altLang="fr-FR" sz="1400" dirty="0" smtClean="0">
              <a:latin typeface="Arial" panose="020B0604020202020204" pitchFamily="34" charset="0"/>
            </a:endParaRPr>
          </a:p>
        </p:txBody>
      </p:sp>
      <p:sp>
        <p:nvSpPr>
          <p:cNvPr id="9" name="Rectangle 3"/>
          <p:cNvSpPr txBox="1">
            <a:spLocks noChangeArrowheads="1"/>
          </p:cNvSpPr>
          <p:nvPr/>
        </p:nvSpPr>
        <p:spPr>
          <a:xfrm rot="16200000">
            <a:off x="-3129938" y="3115425"/>
            <a:ext cx="6872199" cy="641350"/>
          </a:xfrm>
          <a:prstGeom prst="rect">
            <a:avLst/>
          </a:prstGeom>
          <a:solidFill>
            <a:srgbClr val="E7F4F5">
              <a:alpha val="54902"/>
            </a:srgbClr>
          </a:solidFill>
          <a:ln>
            <a:noFill/>
          </a:ln>
        </p:spPr>
        <p:txBody>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9pPr>
          </a:lstStyle>
          <a:p>
            <a:pPr eaLnBrk="1" hangingPunct="1">
              <a:defRPr/>
            </a:pPr>
            <a:r>
              <a:rPr lang="fr-BE" altLang="fr-FR" b="1" kern="0" dirty="0" smtClean="0">
                <a:effectLst>
                  <a:outerShdw blurRad="38100" dist="38100" dir="2700000" algn="tl">
                    <a:srgbClr val="FFFFFF"/>
                  </a:outerShdw>
                </a:effectLst>
                <a:latin typeface="Arial" panose="020B0604020202020204" pitchFamily="34" charset="0"/>
              </a:rPr>
              <a:t>BIOSPHERE et BIOMES</a:t>
            </a:r>
            <a:endParaRPr lang="fr-FR" altLang="fr-FR" b="1" kern="0" dirty="0" smtClean="0">
              <a:effectLst>
                <a:outerShdw blurRad="38100" dist="38100" dir="2700000" algn="tl">
                  <a:srgbClr val="FFFFFF"/>
                </a:outerShdw>
              </a:effectLst>
              <a:latin typeface="Arial" panose="020B0604020202020204" pitchFamily="34" charset="0"/>
            </a:endParaRPr>
          </a:p>
        </p:txBody>
      </p:sp>
      <p:pic>
        <p:nvPicPr>
          <p:cNvPr id="6" name="Image 5"/>
          <p:cNvPicPr>
            <a:picLocks noChangeAspect="1"/>
          </p:cNvPicPr>
          <p:nvPr/>
        </p:nvPicPr>
        <p:blipFill>
          <a:blip r:embed="rId3" cstate="email">
            <a:duotone>
              <a:schemeClr val="bg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saturation sat="300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a:off x="1179898" y="0"/>
            <a:ext cx="6784203" cy="6858000"/>
          </a:xfrm>
          <a:prstGeom prst="rect">
            <a:avLst/>
          </a:prstGeom>
        </p:spPr>
      </p:pic>
      <p:sp>
        <p:nvSpPr>
          <p:cNvPr id="3075" name="Rectangle 3"/>
          <p:cNvSpPr>
            <a:spLocks noChangeArrowheads="1"/>
          </p:cNvSpPr>
          <p:nvPr/>
        </p:nvSpPr>
        <p:spPr bwMode="auto">
          <a:xfrm>
            <a:off x="611560" y="-14200"/>
            <a:ext cx="8517163" cy="6899584"/>
          </a:xfrm>
          <a:prstGeom prst="rect">
            <a:avLst/>
          </a:prstGeom>
          <a:solidFill>
            <a:srgbClr val="E7F4F5">
              <a:alpha val="54902"/>
            </a:srgbClr>
          </a:solidFill>
          <a:ln>
            <a:noFill/>
          </a:ln>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363538" eaLnBrk="1" hangingPunct="1">
              <a:buFontTx/>
              <a:buNone/>
            </a:pPr>
            <a:endParaRPr lang="fr-FR" altLang="fr-FR" sz="2400" b="1" dirty="0" smtClean="0">
              <a:solidFill>
                <a:srgbClr val="C00000"/>
              </a:solidFill>
              <a:latin typeface="Arial" panose="020B0604020202020204" pitchFamily="34" charset="0"/>
            </a:endParaRPr>
          </a:p>
          <a:p>
            <a:pPr marL="711200" eaLnBrk="1" hangingPunct="1">
              <a:spcBef>
                <a:spcPts val="600"/>
              </a:spcBef>
              <a:buFontTx/>
              <a:buNone/>
            </a:pPr>
            <a:endParaRPr lang="fr-FR" altLang="fr-FR" sz="2400" dirty="0" smtClean="0">
              <a:latin typeface="Arial" panose="020B0604020202020204" pitchFamily="34" charset="0"/>
            </a:endParaRPr>
          </a:p>
          <a:p>
            <a:pPr marL="1436688" eaLnBrk="1" hangingPunct="1">
              <a:spcBef>
                <a:spcPts val="600"/>
              </a:spcBef>
              <a:buFontTx/>
              <a:buNone/>
            </a:pPr>
            <a:r>
              <a:rPr lang="fr-FR" altLang="fr-FR" sz="2400" b="1" dirty="0" smtClean="0">
                <a:solidFill>
                  <a:srgbClr val="C00000"/>
                </a:solidFill>
                <a:latin typeface="Arial" panose="020B0604020202020204" pitchFamily="34" charset="0"/>
              </a:rPr>
              <a:t>1. </a:t>
            </a:r>
            <a:r>
              <a:rPr lang="fr-FR" altLang="fr-FR" sz="2400" b="1" dirty="0">
                <a:solidFill>
                  <a:srgbClr val="C00000"/>
                </a:solidFill>
                <a:latin typeface="Arial" panose="020B0604020202020204" pitchFamily="34" charset="0"/>
              </a:rPr>
              <a:t>La biosphère</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1.1 </a:t>
            </a:r>
            <a:r>
              <a:rPr lang="fr-FR" altLang="fr-FR" sz="2400" dirty="0" smtClean="0">
                <a:latin typeface="Arial" panose="020B0604020202020204" pitchFamily="34" charset="0"/>
                <a:cs typeface="Arial" panose="020B0604020202020204" pitchFamily="34" charset="0"/>
              </a:rPr>
              <a:t>Quelques termes de base</a:t>
            </a:r>
            <a:endParaRPr lang="fr-FR" altLang="fr-FR" sz="2400" b="1" dirty="0">
              <a:solidFill>
                <a:srgbClr val="C00000"/>
              </a:solidFill>
              <a:latin typeface="Arial" panose="020B0604020202020204" pitchFamily="34" charset="0"/>
            </a:endParaRP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a:t>
            </a:r>
            <a:r>
              <a:rPr lang="fr-FR" altLang="fr-FR" sz="2400" b="1" dirty="0" smtClean="0">
                <a:solidFill>
                  <a:srgbClr val="CC0000"/>
                </a:solidFill>
                <a:latin typeface="Arial" panose="020B0604020202020204" pitchFamily="34" charset="0"/>
              </a:rPr>
              <a:t>1.2 </a:t>
            </a:r>
            <a:r>
              <a:rPr lang="fr-FR" altLang="fr-FR" sz="2400" b="1" dirty="0">
                <a:solidFill>
                  <a:srgbClr val="CC0000"/>
                </a:solidFill>
                <a:latin typeface="Arial" panose="020B0604020202020204" pitchFamily="34" charset="0"/>
              </a:rPr>
              <a:t>La biodiversité</a:t>
            </a:r>
          </a:p>
          <a:p>
            <a:pPr marL="1436688" eaLnBrk="1" hangingPunct="1">
              <a:spcBef>
                <a:spcPts val="600"/>
              </a:spcBef>
              <a:buFontTx/>
              <a:buNone/>
            </a:pPr>
            <a:r>
              <a:rPr lang="fr-FR" altLang="fr-FR" sz="2400" dirty="0" smtClean="0">
                <a:latin typeface="Arial" panose="020B0604020202020204" pitchFamily="34" charset="0"/>
              </a:rPr>
              <a:t>2. Les grands biomes dans </a:t>
            </a:r>
            <a:r>
              <a:rPr lang="fr-FR" altLang="fr-FR" sz="2400" dirty="0">
                <a:latin typeface="Arial" panose="020B0604020202020204" pitchFamily="34" charset="0"/>
              </a:rPr>
              <a:t>le monde</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2.1 </a:t>
            </a:r>
            <a:r>
              <a:rPr lang="fr-FR" altLang="fr-FR" sz="2400" dirty="0">
                <a:latin typeface="Arial" panose="020B0604020202020204" pitchFamily="34" charset="0"/>
              </a:rPr>
              <a:t>Principes de répartition</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2.2 </a:t>
            </a:r>
            <a:r>
              <a:rPr lang="fr-FR" altLang="fr-FR" sz="2400" dirty="0">
                <a:latin typeface="Arial" panose="020B0604020202020204" pitchFamily="34" charset="0"/>
              </a:rPr>
              <a:t>Les écosystèmes forestiers</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2.3 </a:t>
            </a:r>
            <a:r>
              <a:rPr lang="fr-FR" altLang="fr-FR" sz="2400" dirty="0">
                <a:latin typeface="Arial" panose="020B0604020202020204" pitchFamily="34" charset="0"/>
              </a:rPr>
              <a:t>Les écosystèmes des milieux </a:t>
            </a:r>
            <a:r>
              <a:rPr lang="fr-FR" altLang="fr-FR" sz="2400" dirty="0" smtClean="0">
                <a:latin typeface="Arial" panose="020B0604020202020204" pitchFamily="34" charset="0"/>
              </a:rPr>
              <a:t>froids</a:t>
            </a:r>
            <a:br>
              <a:rPr lang="fr-FR" altLang="fr-FR" sz="2400" dirty="0" smtClean="0">
                <a:latin typeface="Arial" panose="020B0604020202020204" pitchFamily="34" charset="0"/>
              </a:rPr>
            </a:br>
            <a:r>
              <a:rPr lang="fr-FR" altLang="fr-FR" sz="2400" dirty="0">
                <a:latin typeface="Arial" panose="020B0604020202020204" pitchFamily="34" charset="0"/>
              </a:rPr>
              <a:t>	</a:t>
            </a:r>
            <a:r>
              <a:rPr lang="fr-FR" altLang="fr-FR" sz="2400" dirty="0" smtClean="0">
                <a:latin typeface="Arial" panose="020B0604020202020204" pitchFamily="34" charset="0"/>
              </a:rPr>
              <a:t>  2.4 </a:t>
            </a:r>
            <a:r>
              <a:rPr lang="fr-FR" altLang="fr-FR" sz="2400" dirty="0">
                <a:latin typeface="Arial" panose="020B0604020202020204" pitchFamily="34" charset="0"/>
              </a:rPr>
              <a:t>Les écosystèmes des milieux </a:t>
            </a:r>
            <a:r>
              <a:rPr lang="fr-FR" altLang="fr-FR" sz="2400" dirty="0" smtClean="0">
                <a:latin typeface="Arial" panose="020B0604020202020204" pitchFamily="34" charset="0"/>
              </a:rPr>
              <a:t>arides</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2.5 </a:t>
            </a:r>
            <a:r>
              <a:rPr lang="fr-FR" altLang="fr-FR" sz="2400" dirty="0">
                <a:latin typeface="Arial" panose="020B0604020202020204" pitchFamily="34" charset="0"/>
              </a:rPr>
              <a:t>Les formations non forestières et </a:t>
            </a:r>
            <a:r>
              <a:rPr lang="fr-FR" altLang="fr-FR" sz="2400" dirty="0" smtClean="0">
                <a:latin typeface="Arial" panose="020B0604020202020204" pitchFamily="34" charset="0"/>
              </a:rPr>
              <a:t>mixtes</a:t>
            </a:r>
            <a:br>
              <a:rPr lang="fr-FR" altLang="fr-FR" sz="2400" dirty="0" smtClean="0">
                <a:latin typeface="Arial" panose="020B0604020202020204" pitchFamily="34" charset="0"/>
              </a:rPr>
            </a:br>
            <a:r>
              <a:rPr lang="fr-FR" altLang="fr-FR" sz="2400" dirty="0">
                <a:latin typeface="Arial" panose="020B0604020202020204" pitchFamily="34" charset="0"/>
              </a:rPr>
              <a:t>		 des milieux tempérés et tropicaux</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2.6 </a:t>
            </a:r>
            <a:r>
              <a:rPr lang="fr-FR" altLang="fr-FR" sz="2400" dirty="0">
                <a:latin typeface="Arial" panose="020B0604020202020204" pitchFamily="34" charset="0"/>
              </a:rPr>
              <a:t>Les écosystèmes </a:t>
            </a:r>
            <a:r>
              <a:rPr lang="fr-FR" altLang="fr-FR" sz="2400" dirty="0" smtClean="0">
                <a:latin typeface="Arial" panose="020B0604020202020204" pitchFamily="34" charset="0"/>
              </a:rPr>
              <a:t>aquatiques</a:t>
            </a:r>
            <a:endParaRPr lang="fr-FR" altLang="fr-FR" sz="2400" dirty="0">
              <a:latin typeface="Arial" panose="020B0604020202020204" pitchFamily="34" charset="0"/>
            </a:endParaRPr>
          </a:p>
          <a:p>
            <a:pPr marL="1436688" eaLnBrk="1" hangingPunct="1">
              <a:spcBef>
                <a:spcPts val="600"/>
              </a:spcBef>
              <a:buFontTx/>
              <a:buNone/>
            </a:pPr>
            <a:r>
              <a:rPr lang="fr-FR" altLang="fr-FR" sz="2400" dirty="0" smtClean="0">
                <a:latin typeface="Arial" panose="020B0604020202020204" pitchFamily="34" charset="0"/>
              </a:rPr>
              <a:t>3. </a:t>
            </a:r>
            <a:r>
              <a:rPr lang="fr-FR" altLang="fr-FR" sz="2400" dirty="0">
                <a:latin typeface="Arial" panose="020B0604020202020204" pitchFamily="34" charset="0"/>
              </a:rPr>
              <a:t>Dynamique de la </a:t>
            </a:r>
            <a:r>
              <a:rPr lang="fr-FR" altLang="fr-FR" sz="2400" dirty="0" smtClean="0">
                <a:latin typeface="Arial" panose="020B0604020202020204" pitchFamily="34" charset="0"/>
              </a:rPr>
              <a:t>biosphère</a:t>
            </a:r>
            <a:endParaRPr lang="fr-FR" altLang="fr-FR" sz="2400" dirty="0">
              <a:latin typeface="Arial" panose="020B0604020202020204" pitchFamily="34" charset="0"/>
            </a:endParaRPr>
          </a:p>
        </p:txBody>
      </p:sp>
    </p:spTree>
    <p:extLst>
      <p:ext uri="{BB962C8B-B14F-4D97-AF65-F5344CB8AC3E}">
        <p14:creationId xmlns:p14="http://schemas.microsoft.com/office/powerpoint/2010/main" val="19432784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p:cNvSpPr>
            <a:spLocks noGrp="1" noChangeArrowheads="1"/>
          </p:cNvSpPr>
          <p:nvPr>
            <p:ph type="ctrTitle"/>
          </p:nvPr>
        </p:nvSpPr>
        <p:spPr>
          <a:xfrm>
            <a:off x="381000" y="381000"/>
            <a:ext cx="3886200" cy="9144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dirty="0">
                <a:solidFill>
                  <a:srgbClr val="006600"/>
                </a:solidFill>
              </a:rPr>
              <a:t>La forêt tropicale ombrophile</a:t>
            </a:r>
          </a:p>
        </p:txBody>
      </p:sp>
      <p:sp>
        <p:nvSpPr>
          <p:cNvPr id="86019" name="Rectangle 3"/>
          <p:cNvSpPr>
            <a:spLocks noGrp="1" noChangeArrowheads="1"/>
          </p:cNvSpPr>
          <p:nvPr>
            <p:ph type="subTitle" idx="1"/>
          </p:nvPr>
        </p:nvSpPr>
        <p:spPr>
          <a:xfrm>
            <a:off x="2017585" y="1772816"/>
            <a:ext cx="2438400" cy="914400"/>
          </a:xfrm>
          <a:ln>
            <a:noFill/>
          </a:ln>
        </p:spPr>
        <p:txBody>
          <a:bodyPr/>
          <a:lstStyle/>
          <a:p>
            <a:pPr eaLnBrk="1" hangingPunct="1"/>
            <a:r>
              <a:rPr lang="fr-FR" altLang="fr-FR" sz="2000" dirty="0" smtClean="0"/>
              <a:t>Sous-bois en Amazonie</a:t>
            </a:r>
          </a:p>
        </p:txBody>
      </p:sp>
      <p:pic>
        <p:nvPicPr>
          <p:cNvPr id="86020" name="Picture 7" descr="inside_denseamazfores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64050" y="0"/>
            <a:ext cx="4665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1" name="Picture 8" descr="varzea_manaus_br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1000" y="3429000"/>
            <a:ext cx="38100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2" name="Text Box 9"/>
          <p:cNvSpPr txBox="1">
            <a:spLocks noChangeArrowheads="1"/>
          </p:cNvSpPr>
          <p:nvPr/>
        </p:nvSpPr>
        <p:spPr bwMode="auto">
          <a:xfrm>
            <a:off x="457200" y="6019800"/>
            <a:ext cx="3455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000" dirty="0" err="1">
                <a:latin typeface="Arial" panose="020B0604020202020204" pitchFamily="34" charset="0"/>
              </a:rPr>
              <a:t>Varzea</a:t>
            </a:r>
            <a:r>
              <a:rPr lang="fr-FR" altLang="fr-FR" sz="2000" dirty="0">
                <a:latin typeface="Arial" panose="020B0604020202020204" pitchFamily="34" charset="0"/>
              </a:rPr>
              <a:t>, Manaus, Brésil</a:t>
            </a:r>
          </a:p>
        </p:txBody>
      </p:sp>
    </p:spTree>
    <p:extLst>
      <p:ext uri="{BB962C8B-B14F-4D97-AF65-F5344CB8AC3E}">
        <p14:creationId xmlns:p14="http://schemas.microsoft.com/office/powerpoint/2010/main" val="1302374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ctrTitle"/>
          </p:nvPr>
        </p:nvSpPr>
        <p:spPr>
          <a:xfrm>
            <a:off x="685800" y="304800"/>
            <a:ext cx="7772400" cy="609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dirty="0">
                <a:solidFill>
                  <a:srgbClr val="006600"/>
                </a:solidFill>
              </a:rPr>
              <a:t>La forêt tropicale ombrophile</a:t>
            </a:r>
          </a:p>
        </p:txBody>
      </p:sp>
      <p:sp>
        <p:nvSpPr>
          <p:cNvPr id="87043" name="Rectangle 3"/>
          <p:cNvSpPr>
            <a:spLocks noGrp="1" noChangeArrowheads="1"/>
          </p:cNvSpPr>
          <p:nvPr>
            <p:ph type="subTitle" idx="1"/>
          </p:nvPr>
        </p:nvSpPr>
        <p:spPr>
          <a:xfrm>
            <a:off x="914400" y="4419600"/>
            <a:ext cx="3124200" cy="609600"/>
          </a:xfrm>
        </p:spPr>
        <p:txBody>
          <a:bodyPr/>
          <a:lstStyle/>
          <a:p>
            <a:pPr eaLnBrk="1" hangingPunct="1"/>
            <a:r>
              <a:rPr lang="fr-FR" altLang="fr-FR" sz="2800" dirty="0" smtClean="0"/>
              <a:t>Epiphytes</a:t>
            </a:r>
          </a:p>
        </p:txBody>
      </p:sp>
      <p:pic>
        <p:nvPicPr>
          <p:cNvPr id="87044" name="Picture 6" descr="C:\Mes Documents\vegetation\epiphytes_maui.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200" y="990600"/>
            <a:ext cx="44958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5" name="Picture 7" descr="C:\Mes Documents\vegetation\epiphyte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29200" y="990600"/>
            <a:ext cx="363855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6" name="Text Box 8"/>
          <p:cNvSpPr txBox="1">
            <a:spLocks noChangeArrowheads="1"/>
          </p:cNvSpPr>
          <p:nvPr/>
        </p:nvSpPr>
        <p:spPr bwMode="auto">
          <a:xfrm>
            <a:off x="457200" y="5334000"/>
            <a:ext cx="441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000" dirty="0">
                <a:latin typeface="Arial" panose="020B0604020202020204" pitchFamily="34" charset="0"/>
              </a:rPr>
              <a:t>en bas, arums et philodendrons ; </a:t>
            </a:r>
            <a:br>
              <a:rPr lang="fr-FR" altLang="fr-FR" sz="2000" dirty="0">
                <a:latin typeface="Arial" panose="020B0604020202020204" pitchFamily="34" charset="0"/>
              </a:rPr>
            </a:br>
            <a:r>
              <a:rPr lang="fr-FR" altLang="fr-FR" sz="2000" dirty="0">
                <a:latin typeface="Arial" panose="020B0604020202020204" pitchFamily="34" charset="0"/>
              </a:rPr>
              <a:t>plus haut, orchidées et fougères  &gt;</a:t>
            </a:r>
          </a:p>
        </p:txBody>
      </p:sp>
    </p:spTree>
    <p:extLst>
      <p:ext uri="{BB962C8B-B14F-4D97-AF65-F5344CB8AC3E}">
        <p14:creationId xmlns:p14="http://schemas.microsoft.com/office/powerpoint/2010/main" val="1648909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ctrTitle"/>
          </p:nvPr>
        </p:nvSpPr>
        <p:spPr>
          <a:xfrm>
            <a:off x="685800" y="304800"/>
            <a:ext cx="7772400" cy="609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dirty="0">
                <a:solidFill>
                  <a:srgbClr val="006600"/>
                </a:solidFill>
              </a:rPr>
              <a:t>La forêt tropicale sèche</a:t>
            </a:r>
          </a:p>
        </p:txBody>
      </p:sp>
      <p:sp>
        <p:nvSpPr>
          <p:cNvPr id="89091" name="Rectangle 3"/>
          <p:cNvSpPr>
            <a:spLocks noGrp="1" noChangeArrowheads="1"/>
          </p:cNvSpPr>
          <p:nvPr>
            <p:ph type="subTitle" idx="1"/>
          </p:nvPr>
        </p:nvSpPr>
        <p:spPr>
          <a:xfrm>
            <a:off x="1371600" y="914400"/>
            <a:ext cx="6400800" cy="457200"/>
          </a:xfrm>
        </p:spPr>
        <p:txBody>
          <a:bodyPr/>
          <a:lstStyle/>
          <a:p>
            <a:pPr eaLnBrk="1" hangingPunct="1"/>
            <a:r>
              <a:rPr lang="fr-FR" altLang="fr-FR" sz="2400" dirty="0" smtClean="0"/>
              <a:t>Forêt sèche (« </a:t>
            </a:r>
            <a:r>
              <a:rPr lang="fr-FR" altLang="fr-FR" sz="2400" dirty="0" err="1" smtClean="0"/>
              <a:t>miombo</a:t>
            </a:r>
            <a:r>
              <a:rPr lang="fr-FR" altLang="fr-FR" sz="2400" dirty="0" smtClean="0"/>
              <a:t> »), Angola</a:t>
            </a:r>
          </a:p>
        </p:txBody>
      </p:sp>
      <p:pic>
        <p:nvPicPr>
          <p:cNvPr id="89092" name="Picture 7" descr="C:\Mes Documents\vegetation\angola_miombo_wetweason.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07000" y="1478195"/>
            <a:ext cx="2997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3" name="Text Box 8"/>
          <p:cNvSpPr txBox="1">
            <a:spLocks noChangeArrowheads="1"/>
          </p:cNvSpPr>
          <p:nvPr/>
        </p:nvSpPr>
        <p:spPr bwMode="auto">
          <a:xfrm>
            <a:off x="5181600" y="6126395"/>
            <a:ext cx="3710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400" dirty="0">
                <a:latin typeface="Arial" panose="020B0604020202020204" pitchFamily="34" charset="0"/>
              </a:rPr>
              <a:t>fin de saison des pluies</a:t>
            </a:r>
          </a:p>
        </p:txBody>
      </p:sp>
      <p:pic>
        <p:nvPicPr>
          <p:cNvPr id="89094" name="Picture 9" descr="C:\Mes Documents\vegetation\miombo_befrainseason.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5800" y="1478195"/>
            <a:ext cx="3414713" cy="45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5" name="Text Box 10"/>
          <p:cNvSpPr txBox="1">
            <a:spLocks noChangeArrowheads="1"/>
          </p:cNvSpPr>
          <p:nvPr/>
        </p:nvSpPr>
        <p:spPr bwMode="auto">
          <a:xfrm>
            <a:off x="1066800" y="6126395"/>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400" dirty="0">
                <a:latin typeface="Arial" panose="020B0604020202020204" pitchFamily="34" charset="0"/>
              </a:rPr>
              <a:t>fin de saison sèche</a:t>
            </a:r>
          </a:p>
        </p:txBody>
      </p:sp>
    </p:spTree>
    <p:extLst>
      <p:ext uri="{BB962C8B-B14F-4D97-AF65-F5344CB8AC3E}">
        <p14:creationId xmlns:p14="http://schemas.microsoft.com/office/powerpoint/2010/main" val="1218952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ctrTitle"/>
          </p:nvPr>
        </p:nvSpPr>
        <p:spPr>
          <a:xfrm>
            <a:off x="914400" y="304800"/>
            <a:ext cx="7772400" cy="3048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dirty="0">
                <a:solidFill>
                  <a:srgbClr val="006600"/>
                </a:solidFill>
              </a:rPr>
              <a:t>La forêt tropicale sèche</a:t>
            </a:r>
          </a:p>
        </p:txBody>
      </p:sp>
      <p:pic>
        <p:nvPicPr>
          <p:cNvPr id="90115" name="Picture 7" descr="miombo_selous2"/>
          <p:cNvPicPr>
            <a:picLocks noChangeAspect="1" noChangeArrowheads="1"/>
          </p:cNvPicPr>
          <p:nvPr/>
        </p:nvPicPr>
        <p:blipFill>
          <a:blip r:embed="rId3">
            <a:lum contrast="20000"/>
            <a:extLst>
              <a:ext uri="{28A0092B-C50C-407E-A947-70E740481C1C}">
                <a14:useLocalDpi xmlns:a14="http://schemas.microsoft.com/office/drawing/2010/main"/>
              </a:ext>
            </a:extLst>
          </a:blip>
          <a:srcRect/>
          <a:stretch>
            <a:fillRect/>
          </a:stretch>
        </p:blipFill>
        <p:spPr bwMode="auto">
          <a:xfrm>
            <a:off x="685800" y="1333500"/>
            <a:ext cx="7772400" cy="526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Text Box 8"/>
          <p:cNvSpPr txBox="1">
            <a:spLocks noChangeArrowheads="1"/>
          </p:cNvSpPr>
          <p:nvPr/>
        </p:nvSpPr>
        <p:spPr bwMode="auto">
          <a:xfrm>
            <a:off x="1219200" y="838200"/>
            <a:ext cx="723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fr-FR" altLang="fr-FR" sz="2400" dirty="0">
                <a:latin typeface="Arial" panose="020B0604020202020204" pitchFamily="34" charset="0"/>
              </a:rPr>
              <a:t>Réserve de </a:t>
            </a:r>
            <a:r>
              <a:rPr lang="fr-FR" altLang="fr-FR" sz="2400" dirty="0" err="1">
                <a:latin typeface="Arial" panose="020B0604020202020204" pitchFamily="34" charset="0"/>
              </a:rPr>
              <a:t>Selous</a:t>
            </a:r>
            <a:r>
              <a:rPr lang="fr-FR" altLang="fr-FR" sz="2400" dirty="0">
                <a:latin typeface="Arial" panose="020B0604020202020204" pitchFamily="34" charset="0"/>
              </a:rPr>
              <a:t>, Tanzanie (</a:t>
            </a:r>
            <a:r>
              <a:rPr lang="fr-FR" altLang="fr-FR" sz="2400" dirty="0" smtClean="0">
                <a:latin typeface="Arial" panose="020B0604020202020204" pitchFamily="34" charset="0"/>
              </a:rPr>
              <a:t>saison sèche</a:t>
            </a:r>
            <a:r>
              <a:rPr lang="fr-FR" altLang="fr-FR" sz="2400" dirty="0">
                <a:latin typeface="Arial" panose="020B0604020202020204" pitchFamily="34" charset="0"/>
              </a:rPr>
              <a:t>)</a:t>
            </a:r>
          </a:p>
        </p:txBody>
      </p:sp>
    </p:spTree>
    <p:extLst>
      <p:ext uri="{BB962C8B-B14F-4D97-AF65-F5344CB8AC3E}">
        <p14:creationId xmlns:p14="http://schemas.microsoft.com/office/powerpoint/2010/main" val="2148078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ce réservé du numéro de diapositive 4"/>
          <p:cNvSpPr>
            <a:spLocks noGrp="1"/>
          </p:cNvSpPr>
          <p:nvPr>
            <p:ph type="sldNum" sz="quarter" idx="4294967295"/>
          </p:nvPr>
        </p:nvSpPr>
        <p:spPr>
          <a:noFill/>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C55D47E7-8859-4B44-BA39-94EDAEB4D095}" type="slidenum">
              <a:rPr lang="fr-FR" altLang="fr-FR" sz="1400" smtClean="0">
                <a:latin typeface="Arial" panose="020B0604020202020204" pitchFamily="34" charset="0"/>
              </a:rPr>
              <a:pPr eaLnBrk="1" hangingPunct="1">
                <a:spcBef>
                  <a:spcPct val="0"/>
                </a:spcBef>
                <a:buFontTx/>
                <a:buNone/>
              </a:pPr>
              <a:t>44</a:t>
            </a:fld>
            <a:endParaRPr lang="fr-FR" altLang="fr-FR" sz="1400" dirty="0" smtClean="0">
              <a:latin typeface="Arial" panose="020B0604020202020204" pitchFamily="34" charset="0"/>
            </a:endParaRPr>
          </a:p>
        </p:txBody>
      </p:sp>
      <p:pic>
        <p:nvPicPr>
          <p:cNvPr id="45059" name="Picture 2" descr="ECOforêtéquathumide"/>
          <p:cNvPicPr>
            <a:picLocks noChangeAspect="1" noChangeArrowheads="1"/>
          </p:cNvPicPr>
          <p:nvPr/>
        </p:nvPicPr>
        <p:blipFill>
          <a:blip r:embed="rId3">
            <a:lum bright="-18000" contrast="12000"/>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ext Box 4"/>
          <p:cNvSpPr txBox="1">
            <a:spLocks noChangeArrowheads="1"/>
          </p:cNvSpPr>
          <p:nvPr/>
        </p:nvSpPr>
        <p:spPr bwMode="auto">
          <a:xfrm>
            <a:off x="1403350" y="2565400"/>
            <a:ext cx="6769100" cy="8318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fr-FR" altLang="fr-FR" sz="2400" dirty="0">
                <a:latin typeface="Arial" panose="020B0604020202020204" pitchFamily="34" charset="0"/>
              </a:rPr>
              <a:t>Plus de la moitié des forêts tropicales </a:t>
            </a:r>
            <a:br>
              <a:rPr lang="fr-FR" altLang="fr-FR" sz="2400" dirty="0">
                <a:latin typeface="Arial" panose="020B0604020202020204" pitchFamily="34" charset="0"/>
              </a:rPr>
            </a:br>
            <a:r>
              <a:rPr lang="fr-FR" altLang="fr-FR" sz="2400" dirty="0">
                <a:latin typeface="Arial" panose="020B0604020202020204" pitchFamily="34" charset="0"/>
              </a:rPr>
              <a:t>ont été détruites….</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Espace réservé du numéro de diapositive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99700578-E74F-4F6B-8B85-F88C56427FD3}" type="slidenum">
              <a:rPr lang="fr-FR" altLang="fr-FR" sz="1400" smtClean="0">
                <a:latin typeface="Arial" panose="020B0604020202020204" pitchFamily="34" charset="0"/>
              </a:rPr>
              <a:pPr eaLnBrk="1" hangingPunct="1">
                <a:spcBef>
                  <a:spcPct val="0"/>
                </a:spcBef>
                <a:buFontTx/>
                <a:buNone/>
              </a:pPr>
              <a:t>45</a:t>
            </a:fld>
            <a:endParaRPr lang="fr-FR" altLang="fr-FR" sz="1400" dirty="0" smtClean="0">
              <a:latin typeface="Arial" panose="020B0604020202020204" pitchFamily="34" charset="0"/>
            </a:endParaRPr>
          </a:p>
        </p:txBody>
      </p:sp>
      <p:sp>
        <p:nvSpPr>
          <p:cNvPr id="9" name="Rectangle 3"/>
          <p:cNvSpPr txBox="1">
            <a:spLocks noChangeArrowheads="1"/>
          </p:cNvSpPr>
          <p:nvPr/>
        </p:nvSpPr>
        <p:spPr>
          <a:xfrm rot="16200000">
            <a:off x="-3129938" y="3115425"/>
            <a:ext cx="6872199" cy="641350"/>
          </a:xfrm>
          <a:prstGeom prst="rect">
            <a:avLst/>
          </a:prstGeom>
          <a:solidFill>
            <a:srgbClr val="E7F4F5">
              <a:alpha val="54902"/>
            </a:srgbClr>
          </a:solidFill>
          <a:ln>
            <a:noFill/>
          </a:ln>
        </p:spPr>
        <p:txBody>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9pPr>
          </a:lstStyle>
          <a:p>
            <a:pPr eaLnBrk="1" hangingPunct="1">
              <a:defRPr/>
            </a:pPr>
            <a:r>
              <a:rPr lang="fr-BE" altLang="fr-FR" b="1" kern="0" dirty="0" smtClean="0">
                <a:effectLst>
                  <a:outerShdw blurRad="38100" dist="38100" dir="2700000" algn="tl">
                    <a:srgbClr val="FFFFFF"/>
                  </a:outerShdw>
                </a:effectLst>
                <a:latin typeface="Arial" panose="020B0604020202020204" pitchFamily="34" charset="0"/>
              </a:rPr>
              <a:t>BIOSPHERE et BIOMES</a:t>
            </a:r>
            <a:endParaRPr lang="fr-FR" altLang="fr-FR" b="1" kern="0" dirty="0" smtClean="0">
              <a:effectLst>
                <a:outerShdw blurRad="38100" dist="38100" dir="2700000" algn="tl">
                  <a:srgbClr val="FFFFFF"/>
                </a:outerShdw>
              </a:effectLst>
              <a:latin typeface="Arial" panose="020B0604020202020204" pitchFamily="34" charset="0"/>
            </a:endParaRPr>
          </a:p>
        </p:txBody>
      </p:sp>
      <p:pic>
        <p:nvPicPr>
          <p:cNvPr id="6" name="Image 5"/>
          <p:cNvPicPr>
            <a:picLocks noChangeAspect="1"/>
          </p:cNvPicPr>
          <p:nvPr/>
        </p:nvPicPr>
        <p:blipFill>
          <a:blip r:embed="rId3" cstate="email">
            <a:duotone>
              <a:schemeClr val="bg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saturation sat="300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a:off x="1179898" y="0"/>
            <a:ext cx="6784203" cy="6858000"/>
          </a:xfrm>
          <a:prstGeom prst="rect">
            <a:avLst/>
          </a:prstGeom>
        </p:spPr>
      </p:pic>
      <p:sp>
        <p:nvSpPr>
          <p:cNvPr id="3075" name="Rectangle 3"/>
          <p:cNvSpPr>
            <a:spLocks noChangeArrowheads="1"/>
          </p:cNvSpPr>
          <p:nvPr/>
        </p:nvSpPr>
        <p:spPr bwMode="auto">
          <a:xfrm>
            <a:off x="611560" y="-14200"/>
            <a:ext cx="8517163" cy="6899584"/>
          </a:xfrm>
          <a:prstGeom prst="rect">
            <a:avLst/>
          </a:prstGeom>
          <a:solidFill>
            <a:srgbClr val="E7F4F5">
              <a:alpha val="54902"/>
            </a:srgbClr>
          </a:solidFill>
          <a:ln>
            <a:noFill/>
          </a:ln>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363538" eaLnBrk="1" hangingPunct="1">
              <a:buFontTx/>
              <a:buNone/>
            </a:pPr>
            <a:endParaRPr lang="fr-FR" altLang="fr-FR" sz="2400" b="1" dirty="0" smtClean="0">
              <a:solidFill>
                <a:srgbClr val="C00000"/>
              </a:solidFill>
              <a:latin typeface="Arial" panose="020B0604020202020204" pitchFamily="34" charset="0"/>
            </a:endParaRPr>
          </a:p>
          <a:p>
            <a:pPr marL="711200" eaLnBrk="1" hangingPunct="1">
              <a:spcBef>
                <a:spcPts val="600"/>
              </a:spcBef>
              <a:buFontTx/>
              <a:buNone/>
            </a:pPr>
            <a:endParaRPr lang="fr-FR" altLang="fr-FR" sz="2400" dirty="0" smtClean="0">
              <a:latin typeface="Arial" panose="020B0604020202020204" pitchFamily="34" charset="0"/>
            </a:endParaRPr>
          </a:p>
          <a:p>
            <a:pPr marL="1436688" eaLnBrk="1" hangingPunct="1">
              <a:spcBef>
                <a:spcPts val="600"/>
              </a:spcBef>
              <a:buFontTx/>
              <a:buNone/>
            </a:pPr>
            <a:r>
              <a:rPr lang="fr-FR" altLang="fr-FR" sz="2400" dirty="0" smtClean="0">
                <a:latin typeface="Arial" panose="020B0604020202020204" pitchFamily="34" charset="0"/>
              </a:rPr>
              <a:t>1. </a:t>
            </a:r>
            <a:r>
              <a:rPr lang="fr-FR" altLang="fr-FR" sz="2400" dirty="0">
                <a:latin typeface="Arial" panose="020B0604020202020204" pitchFamily="34" charset="0"/>
              </a:rPr>
              <a:t>La biosphère</a:t>
            </a:r>
          </a:p>
          <a:p>
            <a:pPr marL="1436688" eaLnBrk="1" hangingPunct="1">
              <a:spcBef>
                <a:spcPts val="600"/>
              </a:spcBef>
              <a:buNone/>
            </a:pPr>
            <a:r>
              <a:rPr lang="fr-FR" altLang="fr-FR" sz="2400" dirty="0">
                <a:latin typeface="Arial" panose="020B0604020202020204" pitchFamily="34" charset="0"/>
              </a:rPr>
              <a:t>	</a:t>
            </a:r>
            <a:r>
              <a:rPr lang="fr-FR" altLang="fr-FR" sz="2400" dirty="0" smtClean="0">
                <a:latin typeface="Arial" panose="020B0604020202020204" pitchFamily="34" charset="0"/>
              </a:rPr>
              <a:t>  1.1 </a:t>
            </a:r>
            <a:r>
              <a:rPr lang="fr-FR" altLang="fr-FR" sz="2400" dirty="0">
                <a:latin typeface="Arial" panose="020B0604020202020204" pitchFamily="34" charset="0"/>
                <a:cs typeface="Arial" panose="020B0604020202020204" pitchFamily="34" charset="0"/>
              </a:rPr>
              <a:t>Quelques termes de base</a:t>
            </a:r>
            <a:endParaRPr lang="fr-FR" altLang="fr-FR" sz="2400" dirty="0">
              <a:latin typeface="Arial" panose="020B0604020202020204" pitchFamily="34" charset="0"/>
            </a:endParaRP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1.2 </a:t>
            </a:r>
            <a:r>
              <a:rPr lang="fr-FR" altLang="fr-FR" sz="2400" dirty="0">
                <a:latin typeface="Arial" panose="020B0604020202020204" pitchFamily="34" charset="0"/>
              </a:rPr>
              <a:t>La biodiversité</a:t>
            </a:r>
          </a:p>
          <a:p>
            <a:pPr marL="1436688" eaLnBrk="1" hangingPunct="1">
              <a:spcBef>
                <a:spcPts val="600"/>
              </a:spcBef>
              <a:buFontTx/>
              <a:buNone/>
            </a:pPr>
            <a:r>
              <a:rPr lang="fr-FR" altLang="fr-FR" sz="2400" b="1" dirty="0" smtClean="0">
                <a:solidFill>
                  <a:srgbClr val="C00000"/>
                </a:solidFill>
                <a:latin typeface="Arial" panose="020B0604020202020204" pitchFamily="34" charset="0"/>
              </a:rPr>
              <a:t>2. Les grands biomes dans </a:t>
            </a:r>
            <a:r>
              <a:rPr lang="fr-FR" altLang="fr-FR" sz="2400" b="1" dirty="0">
                <a:solidFill>
                  <a:srgbClr val="C00000"/>
                </a:solidFill>
                <a:latin typeface="Arial" panose="020B0604020202020204" pitchFamily="34" charset="0"/>
              </a:rPr>
              <a:t>le monde</a:t>
            </a:r>
          </a:p>
          <a:p>
            <a:pPr marL="1436688" eaLnBrk="1" hangingPunct="1">
              <a:spcBef>
                <a:spcPts val="600"/>
              </a:spcBef>
              <a:buFontTx/>
              <a:buNone/>
            </a:pPr>
            <a:r>
              <a:rPr lang="fr-FR" altLang="fr-FR" sz="2400" b="1" dirty="0">
                <a:solidFill>
                  <a:srgbClr val="C00000"/>
                </a:solidFill>
                <a:latin typeface="Arial" panose="020B0604020202020204" pitchFamily="34" charset="0"/>
              </a:rPr>
              <a:t>	</a:t>
            </a:r>
            <a:r>
              <a:rPr lang="fr-FR" altLang="fr-FR" sz="2400" b="1" dirty="0" smtClean="0">
                <a:solidFill>
                  <a:srgbClr val="C00000"/>
                </a:solidFill>
                <a:latin typeface="Arial" panose="020B0604020202020204" pitchFamily="34" charset="0"/>
              </a:rPr>
              <a:t>  </a:t>
            </a:r>
            <a:r>
              <a:rPr lang="fr-FR" altLang="fr-FR" sz="2400" dirty="0" smtClean="0">
                <a:latin typeface="Arial" panose="020B0604020202020204" pitchFamily="34" charset="0"/>
              </a:rPr>
              <a:t>2.1 </a:t>
            </a:r>
            <a:r>
              <a:rPr lang="fr-FR" altLang="fr-FR" sz="2400" dirty="0">
                <a:latin typeface="Arial" panose="020B0604020202020204" pitchFamily="34" charset="0"/>
              </a:rPr>
              <a:t>Principes de répartition</a:t>
            </a:r>
          </a:p>
          <a:p>
            <a:pPr marL="1436688" eaLnBrk="1" hangingPunct="1">
              <a:spcBef>
                <a:spcPts val="600"/>
              </a:spcBef>
              <a:buFontTx/>
              <a:buNone/>
            </a:pPr>
            <a:r>
              <a:rPr lang="fr-FR" altLang="fr-FR" sz="2400" dirty="0">
                <a:latin typeface="Arial" panose="020B0604020202020204" pitchFamily="34" charset="0"/>
              </a:rPr>
              <a:t>	</a:t>
            </a:r>
            <a:r>
              <a:rPr lang="fr-FR" altLang="fr-FR" sz="2400" b="1" dirty="0" smtClean="0">
                <a:solidFill>
                  <a:srgbClr val="C00000"/>
                </a:solidFill>
                <a:latin typeface="Arial" panose="020B0604020202020204" pitchFamily="34" charset="0"/>
              </a:rPr>
              <a:t>  </a:t>
            </a:r>
            <a:r>
              <a:rPr lang="fr-FR" altLang="fr-FR" sz="2400" dirty="0" smtClean="0">
                <a:latin typeface="Arial" panose="020B0604020202020204" pitchFamily="34" charset="0"/>
              </a:rPr>
              <a:t>2.2 </a:t>
            </a:r>
            <a:r>
              <a:rPr lang="fr-FR" altLang="fr-FR" sz="2400" dirty="0">
                <a:latin typeface="Arial" panose="020B0604020202020204" pitchFamily="34" charset="0"/>
              </a:rPr>
              <a:t>Les écosystèmes forestiers</a:t>
            </a:r>
          </a:p>
          <a:p>
            <a:pPr marL="1436688" eaLnBrk="1" hangingPunct="1">
              <a:spcBef>
                <a:spcPts val="600"/>
              </a:spcBef>
              <a:buFontTx/>
              <a:buNone/>
            </a:pPr>
            <a:r>
              <a:rPr lang="fr-FR" altLang="fr-FR" sz="2400" dirty="0">
                <a:latin typeface="Arial" panose="020B0604020202020204" pitchFamily="34" charset="0"/>
              </a:rPr>
              <a:t>	</a:t>
            </a:r>
            <a:r>
              <a:rPr lang="fr-FR" altLang="fr-FR" sz="2400" b="1" dirty="0" smtClean="0">
                <a:solidFill>
                  <a:srgbClr val="C00000"/>
                </a:solidFill>
                <a:latin typeface="Arial" panose="020B0604020202020204" pitchFamily="34" charset="0"/>
              </a:rPr>
              <a:t>  2.3 </a:t>
            </a:r>
            <a:r>
              <a:rPr lang="fr-FR" altLang="fr-FR" sz="2400" b="1" dirty="0">
                <a:solidFill>
                  <a:srgbClr val="C00000"/>
                </a:solidFill>
                <a:latin typeface="Arial" panose="020B0604020202020204" pitchFamily="34" charset="0"/>
              </a:rPr>
              <a:t>Les écosystèmes des milieux </a:t>
            </a:r>
            <a:r>
              <a:rPr lang="fr-FR" altLang="fr-FR" sz="2400" b="1" dirty="0" smtClean="0">
                <a:solidFill>
                  <a:srgbClr val="C00000"/>
                </a:solidFill>
                <a:latin typeface="Arial" panose="020B0604020202020204" pitchFamily="34" charset="0"/>
              </a:rPr>
              <a:t>froids</a:t>
            </a:r>
            <a:r>
              <a:rPr lang="fr-FR" altLang="fr-FR" sz="2400" dirty="0" smtClean="0">
                <a:latin typeface="Arial" panose="020B0604020202020204" pitchFamily="34" charset="0"/>
              </a:rPr>
              <a:t/>
            </a:r>
            <a:br>
              <a:rPr lang="fr-FR" altLang="fr-FR" sz="2400" dirty="0" smtClean="0">
                <a:latin typeface="Arial" panose="020B0604020202020204" pitchFamily="34" charset="0"/>
              </a:rPr>
            </a:br>
            <a:r>
              <a:rPr lang="fr-FR" altLang="fr-FR" sz="2400" dirty="0">
                <a:latin typeface="Arial" panose="020B0604020202020204" pitchFamily="34" charset="0"/>
              </a:rPr>
              <a:t>	</a:t>
            </a:r>
            <a:r>
              <a:rPr lang="fr-FR" altLang="fr-FR" sz="2400" dirty="0" smtClean="0">
                <a:latin typeface="Arial" panose="020B0604020202020204" pitchFamily="34" charset="0"/>
              </a:rPr>
              <a:t>  2.4 </a:t>
            </a:r>
            <a:r>
              <a:rPr lang="fr-FR" altLang="fr-FR" sz="2400" dirty="0">
                <a:latin typeface="Arial" panose="020B0604020202020204" pitchFamily="34" charset="0"/>
              </a:rPr>
              <a:t>Les écosystèmes des milieux </a:t>
            </a:r>
            <a:r>
              <a:rPr lang="fr-FR" altLang="fr-FR" sz="2400" dirty="0" smtClean="0">
                <a:latin typeface="Arial" panose="020B0604020202020204" pitchFamily="34" charset="0"/>
              </a:rPr>
              <a:t>arides</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2.5 </a:t>
            </a:r>
            <a:r>
              <a:rPr lang="fr-FR" altLang="fr-FR" sz="2400" dirty="0">
                <a:latin typeface="Arial" panose="020B0604020202020204" pitchFamily="34" charset="0"/>
              </a:rPr>
              <a:t>Les formations non forestières et </a:t>
            </a:r>
            <a:r>
              <a:rPr lang="fr-FR" altLang="fr-FR" sz="2400" dirty="0" smtClean="0">
                <a:latin typeface="Arial" panose="020B0604020202020204" pitchFamily="34" charset="0"/>
              </a:rPr>
              <a:t>mixtes</a:t>
            </a:r>
            <a:br>
              <a:rPr lang="fr-FR" altLang="fr-FR" sz="2400" dirty="0" smtClean="0">
                <a:latin typeface="Arial" panose="020B0604020202020204" pitchFamily="34" charset="0"/>
              </a:rPr>
            </a:br>
            <a:r>
              <a:rPr lang="fr-FR" altLang="fr-FR" sz="2400" dirty="0">
                <a:latin typeface="Arial" panose="020B0604020202020204" pitchFamily="34" charset="0"/>
              </a:rPr>
              <a:t>		 des milieux tempérés et tropicaux</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2.6 </a:t>
            </a:r>
            <a:r>
              <a:rPr lang="fr-FR" altLang="fr-FR" sz="2400" dirty="0">
                <a:latin typeface="Arial" panose="020B0604020202020204" pitchFamily="34" charset="0"/>
              </a:rPr>
              <a:t>Les écosystèmes </a:t>
            </a:r>
            <a:r>
              <a:rPr lang="fr-FR" altLang="fr-FR" sz="2400" dirty="0" smtClean="0">
                <a:latin typeface="Arial" panose="020B0604020202020204" pitchFamily="34" charset="0"/>
              </a:rPr>
              <a:t>aquatiques</a:t>
            </a:r>
            <a:endParaRPr lang="fr-FR" altLang="fr-FR" sz="2400" dirty="0">
              <a:latin typeface="Arial" panose="020B0604020202020204" pitchFamily="34" charset="0"/>
            </a:endParaRPr>
          </a:p>
          <a:p>
            <a:pPr marL="1436688" eaLnBrk="1" hangingPunct="1">
              <a:spcBef>
                <a:spcPts val="600"/>
              </a:spcBef>
              <a:buFontTx/>
              <a:buNone/>
            </a:pPr>
            <a:r>
              <a:rPr lang="fr-FR" altLang="fr-FR" sz="2400" dirty="0" smtClean="0">
                <a:latin typeface="Arial" panose="020B0604020202020204" pitchFamily="34" charset="0"/>
              </a:rPr>
              <a:t>3. </a:t>
            </a:r>
            <a:r>
              <a:rPr lang="fr-FR" altLang="fr-FR" sz="2400" dirty="0">
                <a:latin typeface="Arial" panose="020B0604020202020204" pitchFamily="34" charset="0"/>
              </a:rPr>
              <a:t>Dynamique de la </a:t>
            </a:r>
            <a:r>
              <a:rPr lang="fr-FR" altLang="fr-FR" sz="2400" dirty="0" smtClean="0">
                <a:latin typeface="Arial" panose="020B0604020202020204" pitchFamily="34" charset="0"/>
              </a:rPr>
              <a:t>biosphère</a:t>
            </a:r>
            <a:endParaRPr lang="fr-FR" altLang="fr-FR" sz="2400" dirty="0">
              <a:latin typeface="Arial" panose="020B0604020202020204" pitchFamily="34" charset="0"/>
            </a:endParaRPr>
          </a:p>
        </p:txBody>
      </p:sp>
    </p:spTree>
    <p:extLst>
      <p:ext uri="{BB962C8B-B14F-4D97-AF65-F5344CB8AC3E}">
        <p14:creationId xmlns:p14="http://schemas.microsoft.com/office/powerpoint/2010/main" val="14342006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p:cNvSpPr txBox="1">
            <a:spLocks/>
          </p:cNvSpPr>
          <p:nvPr/>
        </p:nvSpPr>
        <p:spPr bwMode="auto">
          <a:xfrm>
            <a:off x="468313" y="333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hangingPunct="1">
              <a:defRPr sz="2800" b="1">
                <a:solidFill>
                  <a:srgbClr val="006600"/>
                </a:solidFill>
                <a:effectLst>
                  <a:outerShdw blurRad="38100" dist="38100" dir="2700000" algn="tl">
                    <a:srgbClr val="C0C0C0"/>
                  </a:outerShdw>
                </a:effectLst>
                <a:latin typeface="Arial" panose="020B0604020202020204" pitchFamily="34" charset="0"/>
                <a:ea typeface="+mj-ea"/>
                <a:cs typeface="+mj-cs"/>
              </a:defRPr>
            </a:lvl1pPr>
            <a:lvl2pPr algn="ctr" eaLnBrk="0" hangingPunct="0">
              <a:defRPr sz="4400">
                <a:solidFill>
                  <a:schemeClr val="tx2"/>
                </a:solidFill>
                <a:effectLst>
                  <a:outerShdw blurRad="38100" dist="38100" dir="2700000" algn="tl">
                    <a:srgbClr val="C0C0C0"/>
                  </a:outerShdw>
                </a:effectLst>
              </a:defRPr>
            </a:lvl2pPr>
            <a:lvl3pPr algn="ctr" eaLnBrk="0" hangingPunct="0">
              <a:defRPr sz="4400">
                <a:solidFill>
                  <a:schemeClr val="tx2"/>
                </a:solidFill>
                <a:effectLst>
                  <a:outerShdw blurRad="38100" dist="38100" dir="2700000" algn="tl">
                    <a:srgbClr val="C0C0C0"/>
                  </a:outerShdw>
                </a:effectLst>
              </a:defRPr>
            </a:lvl3pPr>
            <a:lvl4pPr algn="ctr" eaLnBrk="0" hangingPunct="0">
              <a:defRPr sz="4400">
                <a:solidFill>
                  <a:schemeClr val="tx2"/>
                </a:solidFill>
                <a:effectLst>
                  <a:outerShdw blurRad="38100" dist="38100" dir="2700000" algn="tl">
                    <a:srgbClr val="C0C0C0"/>
                  </a:outerShdw>
                </a:effectLst>
              </a:defRPr>
            </a:lvl4pPr>
            <a:lvl5pPr algn="ctr" eaLnBrk="0" hangingPunct="0">
              <a:defRPr sz="4400">
                <a:solidFill>
                  <a:schemeClr val="tx2"/>
                </a:solidFill>
                <a:effectLst>
                  <a:outerShdw blurRad="38100" dist="38100" dir="2700000" algn="tl">
                    <a:srgbClr val="C0C0C0"/>
                  </a:outerShdw>
                </a:effectLst>
              </a:defRPr>
            </a:lvl5pPr>
            <a:lvl6pPr marL="457200" algn="ctr" fontAlgn="base">
              <a:spcBef>
                <a:spcPct val="0"/>
              </a:spcBef>
              <a:spcAft>
                <a:spcPct val="0"/>
              </a:spcAft>
              <a:defRPr sz="4400">
                <a:solidFill>
                  <a:schemeClr val="tx2"/>
                </a:solidFill>
                <a:effectLst>
                  <a:outerShdw blurRad="38100" dist="38100" dir="2700000" algn="tl">
                    <a:srgbClr val="C0C0C0"/>
                  </a:outerShdw>
                </a:effectLst>
              </a:defRPr>
            </a:lvl6pPr>
            <a:lvl7pPr marL="914400" algn="ctr" fontAlgn="base">
              <a:spcBef>
                <a:spcPct val="0"/>
              </a:spcBef>
              <a:spcAft>
                <a:spcPct val="0"/>
              </a:spcAft>
              <a:defRPr sz="4400">
                <a:solidFill>
                  <a:schemeClr val="tx2"/>
                </a:solidFill>
                <a:effectLst>
                  <a:outerShdw blurRad="38100" dist="38100" dir="2700000" algn="tl">
                    <a:srgbClr val="C0C0C0"/>
                  </a:outerShdw>
                </a:effectLst>
              </a:defRPr>
            </a:lvl7pPr>
            <a:lvl8pPr marL="1371600" algn="ctr" fontAlgn="base">
              <a:spcBef>
                <a:spcPct val="0"/>
              </a:spcBef>
              <a:spcAft>
                <a:spcPct val="0"/>
              </a:spcAft>
              <a:defRPr sz="4400">
                <a:solidFill>
                  <a:schemeClr val="tx2"/>
                </a:solidFill>
                <a:effectLst>
                  <a:outerShdw blurRad="38100" dist="38100" dir="2700000" algn="tl">
                    <a:srgbClr val="C0C0C0"/>
                  </a:outerShdw>
                </a:effectLst>
              </a:defRPr>
            </a:lvl8pPr>
            <a:lvl9pPr marL="1828800" algn="ctr" fontAlgn="base">
              <a:spcBef>
                <a:spcPct val="0"/>
              </a:spcBef>
              <a:spcAft>
                <a:spcPct val="0"/>
              </a:spcAft>
              <a:defRPr sz="4400">
                <a:solidFill>
                  <a:schemeClr val="tx2"/>
                </a:solidFill>
                <a:effectLst>
                  <a:outerShdw blurRad="38100" dist="38100" dir="2700000" algn="tl">
                    <a:srgbClr val="C0C0C0"/>
                  </a:outerShdw>
                </a:effectLst>
              </a:defRPr>
            </a:lvl9pPr>
          </a:lstStyle>
          <a:p>
            <a:r>
              <a:rPr lang="fr-FR" dirty="0"/>
              <a:t>La toundra</a:t>
            </a:r>
          </a:p>
        </p:txBody>
      </p:sp>
      <p:pic>
        <p:nvPicPr>
          <p:cNvPr id="55298"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44016" y="1412776"/>
            <a:ext cx="8892480" cy="4204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ZoneTexte 1"/>
          <p:cNvSpPr txBox="1"/>
          <p:nvPr/>
        </p:nvSpPr>
        <p:spPr>
          <a:xfrm>
            <a:off x="179512" y="6309320"/>
            <a:ext cx="7654305" cy="461665"/>
          </a:xfrm>
          <a:prstGeom prst="rect">
            <a:avLst/>
          </a:prstGeom>
          <a:noFill/>
        </p:spPr>
        <p:txBody>
          <a:bodyPr wrap="square" rtlCol="0">
            <a:spAutoFit/>
          </a:bodyPr>
          <a:lstStyle/>
          <a:p>
            <a:r>
              <a:rPr lang="fr-FR" sz="1200" i="1" dirty="0"/>
              <a:t>« Biome </a:t>
            </a:r>
            <a:r>
              <a:rPr lang="fr-FR" sz="1200" i="1" dirty="0" err="1"/>
              <a:t>map</a:t>
            </a:r>
            <a:r>
              <a:rPr lang="fr-FR" sz="1200" i="1" dirty="0"/>
              <a:t> 11 » par </a:t>
            </a:r>
            <a:r>
              <a:rPr lang="fr-FR" sz="1200" i="1" dirty="0" err="1"/>
              <a:t>Terpsichores</a:t>
            </a:r>
            <a:r>
              <a:rPr lang="fr-FR" sz="1200" i="1" dirty="0"/>
              <a:t> — Travail personnel. Sous licence CC BY-SA 3.0 via </a:t>
            </a:r>
            <a:r>
              <a:rPr lang="fr-FR" sz="1200" i="1" dirty="0" err="1"/>
              <a:t>Wikimedia</a:t>
            </a:r>
            <a:r>
              <a:rPr lang="fr-FR" sz="1200" i="1" dirty="0"/>
              <a:t> Commons - http://commons.wikimedia.org/wiki/File:Biome_map_11.svg#mediaviewer/File:Biome_map_11.svg</a:t>
            </a:r>
          </a:p>
        </p:txBody>
      </p:sp>
    </p:spTree>
    <p:extLst>
      <p:ext uri="{BB962C8B-B14F-4D97-AF65-F5344CB8AC3E}">
        <p14:creationId xmlns:p14="http://schemas.microsoft.com/office/powerpoint/2010/main" val="40090857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BEEBD27E-A4BB-4AD2-AD2A-1E4766B400EC}" type="slidenum">
              <a:rPr lang="fr-FR" altLang="fr-FR" smtClean="0"/>
              <a:pPr>
                <a:defRPr/>
              </a:pPr>
              <a:t>47</a:t>
            </a:fld>
            <a:endParaRPr lang="fr-FR" altLang="fr-FR" dirty="0"/>
          </a:p>
        </p:txBody>
      </p:sp>
      <p:pic>
        <p:nvPicPr>
          <p:cNvPr id="57346" name="Picture 2" descr="http://acces.ens-lyon.fr/acces/terre/paleo/paleobiomes/images-1/biome_toundra.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43608" y="1080295"/>
            <a:ext cx="6840760" cy="5643627"/>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p:cNvSpPr txBox="1">
            <a:spLocks/>
          </p:cNvSpPr>
          <p:nvPr/>
        </p:nvSpPr>
        <p:spPr bwMode="auto">
          <a:xfrm>
            <a:off x="468313" y="333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hangingPunct="1">
              <a:defRPr sz="2800" b="1">
                <a:solidFill>
                  <a:srgbClr val="006600"/>
                </a:solidFill>
                <a:effectLst>
                  <a:outerShdw blurRad="38100" dist="38100" dir="2700000" algn="tl">
                    <a:srgbClr val="C0C0C0"/>
                  </a:outerShdw>
                </a:effectLst>
                <a:latin typeface="Arial" panose="020B0604020202020204" pitchFamily="34" charset="0"/>
                <a:ea typeface="+mj-ea"/>
                <a:cs typeface="+mj-cs"/>
              </a:defRPr>
            </a:lvl1pPr>
            <a:lvl2pPr algn="ctr" eaLnBrk="0" hangingPunct="0">
              <a:defRPr sz="4400">
                <a:solidFill>
                  <a:schemeClr val="tx2"/>
                </a:solidFill>
                <a:effectLst>
                  <a:outerShdw blurRad="38100" dist="38100" dir="2700000" algn="tl">
                    <a:srgbClr val="C0C0C0"/>
                  </a:outerShdw>
                </a:effectLst>
              </a:defRPr>
            </a:lvl2pPr>
            <a:lvl3pPr algn="ctr" eaLnBrk="0" hangingPunct="0">
              <a:defRPr sz="4400">
                <a:solidFill>
                  <a:schemeClr val="tx2"/>
                </a:solidFill>
                <a:effectLst>
                  <a:outerShdw blurRad="38100" dist="38100" dir="2700000" algn="tl">
                    <a:srgbClr val="C0C0C0"/>
                  </a:outerShdw>
                </a:effectLst>
              </a:defRPr>
            </a:lvl3pPr>
            <a:lvl4pPr algn="ctr" eaLnBrk="0" hangingPunct="0">
              <a:defRPr sz="4400">
                <a:solidFill>
                  <a:schemeClr val="tx2"/>
                </a:solidFill>
                <a:effectLst>
                  <a:outerShdw blurRad="38100" dist="38100" dir="2700000" algn="tl">
                    <a:srgbClr val="C0C0C0"/>
                  </a:outerShdw>
                </a:effectLst>
              </a:defRPr>
            </a:lvl4pPr>
            <a:lvl5pPr algn="ctr" eaLnBrk="0" hangingPunct="0">
              <a:defRPr sz="4400">
                <a:solidFill>
                  <a:schemeClr val="tx2"/>
                </a:solidFill>
                <a:effectLst>
                  <a:outerShdw blurRad="38100" dist="38100" dir="2700000" algn="tl">
                    <a:srgbClr val="C0C0C0"/>
                  </a:outerShdw>
                </a:effectLst>
              </a:defRPr>
            </a:lvl5pPr>
            <a:lvl6pPr marL="457200" algn="ctr" fontAlgn="base">
              <a:spcBef>
                <a:spcPct val="0"/>
              </a:spcBef>
              <a:spcAft>
                <a:spcPct val="0"/>
              </a:spcAft>
              <a:defRPr sz="4400">
                <a:solidFill>
                  <a:schemeClr val="tx2"/>
                </a:solidFill>
                <a:effectLst>
                  <a:outerShdw blurRad="38100" dist="38100" dir="2700000" algn="tl">
                    <a:srgbClr val="C0C0C0"/>
                  </a:outerShdw>
                </a:effectLst>
              </a:defRPr>
            </a:lvl6pPr>
            <a:lvl7pPr marL="914400" algn="ctr" fontAlgn="base">
              <a:spcBef>
                <a:spcPct val="0"/>
              </a:spcBef>
              <a:spcAft>
                <a:spcPct val="0"/>
              </a:spcAft>
              <a:defRPr sz="4400">
                <a:solidFill>
                  <a:schemeClr val="tx2"/>
                </a:solidFill>
                <a:effectLst>
                  <a:outerShdw blurRad="38100" dist="38100" dir="2700000" algn="tl">
                    <a:srgbClr val="C0C0C0"/>
                  </a:outerShdw>
                </a:effectLst>
              </a:defRPr>
            </a:lvl7pPr>
            <a:lvl8pPr marL="1371600" algn="ctr" fontAlgn="base">
              <a:spcBef>
                <a:spcPct val="0"/>
              </a:spcBef>
              <a:spcAft>
                <a:spcPct val="0"/>
              </a:spcAft>
              <a:defRPr sz="4400">
                <a:solidFill>
                  <a:schemeClr val="tx2"/>
                </a:solidFill>
                <a:effectLst>
                  <a:outerShdw blurRad="38100" dist="38100" dir="2700000" algn="tl">
                    <a:srgbClr val="C0C0C0"/>
                  </a:outerShdw>
                </a:effectLst>
              </a:defRPr>
            </a:lvl8pPr>
            <a:lvl9pPr marL="1828800" algn="ctr" fontAlgn="base">
              <a:spcBef>
                <a:spcPct val="0"/>
              </a:spcBef>
              <a:spcAft>
                <a:spcPct val="0"/>
              </a:spcAft>
              <a:defRPr sz="4400">
                <a:solidFill>
                  <a:schemeClr val="tx2"/>
                </a:solidFill>
                <a:effectLst>
                  <a:outerShdw blurRad="38100" dist="38100" dir="2700000" algn="tl">
                    <a:srgbClr val="C0C0C0"/>
                  </a:outerShdw>
                </a:effectLst>
              </a:defRPr>
            </a:lvl9pPr>
          </a:lstStyle>
          <a:p>
            <a:r>
              <a:rPr lang="fr-FR" dirty="0"/>
              <a:t>La toundra</a:t>
            </a:r>
          </a:p>
        </p:txBody>
      </p:sp>
      <p:sp>
        <p:nvSpPr>
          <p:cNvPr id="5" name="ZoneTexte 4"/>
          <p:cNvSpPr txBox="1"/>
          <p:nvPr/>
        </p:nvSpPr>
        <p:spPr>
          <a:xfrm rot="16200000">
            <a:off x="-2982554" y="3396164"/>
            <a:ext cx="6624736" cy="276999"/>
          </a:xfrm>
          <a:prstGeom prst="rect">
            <a:avLst/>
          </a:prstGeom>
          <a:noFill/>
        </p:spPr>
        <p:txBody>
          <a:bodyPr wrap="square" rtlCol="0">
            <a:spAutoFit/>
          </a:bodyPr>
          <a:lstStyle/>
          <a:p>
            <a:r>
              <a:rPr lang="fr-FR" sz="1200" i="1" dirty="0"/>
              <a:t>Image source: Pearson Education, </a:t>
            </a:r>
            <a:r>
              <a:rPr lang="fr-FR" sz="1200" i="1" dirty="0" err="1" smtClean="0"/>
              <a:t>Inc</a:t>
            </a:r>
            <a:r>
              <a:rPr lang="fr-FR" sz="1200" i="1" dirty="0"/>
              <a:t> in http://</a:t>
            </a:r>
            <a:r>
              <a:rPr lang="fr-FR" sz="1200" i="1" dirty="0" smtClean="0"/>
              <a:t>acces.ens-lyon.fr</a:t>
            </a:r>
            <a:endParaRPr lang="fr-FR" sz="1200" i="1" dirty="0"/>
          </a:p>
        </p:txBody>
      </p:sp>
    </p:spTree>
    <p:extLst>
      <p:ext uri="{BB962C8B-B14F-4D97-AF65-F5344CB8AC3E}">
        <p14:creationId xmlns:p14="http://schemas.microsoft.com/office/powerpoint/2010/main" val="3755380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468313" y="33338"/>
            <a:ext cx="8229600"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sz="2800" b="1" dirty="0"/>
              <a:t>La toundra</a:t>
            </a:r>
          </a:p>
        </p:txBody>
      </p:sp>
      <p:sp>
        <p:nvSpPr>
          <p:cNvPr id="35843" name="Text Box 3"/>
          <p:cNvSpPr txBox="1">
            <a:spLocks noChangeArrowheads="1"/>
          </p:cNvSpPr>
          <p:nvPr/>
        </p:nvSpPr>
        <p:spPr bwMode="auto">
          <a:xfrm>
            <a:off x="3995738" y="1182688"/>
            <a:ext cx="5100637" cy="4657685"/>
          </a:xfrm>
          <a:prstGeom prst="rect">
            <a:avLst/>
          </a:prstGeom>
          <a:noFill/>
          <a:ln w="190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spcAft>
                <a:spcPts val="500"/>
              </a:spcAft>
              <a:buFontTx/>
              <a:buNone/>
            </a:pPr>
            <a:r>
              <a:rPr lang="fr-FR" altLang="fr-FR" sz="2000" u="sng" dirty="0">
                <a:latin typeface="Arial" panose="020B0604020202020204" pitchFamily="34" charset="0"/>
              </a:rPr>
              <a:t>Température </a:t>
            </a:r>
            <a:r>
              <a:rPr lang="fr-FR" altLang="fr-FR" sz="2000" dirty="0">
                <a:latin typeface="Arial" panose="020B0604020202020204" pitchFamily="34" charset="0"/>
              </a:rPr>
              <a:t>: </a:t>
            </a:r>
            <a:br>
              <a:rPr lang="fr-FR" altLang="fr-FR" sz="2000" dirty="0">
                <a:latin typeface="Arial" panose="020B0604020202020204" pitchFamily="34" charset="0"/>
              </a:rPr>
            </a:br>
            <a:r>
              <a:rPr lang="fr-FR" altLang="fr-FR" sz="2000" dirty="0">
                <a:latin typeface="Arial" panose="020B0604020202020204" pitchFamily="34" charset="0"/>
              </a:rPr>
              <a:t>  - 34°C en hiver,</a:t>
            </a:r>
            <a:br>
              <a:rPr lang="fr-FR" altLang="fr-FR" sz="2000" dirty="0">
                <a:latin typeface="Arial" panose="020B0604020202020204" pitchFamily="34" charset="0"/>
              </a:rPr>
            </a:br>
            <a:r>
              <a:rPr lang="fr-FR" altLang="fr-FR" sz="2000" dirty="0">
                <a:latin typeface="Arial" panose="020B0604020202020204" pitchFamily="34" charset="0"/>
              </a:rPr>
              <a:t>  + 3 à +12°C en été</a:t>
            </a:r>
          </a:p>
          <a:p>
            <a:pPr>
              <a:spcBef>
                <a:spcPct val="0"/>
              </a:spcBef>
              <a:spcAft>
                <a:spcPts val="500"/>
              </a:spcAft>
              <a:buFontTx/>
              <a:buNone/>
            </a:pPr>
            <a:endParaRPr lang="fr-FR" altLang="fr-FR" sz="2000" dirty="0">
              <a:latin typeface="Arial" panose="020B0604020202020204" pitchFamily="34" charset="0"/>
            </a:endParaRPr>
          </a:p>
          <a:p>
            <a:pPr>
              <a:spcBef>
                <a:spcPct val="0"/>
              </a:spcBef>
              <a:spcAft>
                <a:spcPts val="500"/>
              </a:spcAft>
              <a:buFontTx/>
              <a:buNone/>
            </a:pPr>
            <a:r>
              <a:rPr lang="fr-FR" altLang="fr-FR" sz="2000" u="sng" dirty="0">
                <a:latin typeface="Arial" panose="020B0604020202020204" pitchFamily="34" charset="0"/>
              </a:rPr>
              <a:t>Pluies</a:t>
            </a:r>
            <a:r>
              <a:rPr lang="fr-FR" altLang="fr-FR" sz="2000" dirty="0">
                <a:latin typeface="Arial" panose="020B0604020202020204" pitchFamily="34" charset="0"/>
              </a:rPr>
              <a:t> : 150 à</a:t>
            </a:r>
            <a:br>
              <a:rPr lang="fr-FR" altLang="fr-FR" sz="2000" dirty="0">
                <a:latin typeface="Arial" panose="020B0604020202020204" pitchFamily="34" charset="0"/>
              </a:rPr>
            </a:br>
            <a:r>
              <a:rPr lang="fr-FR" altLang="fr-FR" sz="2000" dirty="0">
                <a:latin typeface="Arial" panose="020B0604020202020204" pitchFamily="34" charset="0"/>
              </a:rPr>
              <a:t>              250 mm/an </a:t>
            </a:r>
            <a:br>
              <a:rPr lang="fr-FR" altLang="fr-FR" sz="2000" dirty="0">
                <a:latin typeface="Arial" panose="020B0604020202020204" pitchFamily="34" charset="0"/>
              </a:rPr>
            </a:br>
            <a:endParaRPr lang="fr-FR" altLang="fr-FR" sz="2000" dirty="0">
              <a:latin typeface="Arial" panose="020B0604020202020204" pitchFamily="34" charset="0"/>
            </a:endParaRPr>
          </a:p>
          <a:p>
            <a:pPr>
              <a:spcBef>
                <a:spcPct val="0"/>
              </a:spcBef>
              <a:spcAft>
                <a:spcPts val="500"/>
              </a:spcAft>
              <a:buFontTx/>
              <a:buNone/>
            </a:pPr>
            <a:r>
              <a:rPr lang="fr-FR" altLang="fr-FR" sz="2000" u="sng" dirty="0">
                <a:latin typeface="Arial" panose="020B0604020202020204" pitchFamily="34" charset="0"/>
              </a:rPr>
              <a:t>Végétation</a:t>
            </a:r>
            <a:r>
              <a:rPr lang="fr-FR" altLang="fr-FR" sz="2000" dirty="0">
                <a:latin typeface="Arial" panose="020B0604020202020204" pitchFamily="34" charset="0"/>
              </a:rPr>
              <a:t>: lichens, broussailles, carex,</a:t>
            </a:r>
            <a:br>
              <a:rPr lang="fr-FR" altLang="fr-FR" sz="2000" dirty="0">
                <a:latin typeface="Arial" panose="020B0604020202020204" pitchFamily="34" charset="0"/>
              </a:rPr>
            </a:br>
            <a:r>
              <a:rPr lang="fr-FR" altLang="fr-FR" sz="2000" dirty="0">
                <a:latin typeface="Arial" panose="020B0604020202020204" pitchFamily="34" charset="0"/>
              </a:rPr>
              <a:t>    mousses, …</a:t>
            </a:r>
            <a:br>
              <a:rPr lang="fr-FR" altLang="fr-FR" sz="2000" dirty="0">
                <a:latin typeface="Arial" panose="020B0604020202020204" pitchFamily="34" charset="0"/>
              </a:rPr>
            </a:br>
            <a:r>
              <a:rPr lang="fr-FR" altLang="fr-FR" sz="2000" u="sng" dirty="0">
                <a:latin typeface="Arial" panose="020B0604020202020204" pitchFamily="34" charset="0"/>
              </a:rPr>
              <a:t>Permafrost </a:t>
            </a:r>
            <a:r>
              <a:rPr lang="fr-FR" altLang="fr-FR" sz="2000" dirty="0">
                <a:latin typeface="Arial" panose="020B0604020202020204" pitchFamily="34" charset="0"/>
              </a:rPr>
              <a:t>= couche de sol toujours gelée </a:t>
            </a:r>
          </a:p>
          <a:p>
            <a:pPr>
              <a:spcBef>
                <a:spcPct val="0"/>
              </a:spcBef>
              <a:spcAft>
                <a:spcPts val="500"/>
              </a:spcAft>
              <a:buFontTx/>
              <a:buNone/>
            </a:pPr>
            <a:r>
              <a:rPr lang="fr-FR" altLang="fr-FR" sz="2000" u="sng" dirty="0">
                <a:latin typeface="Arial" panose="020B0604020202020204" pitchFamily="34" charset="0"/>
              </a:rPr>
              <a:t>Faune </a:t>
            </a:r>
            <a:r>
              <a:rPr lang="fr-FR" altLang="fr-FR" sz="2000" dirty="0">
                <a:latin typeface="Arial" panose="020B0604020202020204" pitchFamily="34" charset="0"/>
              </a:rPr>
              <a:t>: herbivores (lemmings,</a:t>
            </a:r>
            <a:br>
              <a:rPr lang="fr-FR" altLang="fr-FR" sz="2000" dirty="0">
                <a:latin typeface="Arial" panose="020B0604020202020204" pitchFamily="34" charset="0"/>
              </a:rPr>
            </a:br>
            <a:r>
              <a:rPr lang="fr-FR" altLang="fr-FR" sz="2000" dirty="0">
                <a:latin typeface="Arial" panose="020B0604020202020204" pitchFamily="34" charset="0"/>
              </a:rPr>
              <a:t>   caribou, …), carnivores (renard</a:t>
            </a:r>
            <a:br>
              <a:rPr lang="fr-FR" altLang="fr-FR" sz="2000" dirty="0">
                <a:latin typeface="Arial" panose="020B0604020202020204" pitchFamily="34" charset="0"/>
              </a:rPr>
            </a:br>
            <a:r>
              <a:rPr lang="fr-FR" altLang="fr-FR" sz="2000" dirty="0">
                <a:latin typeface="Arial" panose="020B0604020202020204" pitchFamily="34" charset="0"/>
              </a:rPr>
              <a:t>   arctique, loup, ours polaire), nombreux</a:t>
            </a:r>
            <a:br>
              <a:rPr lang="fr-FR" altLang="fr-FR" sz="2000" dirty="0">
                <a:latin typeface="Arial" panose="020B0604020202020204" pitchFamily="34" charset="0"/>
              </a:rPr>
            </a:br>
            <a:r>
              <a:rPr lang="fr-FR" altLang="fr-FR" sz="2000" dirty="0">
                <a:latin typeface="Arial" panose="020B0604020202020204" pitchFamily="34" charset="0"/>
              </a:rPr>
              <a:t>   oiseaux migrateurs, insectes, poissons</a:t>
            </a:r>
            <a:r>
              <a:rPr lang="fr-FR" altLang="fr-FR" sz="2000" dirty="0" smtClean="0">
                <a:latin typeface="Arial" panose="020B0604020202020204" pitchFamily="34" charset="0"/>
              </a:rPr>
              <a:t>.</a:t>
            </a:r>
            <a:endParaRPr lang="fr-FR" altLang="fr-FR" sz="2000" dirty="0">
              <a:latin typeface="Arial" panose="020B0604020202020204" pitchFamily="34" charset="0"/>
            </a:endParaRPr>
          </a:p>
        </p:txBody>
      </p:sp>
      <p:sp>
        <p:nvSpPr>
          <p:cNvPr id="35844" name="Text Box 4"/>
          <p:cNvSpPr txBox="1">
            <a:spLocks noChangeArrowheads="1"/>
          </p:cNvSpPr>
          <p:nvPr/>
        </p:nvSpPr>
        <p:spPr bwMode="auto">
          <a:xfrm>
            <a:off x="107950" y="4121150"/>
            <a:ext cx="3960813"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1123950" indent="-457200" eaLnBrk="0" hangingPunct="0">
              <a:spcBef>
                <a:spcPct val="20000"/>
              </a:spcBef>
              <a:buChar char="–"/>
              <a:defRPr sz="2800">
                <a:solidFill>
                  <a:schemeClr val="tx1"/>
                </a:solidFill>
                <a:latin typeface="Arial" charset="0"/>
              </a:defRPr>
            </a:lvl2pPr>
            <a:lvl3pPr marL="1771650" indent="-457200" eaLnBrk="0" hangingPunct="0">
              <a:spcBef>
                <a:spcPct val="20000"/>
              </a:spcBef>
              <a:buChar char="•"/>
              <a:defRPr sz="2400">
                <a:solidFill>
                  <a:schemeClr val="tx1"/>
                </a:solidFill>
                <a:latin typeface="Arial" charset="0"/>
              </a:defRPr>
            </a:lvl3pPr>
            <a:lvl4pPr marL="2419350" indent="-457200" eaLnBrk="0" hangingPunct="0">
              <a:spcBef>
                <a:spcPct val="20000"/>
              </a:spcBef>
              <a:buChar char="–"/>
              <a:defRPr sz="2000">
                <a:solidFill>
                  <a:schemeClr val="tx1"/>
                </a:solidFill>
                <a:latin typeface="Arial" charset="0"/>
              </a:defRPr>
            </a:lvl4pPr>
            <a:lvl5pPr marL="3067050" indent="-457200" eaLnBrk="0" hangingPunct="0">
              <a:spcBef>
                <a:spcPct val="20000"/>
              </a:spcBef>
              <a:buChar char="»"/>
              <a:defRPr sz="2000">
                <a:solidFill>
                  <a:schemeClr val="tx1"/>
                </a:solidFill>
                <a:latin typeface="Arial" charset="0"/>
              </a:defRPr>
            </a:lvl5pPr>
            <a:lvl6pPr marL="3524250" indent="-457200" eaLnBrk="0" fontAlgn="base" hangingPunct="0">
              <a:spcBef>
                <a:spcPct val="20000"/>
              </a:spcBef>
              <a:spcAft>
                <a:spcPct val="0"/>
              </a:spcAft>
              <a:buChar char="»"/>
              <a:defRPr sz="2000">
                <a:solidFill>
                  <a:schemeClr val="tx1"/>
                </a:solidFill>
                <a:latin typeface="Arial" charset="0"/>
              </a:defRPr>
            </a:lvl6pPr>
            <a:lvl7pPr marL="3981450" indent="-457200" eaLnBrk="0" fontAlgn="base" hangingPunct="0">
              <a:spcBef>
                <a:spcPct val="20000"/>
              </a:spcBef>
              <a:spcAft>
                <a:spcPct val="0"/>
              </a:spcAft>
              <a:buChar char="»"/>
              <a:defRPr sz="2000">
                <a:solidFill>
                  <a:schemeClr val="tx1"/>
                </a:solidFill>
                <a:latin typeface="Arial" charset="0"/>
              </a:defRPr>
            </a:lvl7pPr>
            <a:lvl8pPr marL="4438650" indent="-457200" eaLnBrk="0" fontAlgn="base" hangingPunct="0">
              <a:spcBef>
                <a:spcPct val="20000"/>
              </a:spcBef>
              <a:spcAft>
                <a:spcPct val="0"/>
              </a:spcAft>
              <a:buChar char="»"/>
              <a:defRPr sz="2000">
                <a:solidFill>
                  <a:schemeClr val="tx1"/>
                </a:solidFill>
                <a:latin typeface="Arial" charset="0"/>
              </a:defRPr>
            </a:lvl8pPr>
            <a:lvl9pPr marL="4895850" indent="-457200" eaLnBrk="0" fontAlgn="base" hangingPunct="0">
              <a:spcBef>
                <a:spcPct val="20000"/>
              </a:spcBef>
              <a:spcAft>
                <a:spcPct val="0"/>
              </a:spcAft>
              <a:buChar char="»"/>
              <a:defRPr sz="2000">
                <a:solidFill>
                  <a:schemeClr val="tx1"/>
                </a:solidFill>
                <a:latin typeface="Arial" charset="0"/>
              </a:defRPr>
            </a:lvl9pPr>
          </a:lstStyle>
          <a:p>
            <a:pPr eaLnBrk="1" hangingPunct="1">
              <a:spcBef>
                <a:spcPct val="35000"/>
              </a:spcBef>
              <a:buFont typeface="Wingdings" pitchFamily="2" charset="2"/>
              <a:buChar char="§"/>
            </a:pPr>
            <a:r>
              <a:rPr lang="fr-FR" altLang="fr-FR" sz="1800" b="1" dirty="0">
                <a:latin typeface="Arial" panose="020B0604020202020204" pitchFamily="34" charset="0"/>
              </a:rPr>
              <a:t> </a:t>
            </a:r>
            <a:r>
              <a:rPr lang="fr-FR" altLang="fr-FR" sz="2000" dirty="0">
                <a:latin typeface="Arial" panose="020B0604020202020204" pitchFamily="34" charset="0"/>
              </a:rPr>
              <a:t>Le plus froid des biomes</a:t>
            </a:r>
          </a:p>
          <a:p>
            <a:pPr eaLnBrk="1" hangingPunct="1">
              <a:spcBef>
                <a:spcPct val="35000"/>
              </a:spcBef>
              <a:buFont typeface="Wingdings" pitchFamily="2" charset="2"/>
              <a:buChar char="§"/>
            </a:pPr>
            <a:r>
              <a:rPr lang="fr-FR" altLang="fr-FR" sz="2000" dirty="0">
                <a:latin typeface="Arial" panose="020B0604020202020204" pitchFamily="34" charset="0"/>
              </a:rPr>
              <a:t> Courte saison de croissance et</a:t>
            </a:r>
            <a:br>
              <a:rPr lang="fr-FR" altLang="fr-FR" sz="2000" dirty="0">
                <a:latin typeface="Arial" panose="020B0604020202020204" pitchFamily="34" charset="0"/>
              </a:rPr>
            </a:br>
            <a:r>
              <a:rPr lang="fr-FR" altLang="fr-FR" sz="2000" dirty="0">
                <a:latin typeface="Arial" panose="020B0604020202020204" pitchFamily="34" charset="0"/>
              </a:rPr>
              <a:t>     de reproduction (50 à 60 j)</a:t>
            </a:r>
          </a:p>
          <a:p>
            <a:pPr eaLnBrk="1" hangingPunct="1">
              <a:spcBef>
                <a:spcPct val="35000"/>
              </a:spcBef>
              <a:buFont typeface="Wingdings" pitchFamily="2" charset="2"/>
              <a:buChar char="§"/>
            </a:pPr>
            <a:r>
              <a:rPr lang="fr-FR" altLang="fr-FR" sz="2000" dirty="0">
                <a:latin typeface="Arial" panose="020B0604020202020204" pitchFamily="34" charset="0"/>
              </a:rPr>
              <a:t> Grandes variations dans les</a:t>
            </a:r>
            <a:br>
              <a:rPr lang="fr-FR" altLang="fr-FR" sz="2000" dirty="0">
                <a:latin typeface="Arial" panose="020B0604020202020204" pitchFamily="34" charset="0"/>
              </a:rPr>
            </a:br>
            <a:r>
              <a:rPr lang="fr-FR" altLang="fr-FR" sz="2000" dirty="0">
                <a:latin typeface="Arial" panose="020B0604020202020204" pitchFamily="34" charset="0"/>
              </a:rPr>
              <a:t>     populations</a:t>
            </a:r>
          </a:p>
        </p:txBody>
      </p:sp>
      <p:pic>
        <p:nvPicPr>
          <p:cNvPr id="35845" name="Picture 5" descr="tundr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950" y="1266825"/>
            <a:ext cx="3743325" cy="2663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533400" y="1066800"/>
            <a:ext cx="2743200" cy="609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dirty="0">
                <a:solidFill>
                  <a:srgbClr val="006600"/>
                </a:solidFill>
              </a:rPr>
              <a:t>La toundra</a:t>
            </a:r>
          </a:p>
        </p:txBody>
      </p:sp>
      <p:pic>
        <p:nvPicPr>
          <p:cNvPr id="107524" name="Picture 4" descr="C:\Mes Documents\vegetation\toundra_canada.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970213"/>
            <a:ext cx="594360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 Box 5"/>
          <p:cNvSpPr txBox="1">
            <a:spLocks noChangeArrowheads="1"/>
          </p:cNvSpPr>
          <p:nvPr/>
        </p:nvSpPr>
        <p:spPr bwMode="auto">
          <a:xfrm>
            <a:off x="6019800" y="5730875"/>
            <a:ext cx="27511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2400" dirty="0">
                <a:latin typeface="Arial" panose="020B0604020202020204" pitchFamily="34" charset="0"/>
              </a:rPr>
              <a:t>Toundra au Canada : marécage</a:t>
            </a:r>
          </a:p>
        </p:txBody>
      </p:sp>
      <p:pic>
        <p:nvPicPr>
          <p:cNvPr id="107526" name="Picture 6" descr="tundra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911600" y="0"/>
            <a:ext cx="5232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7" name="Text Box 7"/>
          <p:cNvSpPr txBox="1">
            <a:spLocks noChangeArrowheads="1"/>
          </p:cNvSpPr>
          <p:nvPr/>
        </p:nvSpPr>
        <p:spPr bwMode="auto">
          <a:xfrm>
            <a:off x="6705600" y="3429000"/>
            <a:ext cx="2438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400" dirty="0">
                <a:latin typeface="Arial" panose="020B0604020202020204" pitchFamily="34" charset="0"/>
              </a:rPr>
              <a:t>Toundra, nord de la Russie : sols polygonaux</a:t>
            </a:r>
          </a:p>
        </p:txBody>
      </p:sp>
    </p:spTree>
    <p:extLst>
      <p:ext uri="{BB962C8B-B14F-4D97-AF65-F5344CB8AC3E}">
        <p14:creationId xmlns:p14="http://schemas.microsoft.com/office/powerpoint/2010/main" val="3075810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ZoneTexte 4"/>
          <p:cNvSpPr txBox="1">
            <a:spLocks noChangeArrowheads="1"/>
          </p:cNvSpPr>
          <p:nvPr/>
        </p:nvSpPr>
        <p:spPr bwMode="auto">
          <a:xfrm>
            <a:off x="107950" y="1412875"/>
            <a:ext cx="8856663" cy="1862138"/>
          </a:xfrm>
          <a:prstGeom prst="rect">
            <a:avLst/>
          </a:prstGeom>
          <a:noFill/>
          <a:ln w="9525">
            <a:noFill/>
            <a:miter lim="800000"/>
            <a:headEnd/>
            <a:tailEnd/>
          </a:ln>
        </p:spPr>
        <p:txBody>
          <a:bodyPr>
            <a:spAutoFit/>
          </a:bodyPr>
          <a:lstStyle/>
          <a:p>
            <a:pPr algn="just">
              <a:defRPr/>
            </a:pPr>
            <a:r>
              <a:rPr lang="fr-FR" sz="2300" i="1" dirty="0">
                <a:latin typeface="Arial" panose="020B0604020202020204" pitchFamily="34" charset="0"/>
                <a:cs typeface="Arial" panose="020B0604020202020204" pitchFamily="34" charset="0"/>
              </a:rPr>
              <a:t>« La diversité biologique englobe l’ensemble des </a:t>
            </a:r>
            <a:r>
              <a:rPr lang="fr-FR" sz="2300" b="1" i="1" dirty="0">
                <a:solidFill>
                  <a:srgbClr val="0070C0"/>
                </a:solidFill>
                <a:latin typeface="Arial" panose="020B0604020202020204" pitchFamily="34" charset="0"/>
                <a:cs typeface="Arial" panose="020B0604020202020204" pitchFamily="34" charset="0"/>
              </a:rPr>
              <a:t>espèces</a:t>
            </a:r>
            <a:r>
              <a:rPr lang="fr-FR" sz="2300" i="1" dirty="0">
                <a:solidFill>
                  <a:srgbClr val="0070C0"/>
                </a:solidFill>
                <a:latin typeface="Arial" panose="020B0604020202020204" pitchFamily="34" charset="0"/>
                <a:cs typeface="Arial" panose="020B0604020202020204" pitchFamily="34" charset="0"/>
              </a:rPr>
              <a:t> </a:t>
            </a:r>
            <a:r>
              <a:rPr lang="fr-FR" sz="2300" b="1" i="1" dirty="0">
                <a:solidFill>
                  <a:srgbClr val="0070C0"/>
                </a:solidFill>
                <a:latin typeface="Arial" panose="020B0604020202020204" pitchFamily="34" charset="0"/>
                <a:cs typeface="Arial" panose="020B0604020202020204" pitchFamily="34" charset="0"/>
              </a:rPr>
              <a:t>de </a:t>
            </a:r>
            <a:r>
              <a:rPr lang="fr-FR" sz="2300" b="1" i="1" dirty="0" smtClean="0">
                <a:solidFill>
                  <a:srgbClr val="0070C0"/>
                </a:solidFill>
                <a:latin typeface="Arial" panose="020B0604020202020204" pitchFamily="34" charset="0"/>
                <a:cs typeface="Arial" panose="020B0604020202020204" pitchFamily="34" charset="0"/>
              </a:rPr>
              <a:t>plantes, </a:t>
            </a:r>
            <a:r>
              <a:rPr lang="fr-FR" sz="2300" b="1" i="1" dirty="0">
                <a:solidFill>
                  <a:srgbClr val="0070C0"/>
                </a:solidFill>
                <a:latin typeface="Arial" panose="020B0604020202020204" pitchFamily="34" charset="0"/>
                <a:cs typeface="Arial" panose="020B0604020202020204" pitchFamily="34" charset="0"/>
              </a:rPr>
              <a:t>d’animaux et de µ-organismes</a:t>
            </a:r>
            <a:r>
              <a:rPr lang="fr-FR" sz="2300" b="1" i="1" dirty="0">
                <a:latin typeface="Arial" panose="020B0604020202020204" pitchFamily="34" charset="0"/>
                <a:cs typeface="Arial" panose="020B0604020202020204" pitchFamily="34" charset="0"/>
              </a:rPr>
              <a:t> </a:t>
            </a:r>
            <a:r>
              <a:rPr lang="fr-FR" sz="2300" i="1" dirty="0">
                <a:latin typeface="Arial" panose="020B0604020202020204" pitchFamily="34" charset="0"/>
                <a:cs typeface="Arial" panose="020B0604020202020204" pitchFamily="34" charset="0"/>
              </a:rPr>
              <a:t>ainsi que les </a:t>
            </a:r>
            <a:r>
              <a:rPr lang="fr-FR" sz="2300" b="1" i="1" dirty="0" smtClean="0">
                <a:solidFill>
                  <a:srgbClr val="00B050"/>
                </a:solidFill>
                <a:latin typeface="Arial" panose="020B0604020202020204" pitchFamily="34" charset="0"/>
                <a:cs typeface="Arial" panose="020B0604020202020204" pitchFamily="34" charset="0"/>
              </a:rPr>
              <a:t>écosystèmes</a:t>
            </a:r>
            <a:r>
              <a:rPr lang="fr-FR" sz="2300" i="1" dirty="0" smtClean="0">
                <a:latin typeface="Arial" panose="020B0604020202020204" pitchFamily="34" charset="0"/>
                <a:cs typeface="Arial" panose="020B0604020202020204" pitchFamily="34" charset="0"/>
              </a:rPr>
              <a:t> et </a:t>
            </a:r>
            <a:r>
              <a:rPr lang="fr-FR" sz="2300" i="1" dirty="0">
                <a:latin typeface="Arial" panose="020B0604020202020204" pitchFamily="34" charset="0"/>
                <a:cs typeface="Arial" panose="020B0604020202020204" pitchFamily="34" charset="0"/>
              </a:rPr>
              <a:t>les </a:t>
            </a:r>
            <a:r>
              <a:rPr lang="fr-FR" sz="2300" i="1" dirty="0">
                <a:solidFill>
                  <a:srgbClr val="CC00CC"/>
                </a:solidFill>
                <a:latin typeface="Arial" panose="020B0604020202020204" pitchFamily="34" charset="0"/>
                <a:cs typeface="Arial" panose="020B0604020202020204" pitchFamily="34" charset="0"/>
              </a:rPr>
              <a:t>processus écologiques </a:t>
            </a:r>
            <a:r>
              <a:rPr lang="fr-FR" sz="2300" i="1" dirty="0">
                <a:latin typeface="Arial" panose="020B0604020202020204" pitchFamily="34" charset="0"/>
                <a:cs typeface="Arial" panose="020B0604020202020204" pitchFamily="34" charset="0"/>
              </a:rPr>
              <a:t>[…] incluant à la fois le nombre et la fréquence des </a:t>
            </a:r>
            <a:r>
              <a:rPr lang="fr-FR" sz="2300" b="1" i="1" dirty="0">
                <a:solidFill>
                  <a:srgbClr val="00B050"/>
                </a:solidFill>
                <a:latin typeface="Arial" panose="020B0604020202020204" pitchFamily="34" charset="0"/>
                <a:cs typeface="Arial" panose="020B0604020202020204" pitchFamily="34" charset="0"/>
              </a:rPr>
              <a:t>écosystèmes</a:t>
            </a:r>
            <a:r>
              <a:rPr lang="fr-FR" sz="2300" i="1" dirty="0">
                <a:latin typeface="Arial" panose="020B0604020202020204" pitchFamily="34" charset="0"/>
                <a:cs typeface="Arial" panose="020B0604020202020204" pitchFamily="34" charset="0"/>
              </a:rPr>
              <a:t>, des </a:t>
            </a:r>
            <a:r>
              <a:rPr lang="fr-FR" sz="2300" b="1" i="1" dirty="0">
                <a:solidFill>
                  <a:srgbClr val="0070C0"/>
                </a:solidFill>
                <a:latin typeface="Arial" panose="020B0604020202020204" pitchFamily="34" charset="0"/>
                <a:cs typeface="Arial" panose="020B0604020202020204" pitchFamily="34" charset="0"/>
              </a:rPr>
              <a:t>espèces</a:t>
            </a:r>
            <a:r>
              <a:rPr lang="fr-FR" sz="2300" i="1" dirty="0">
                <a:latin typeface="Arial" panose="020B0604020202020204" pitchFamily="34" charset="0"/>
                <a:cs typeface="Arial" panose="020B0604020202020204" pitchFamily="34" charset="0"/>
              </a:rPr>
              <a:t> et des</a:t>
            </a:r>
            <a:r>
              <a:rPr lang="fr-FR" sz="2300" i="1" dirty="0">
                <a:solidFill>
                  <a:schemeClr val="accent6"/>
                </a:solidFill>
                <a:latin typeface="Arial" panose="020B0604020202020204" pitchFamily="34" charset="0"/>
                <a:cs typeface="Arial" panose="020B0604020202020204" pitchFamily="34" charset="0"/>
              </a:rPr>
              <a:t> </a:t>
            </a:r>
            <a:r>
              <a:rPr lang="fr-FR" sz="2300" b="1" i="1" dirty="0">
                <a:solidFill>
                  <a:srgbClr val="FF6600"/>
                </a:solidFill>
                <a:latin typeface="Arial" panose="020B0604020202020204" pitchFamily="34" charset="0"/>
                <a:cs typeface="Arial" panose="020B0604020202020204" pitchFamily="34" charset="0"/>
              </a:rPr>
              <a:t>gènes</a:t>
            </a:r>
            <a:r>
              <a:rPr lang="fr-FR" sz="2300" i="1" dirty="0">
                <a:solidFill>
                  <a:schemeClr val="accent6"/>
                </a:solidFill>
                <a:latin typeface="Arial" panose="020B0604020202020204" pitchFamily="34" charset="0"/>
                <a:cs typeface="Arial" panose="020B0604020202020204" pitchFamily="34" charset="0"/>
              </a:rPr>
              <a:t> </a:t>
            </a:r>
            <a:r>
              <a:rPr lang="fr-FR" sz="2300" i="1" dirty="0">
                <a:latin typeface="Arial" panose="020B0604020202020204" pitchFamily="34" charset="0"/>
                <a:cs typeface="Arial" panose="020B0604020202020204" pitchFamily="34" charset="0"/>
              </a:rPr>
              <a:t>dans un ensemble </a:t>
            </a:r>
            <a:r>
              <a:rPr lang="fr-FR" sz="2300" i="1" dirty="0" smtClean="0">
                <a:latin typeface="Arial" panose="020B0604020202020204" pitchFamily="34" charset="0"/>
                <a:cs typeface="Arial" panose="020B0604020202020204" pitchFamily="34" charset="0"/>
              </a:rPr>
              <a:t>donné</a:t>
            </a:r>
            <a:r>
              <a:rPr lang="fr-FR" sz="2300" dirty="0">
                <a:latin typeface="Arial" panose="020B0604020202020204" pitchFamily="34" charset="0"/>
                <a:cs typeface="Arial" panose="020B0604020202020204" pitchFamily="34" charset="0"/>
              </a:rPr>
              <a:t> » </a:t>
            </a:r>
            <a:r>
              <a:rPr lang="fr-FR" sz="2300" dirty="0" err="1">
                <a:latin typeface="Arial" panose="020B0604020202020204" pitchFamily="34" charset="0"/>
                <a:cs typeface="Arial" panose="020B0604020202020204" pitchFamily="34" charset="0"/>
              </a:rPr>
              <a:t>McNeely</a:t>
            </a:r>
            <a:r>
              <a:rPr lang="fr-FR" sz="2300" dirty="0">
                <a:latin typeface="Arial" panose="020B0604020202020204" pitchFamily="34" charset="0"/>
                <a:cs typeface="Arial" panose="020B0604020202020204" pitchFamily="34" charset="0"/>
              </a:rPr>
              <a:t> (IUCN, 1990) </a:t>
            </a:r>
            <a:endParaRPr lang="en-US" sz="2300" dirty="0">
              <a:latin typeface="Arial" panose="020B0604020202020204" pitchFamily="34" charset="0"/>
              <a:cs typeface="Arial" panose="020B0604020202020204" pitchFamily="34" charset="0"/>
            </a:endParaRPr>
          </a:p>
        </p:txBody>
      </p:sp>
      <p:sp>
        <p:nvSpPr>
          <p:cNvPr id="8196" name="ZoneTexte 5"/>
          <p:cNvSpPr txBox="1">
            <a:spLocks noChangeArrowheads="1"/>
          </p:cNvSpPr>
          <p:nvPr/>
        </p:nvSpPr>
        <p:spPr bwMode="auto">
          <a:xfrm>
            <a:off x="2267744" y="3441680"/>
            <a:ext cx="5261377" cy="3046988"/>
          </a:xfrm>
          <a:prstGeom prst="rect">
            <a:avLst/>
          </a:prstGeom>
          <a:noFill/>
          <a:ln w="9525">
            <a:noFill/>
            <a:miter lim="800000"/>
            <a:headEnd/>
            <a:tailEnd/>
          </a:ln>
        </p:spPr>
        <p:txBody>
          <a:bodyPr wrap="none">
            <a:spAutoFit/>
          </a:bodyPr>
          <a:lstStyle/>
          <a:p>
            <a:pPr>
              <a:defRPr/>
            </a:pPr>
            <a:endParaRPr lang="fr-FR" sz="2400" b="1" dirty="0">
              <a:latin typeface="Arial" panose="020B0604020202020204" pitchFamily="34" charset="0"/>
              <a:cs typeface="Arial" panose="020B0604020202020204" pitchFamily="34" charset="0"/>
            </a:endParaRPr>
          </a:p>
          <a:p>
            <a:pPr>
              <a:defRPr/>
            </a:pPr>
            <a:r>
              <a:rPr lang="fr-FR" sz="2400" b="1" dirty="0">
                <a:latin typeface="Arial" panose="020B0604020202020204" pitchFamily="34" charset="0"/>
                <a:cs typeface="Arial" panose="020B0604020202020204" pitchFamily="34" charset="0"/>
              </a:rPr>
              <a:t>Elle se décline en 4 </a:t>
            </a:r>
            <a:r>
              <a:rPr lang="fr-FR" sz="2400" b="1" dirty="0" smtClean="0">
                <a:latin typeface="Arial" panose="020B0604020202020204" pitchFamily="34" charset="0"/>
                <a:cs typeface="Arial" panose="020B0604020202020204" pitchFamily="34" charset="0"/>
              </a:rPr>
              <a:t>composantes :</a:t>
            </a:r>
            <a:endParaRPr lang="fr-FR" sz="2400" b="1" dirty="0">
              <a:latin typeface="Arial" panose="020B0604020202020204" pitchFamily="34" charset="0"/>
              <a:cs typeface="Arial" panose="020B0604020202020204" pitchFamily="34" charset="0"/>
            </a:endParaRPr>
          </a:p>
          <a:p>
            <a:pPr>
              <a:defRPr/>
            </a:pPr>
            <a:endParaRPr lang="fr-FR" sz="2400" b="1" dirty="0">
              <a:latin typeface="Arial" panose="020B0604020202020204" pitchFamily="34" charset="0"/>
              <a:cs typeface="Arial" panose="020B0604020202020204" pitchFamily="34" charset="0"/>
            </a:endParaRPr>
          </a:p>
          <a:p>
            <a:pPr marL="800100" lvl="1" indent="-342900">
              <a:buClr>
                <a:srgbClr val="0070C0"/>
              </a:buClr>
              <a:buFont typeface="Arial" panose="020B0604020202020204" pitchFamily="34" charset="0"/>
              <a:buChar char="•"/>
              <a:defRPr/>
            </a:pPr>
            <a:r>
              <a:rPr lang="fr-FR" sz="2400" b="1" dirty="0" smtClean="0">
                <a:solidFill>
                  <a:srgbClr val="FF0000"/>
                </a:solidFill>
                <a:latin typeface="Arial" panose="020B0604020202020204" pitchFamily="34" charset="0"/>
                <a:cs typeface="Arial" panose="020B0604020202020204" pitchFamily="34" charset="0"/>
              </a:rPr>
              <a:t> </a:t>
            </a:r>
            <a:r>
              <a:rPr lang="fr-FR" sz="2400" b="1" dirty="0" smtClean="0">
                <a:solidFill>
                  <a:srgbClr val="0070C0"/>
                </a:solidFill>
                <a:latin typeface="Arial" panose="020B0604020202020204" pitchFamily="34" charset="0"/>
                <a:cs typeface="Arial" panose="020B0604020202020204" pitchFamily="34" charset="0"/>
              </a:rPr>
              <a:t>Diversité spécifique</a:t>
            </a:r>
          </a:p>
          <a:p>
            <a:pPr marL="800100" lvl="1" indent="-342900">
              <a:buClr>
                <a:srgbClr val="009900"/>
              </a:buClr>
              <a:buFont typeface="Arial" panose="020B0604020202020204" pitchFamily="34" charset="0"/>
              <a:buChar char="•"/>
              <a:defRPr/>
            </a:pPr>
            <a:r>
              <a:rPr lang="fr-FR" sz="2400" b="1" dirty="0" smtClean="0">
                <a:solidFill>
                  <a:srgbClr val="00B0F0"/>
                </a:solidFill>
                <a:latin typeface="Arial" panose="020B0604020202020204" pitchFamily="34" charset="0"/>
                <a:cs typeface="Arial" panose="020B0604020202020204" pitchFamily="34" charset="0"/>
              </a:rPr>
              <a:t> </a:t>
            </a:r>
            <a:r>
              <a:rPr lang="fr-FR" sz="2400" b="1" dirty="0" smtClean="0">
                <a:solidFill>
                  <a:srgbClr val="00B050"/>
                </a:solidFill>
                <a:latin typeface="Arial" panose="020B0604020202020204" pitchFamily="34" charset="0"/>
                <a:cs typeface="Arial" panose="020B0604020202020204" pitchFamily="34" charset="0"/>
              </a:rPr>
              <a:t>Diversité écosystémique</a:t>
            </a:r>
          </a:p>
          <a:p>
            <a:pPr marL="800100" lvl="1" indent="-342900">
              <a:buClr>
                <a:srgbClr val="FF6600"/>
              </a:buClr>
              <a:buFont typeface="Arial" panose="020B0604020202020204" pitchFamily="34" charset="0"/>
              <a:buChar char="•"/>
              <a:defRPr/>
            </a:pPr>
            <a:r>
              <a:rPr lang="fr-FR" sz="2400" b="1" dirty="0" smtClean="0">
                <a:solidFill>
                  <a:schemeClr val="accent6">
                    <a:lumMod val="75000"/>
                  </a:schemeClr>
                </a:solidFill>
                <a:latin typeface="Arial" panose="020B0604020202020204" pitchFamily="34" charset="0"/>
                <a:cs typeface="Arial" panose="020B0604020202020204" pitchFamily="34" charset="0"/>
              </a:rPr>
              <a:t> </a:t>
            </a:r>
            <a:r>
              <a:rPr lang="fr-FR" sz="2400" b="1" dirty="0" smtClean="0">
                <a:solidFill>
                  <a:srgbClr val="FF6600"/>
                </a:solidFill>
                <a:latin typeface="Arial" panose="020B0604020202020204" pitchFamily="34" charset="0"/>
                <a:cs typeface="Arial" panose="020B0604020202020204" pitchFamily="34" charset="0"/>
              </a:rPr>
              <a:t>Diversité génétique</a:t>
            </a:r>
          </a:p>
          <a:p>
            <a:pPr lvl="1">
              <a:buFont typeface="Arial" charset="0"/>
              <a:buChar char="•"/>
              <a:defRPr/>
            </a:pPr>
            <a:endParaRPr lang="fr-FR" sz="2400" b="1" dirty="0">
              <a:solidFill>
                <a:schemeClr val="accent6">
                  <a:lumMod val="75000"/>
                </a:schemeClr>
              </a:solidFill>
              <a:latin typeface="Arial" panose="020B0604020202020204" pitchFamily="34" charset="0"/>
              <a:cs typeface="Arial" panose="020B0604020202020204" pitchFamily="34" charset="0"/>
            </a:endParaRPr>
          </a:p>
          <a:p>
            <a:pPr lvl="1">
              <a:defRPr/>
            </a:pPr>
            <a:r>
              <a:rPr lang="fr-FR" sz="2400" dirty="0" smtClean="0">
                <a:solidFill>
                  <a:srgbClr val="CC00CC"/>
                </a:solidFill>
                <a:latin typeface="Arial" panose="020B0604020202020204" pitchFamily="34" charset="0"/>
                <a:cs typeface="Arial" panose="020B0604020202020204" pitchFamily="34" charset="0"/>
              </a:rPr>
              <a:t>+ la diversité fonctionnelle</a:t>
            </a:r>
            <a:endParaRPr lang="en-US" sz="2400" b="1" dirty="0">
              <a:solidFill>
                <a:srgbClr val="CC00CC"/>
              </a:solidFill>
              <a:latin typeface="Arial" panose="020B0604020202020204" pitchFamily="34" charset="0"/>
              <a:cs typeface="Arial" panose="020B0604020202020204" pitchFamily="34" charset="0"/>
            </a:endParaRPr>
          </a:p>
        </p:txBody>
      </p:sp>
      <p:sp>
        <p:nvSpPr>
          <p:cNvPr id="5" name="Titre 1"/>
          <p:cNvSpPr>
            <a:spLocks noGrp="1"/>
          </p:cNvSpPr>
          <p:nvPr>
            <p:ph type="title"/>
          </p:nvPr>
        </p:nvSpPr>
        <p:spPr>
          <a:xfrm>
            <a:off x="457200" y="274638"/>
            <a:ext cx="8229600" cy="1143000"/>
          </a:xfrm>
          <a:solidFill>
            <a:schemeClr val="bg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sz="2800" b="1" dirty="0">
                <a:solidFill>
                  <a:srgbClr val="006600"/>
                </a:solidFill>
              </a:rPr>
              <a:t>Définition</a:t>
            </a:r>
          </a:p>
        </p:txBody>
      </p:sp>
      <p:sp>
        <p:nvSpPr>
          <p:cNvPr id="2" name="Espace réservé du numéro de diapositive 1"/>
          <p:cNvSpPr>
            <a:spLocks noGrp="1"/>
          </p:cNvSpPr>
          <p:nvPr>
            <p:ph type="sldNum" sz="quarter" idx="12"/>
          </p:nvPr>
        </p:nvSpPr>
        <p:spPr/>
        <p:txBody>
          <a:bodyPr/>
          <a:lstStyle/>
          <a:p>
            <a:pPr>
              <a:defRPr/>
            </a:pPr>
            <a:fld id="{BEEBD27E-A4BB-4AD2-AD2A-1E4766B400EC}" type="slidenum">
              <a:rPr lang="fr-FR" altLang="fr-FR" smtClean="0"/>
              <a:pPr>
                <a:defRPr/>
              </a:pPr>
              <a:t>5</a:t>
            </a:fld>
            <a:endParaRPr lang="fr-FR" altLang="fr-FR" dirty="0"/>
          </a:p>
        </p:txBody>
      </p:sp>
    </p:spTree>
    <p:extLst>
      <p:ext uri="{BB962C8B-B14F-4D97-AF65-F5344CB8AC3E}">
        <p14:creationId xmlns:p14="http://schemas.microsoft.com/office/powerpoint/2010/main" val="7610712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304800"/>
            <a:ext cx="2209800" cy="6858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dirty="0">
                <a:solidFill>
                  <a:srgbClr val="006600"/>
                </a:solidFill>
              </a:rPr>
              <a:t>La toundra</a:t>
            </a:r>
          </a:p>
        </p:txBody>
      </p:sp>
      <p:pic>
        <p:nvPicPr>
          <p:cNvPr id="108547" name="Picture 6" descr="C:\Mes Documents\vegetation\tundra_nlapland.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09800" y="0"/>
            <a:ext cx="693420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8" name="Text Box 7"/>
          <p:cNvSpPr txBox="1">
            <a:spLocks noChangeArrowheads="1"/>
          </p:cNvSpPr>
          <p:nvPr/>
        </p:nvSpPr>
        <p:spPr bwMode="auto">
          <a:xfrm>
            <a:off x="4572000" y="4419600"/>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400" dirty="0">
                <a:latin typeface="Arial" panose="020B0604020202020204" pitchFamily="34" charset="0"/>
              </a:rPr>
              <a:t>Nord de la Laponie (Norvège)</a:t>
            </a:r>
          </a:p>
        </p:txBody>
      </p:sp>
      <p:pic>
        <p:nvPicPr>
          <p:cNvPr id="108549" name="Picture 8" descr="C:\Mes Documents\vegetation\saxifrage_nunavut(cnd).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4406900"/>
            <a:ext cx="31750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0" name="Text Box 9"/>
          <p:cNvSpPr txBox="1">
            <a:spLocks noChangeArrowheads="1"/>
          </p:cNvSpPr>
          <p:nvPr/>
        </p:nvSpPr>
        <p:spPr bwMode="auto">
          <a:xfrm>
            <a:off x="3200400" y="6172200"/>
            <a:ext cx="41745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2400" dirty="0">
                <a:latin typeface="Arial" panose="020B0604020202020204" pitchFamily="34" charset="0"/>
              </a:rPr>
              <a:t>Saxifrage (Nunavut, Canada)</a:t>
            </a:r>
          </a:p>
        </p:txBody>
      </p:sp>
    </p:spTree>
    <p:extLst>
      <p:ext uri="{BB962C8B-B14F-4D97-AF65-F5344CB8AC3E}">
        <p14:creationId xmlns:p14="http://schemas.microsoft.com/office/powerpoint/2010/main" val="1436285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Espace réservé du numéro de diapositive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99700578-E74F-4F6B-8B85-F88C56427FD3}" type="slidenum">
              <a:rPr lang="fr-FR" altLang="fr-FR" sz="1400" smtClean="0">
                <a:latin typeface="Arial" panose="020B0604020202020204" pitchFamily="34" charset="0"/>
              </a:rPr>
              <a:pPr eaLnBrk="1" hangingPunct="1">
                <a:spcBef>
                  <a:spcPct val="0"/>
                </a:spcBef>
                <a:buFontTx/>
                <a:buNone/>
              </a:pPr>
              <a:t>51</a:t>
            </a:fld>
            <a:endParaRPr lang="fr-FR" altLang="fr-FR" sz="1400" dirty="0" smtClean="0">
              <a:latin typeface="Arial" panose="020B0604020202020204" pitchFamily="34" charset="0"/>
            </a:endParaRPr>
          </a:p>
        </p:txBody>
      </p:sp>
      <p:sp>
        <p:nvSpPr>
          <p:cNvPr id="9" name="Rectangle 3"/>
          <p:cNvSpPr txBox="1">
            <a:spLocks noChangeArrowheads="1"/>
          </p:cNvSpPr>
          <p:nvPr/>
        </p:nvSpPr>
        <p:spPr>
          <a:xfrm rot="16200000">
            <a:off x="-3129938" y="3115425"/>
            <a:ext cx="6872199" cy="641350"/>
          </a:xfrm>
          <a:prstGeom prst="rect">
            <a:avLst/>
          </a:prstGeom>
          <a:solidFill>
            <a:srgbClr val="E7F4F5">
              <a:alpha val="54902"/>
            </a:srgbClr>
          </a:solidFill>
          <a:ln>
            <a:noFill/>
          </a:ln>
        </p:spPr>
        <p:txBody>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9pPr>
          </a:lstStyle>
          <a:p>
            <a:pPr eaLnBrk="1" hangingPunct="1">
              <a:defRPr/>
            </a:pPr>
            <a:r>
              <a:rPr lang="fr-BE" altLang="fr-FR" b="1" kern="0" dirty="0" smtClean="0">
                <a:effectLst>
                  <a:outerShdw blurRad="38100" dist="38100" dir="2700000" algn="tl">
                    <a:srgbClr val="FFFFFF"/>
                  </a:outerShdw>
                </a:effectLst>
                <a:latin typeface="Arial" panose="020B0604020202020204" pitchFamily="34" charset="0"/>
              </a:rPr>
              <a:t>BIOSPHERE et BIOMES</a:t>
            </a:r>
            <a:endParaRPr lang="fr-FR" altLang="fr-FR" b="1" kern="0" dirty="0" smtClean="0">
              <a:effectLst>
                <a:outerShdw blurRad="38100" dist="38100" dir="2700000" algn="tl">
                  <a:srgbClr val="FFFFFF"/>
                </a:outerShdw>
              </a:effectLst>
              <a:latin typeface="Arial" panose="020B0604020202020204" pitchFamily="34" charset="0"/>
            </a:endParaRPr>
          </a:p>
        </p:txBody>
      </p:sp>
      <p:pic>
        <p:nvPicPr>
          <p:cNvPr id="6" name="Image 5"/>
          <p:cNvPicPr>
            <a:picLocks noChangeAspect="1"/>
          </p:cNvPicPr>
          <p:nvPr/>
        </p:nvPicPr>
        <p:blipFill>
          <a:blip r:embed="rId3" cstate="email">
            <a:duotone>
              <a:schemeClr val="bg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saturation sat="300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a:off x="1179898" y="0"/>
            <a:ext cx="6784203" cy="6858000"/>
          </a:xfrm>
          <a:prstGeom prst="rect">
            <a:avLst/>
          </a:prstGeom>
        </p:spPr>
      </p:pic>
      <p:sp>
        <p:nvSpPr>
          <p:cNvPr id="3075" name="Rectangle 3"/>
          <p:cNvSpPr>
            <a:spLocks noChangeArrowheads="1"/>
          </p:cNvSpPr>
          <p:nvPr/>
        </p:nvSpPr>
        <p:spPr bwMode="auto">
          <a:xfrm>
            <a:off x="611560" y="-14200"/>
            <a:ext cx="8517163" cy="6899584"/>
          </a:xfrm>
          <a:prstGeom prst="rect">
            <a:avLst/>
          </a:prstGeom>
          <a:solidFill>
            <a:srgbClr val="E7F4F5">
              <a:alpha val="54902"/>
            </a:srgbClr>
          </a:solidFill>
          <a:ln>
            <a:noFill/>
          </a:ln>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363538" eaLnBrk="1" hangingPunct="1">
              <a:buFontTx/>
              <a:buNone/>
            </a:pPr>
            <a:endParaRPr lang="fr-FR" altLang="fr-FR" sz="2400" b="1" dirty="0" smtClean="0">
              <a:solidFill>
                <a:srgbClr val="C00000"/>
              </a:solidFill>
              <a:latin typeface="Arial" panose="020B0604020202020204" pitchFamily="34" charset="0"/>
            </a:endParaRPr>
          </a:p>
          <a:p>
            <a:pPr marL="711200" eaLnBrk="1" hangingPunct="1">
              <a:spcBef>
                <a:spcPts val="600"/>
              </a:spcBef>
              <a:buFontTx/>
              <a:buNone/>
            </a:pPr>
            <a:endParaRPr lang="fr-FR" altLang="fr-FR" sz="2400" dirty="0" smtClean="0">
              <a:latin typeface="Arial" panose="020B0604020202020204" pitchFamily="34" charset="0"/>
            </a:endParaRPr>
          </a:p>
          <a:p>
            <a:pPr marL="1436688" eaLnBrk="1" hangingPunct="1">
              <a:spcBef>
                <a:spcPts val="600"/>
              </a:spcBef>
              <a:buFontTx/>
              <a:buNone/>
            </a:pPr>
            <a:r>
              <a:rPr lang="fr-FR" altLang="fr-FR" sz="2400" dirty="0" smtClean="0">
                <a:latin typeface="Arial" panose="020B0604020202020204" pitchFamily="34" charset="0"/>
              </a:rPr>
              <a:t>1. </a:t>
            </a:r>
            <a:r>
              <a:rPr lang="fr-FR" altLang="fr-FR" sz="2400" dirty="0">
                <a:latin typeface="Arial" panose="020B0604020202020204" pitchFamily="34" charset="0"/>
              </a:rPr>
              <a:t>La biosphère</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1.1 </a:t>
            </a:r>
            <a:r>
              <a:rPr lang="fr-FR" altLang="fr-FR" sz="2400" dirty="0">
                <a:latin typeface="Arial" panose="020B0604020202020204" pitchFamily="34" charset="0"/>
                <a:cs typeface="Arial" panose="020B0604020202020204" pitchFamily="34" charset="0"/>
              </a:rPr>
              <a:t>Quelques termes de base</a:t>
            </a:r>
            <a:endParaRPr lang="fr-FR" altLang="fr-FR" sz="2400" dirty="0">
              <a:latin typeface="Arial" panose="020B0604020202020204" pitchFamily="34" charset="0"/>
            </a:endParaRP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1.2 </a:t>
            </a:r>
            <a:r>
              <a:rPr lang="fr-FR" altLang="fr-FR" sz="2400" dirty="0">
                <a:latin typeface="Arial" panose="020B0604020202020204" pitchFamily="34" charset="0"/>
              </a:rPr>
              <a:t>La biodiversité</a:t>
            </a:r>
          </a:p>
          <a:p>
            <a:pPr marL="1436688" eaLnBrk="1" hangingPunct="1">
              <a:spcBef>
                <a:spcPts val="600"/>
              </a:spcBef>
              <a:buFontTx/>
              <a:buNone/>
            </a:pPr>
            <a:r>
              <a:rPr lang="fr-FR" altLang="fr-FR" sz="2400" b="1" dirty="0" smtClean="0">
                <a:solidFill>
                  <a:srgbClr val="C00000"/>
                </a:solidFill>
                <a:latin typeface="Arial" panose="020B0604020202020204" pitchFamily="34" charset="0"/>
              </a:rPr>
              <a:t>2. Les grands biomes dans </a:t>
            </a:r>
            <a:r>
              <a:rPr lang="fr-FR" altLang="fr-FR" sz="2400" b="1" dirty="0">
                <a:solidFill>
                  <a:srgbClr val="C00000"/>
                </a:solidFill>
                <a:latin typeface="Arial" panose="020B0604020202020204" pitchFamily="34" charset="0"/>
              </a:rPr>
              <a:t>le monde</a:t>
            </a:r>
          </a:p>
          <a:p>
            <a:pPr marL="1436688" eaLnBrk="1" hangingPunct="1">
              <a:spcBef>
                <a:spcPts val="600"/>
              </a:spcBef>
              <a:buFontTx/>
              <a:buNone/>
            </a:pPr>
            <a:r>
              <a:rPr lang="fr-FR" altLang="fr-FR" sz="2400" b="1" dirty="0">
                <a:solidFill>
                  <a:srgbClr val="C00000"/>
                </a:solidFill>
                <a:latin typeface="Arial" panose="020B0604020202020204" pitchFamily="34" charset="0"/>
              </a:rPr>
              <a:t>	</a:t>
            </a:r>
            <a:r>
              <a:rPr lang="fr-FR" altLang="fr-FR" sz="2400" b="1" dirty="0" smtClean="0">
                <a:solidFill>
                  <a:srgbClr val="C00000"/>
                </a:solidFill>
                <a:latin typeface="Arial" panose="020B0604020202020204" pitchFamily="34" charset="0"/>
              </a:rPr>
              <a:t>  </a:t>
            </a:r>
            <a:r>
              <a:rPr lang="fr-FR" altLang="fr-FR" sz="2400" dirty="0" smtClean="0">
                <a:latin typeface="Arial" panose="020B0604020202020204" pitchFamily="34" charset="0"/>
              </a:rPr>
              <a:t>2.1 </a:t>
            </a:r>
            <a:r>
              <a:rPr lang="fr-FR" altLang="fr-FR" sz="2400" dirty="0">
                <a:latin typeface="Arial" panose="020B0604020202020204" pitchFamily="34" charset="0"/>
              </a:rPr>
              <a:t>Principes de répartition</a:t>
            </a:r>
          </a:p>
          <a:p>
            <a:pPr marL="1436688" eaLnBrk="1" hangingPunct="1">
              <a:spcBef>
                <a:spcPts val="600"/>
              </a:spcBef>
              <a:buFontTx/>
              <a:buNone/>
            </a:pPr>
            <a:r>
              <a:rPr lang="fr-FR" altLang="fr-FR" sz="2400" dirty="0">
                <a:latin typeface="Arial" panose="020B0604020202020204" pitchFamily="34" charset="0"/>
              </a:rPr>
              <a:t>	</a:t>
            </a:r>
            <a:r>
              <a:rPr lang="fr-FR" altLang="fr-FR" sz="2400" b="1" dirty="0" smtClean="0">
                <a:solidFill>
                  <a:srgbClr val="C00000"/>
                </a:solidFill>
                <a:latin typeface="Arial" panose="020B0604020202020204" pitchFamily="34" charset="0"/>
              </a:rPr>
              <a:t>  </a:t>
            </a:r>
            <a:r>
              <a:rPr lang="fr-FR" altLang="fr-FR" sz="2400" dirty="0" smtClean="0">
                <a:latin typeface="Arial" panose="020B0604020202020204" pitchFamily="34" charset="0"/>
              </a:rPr>
              <a:t>2.2 </a:t>
            </a:r>
            <a:r>
              <a:rPr lang="fr-FR" altLang="fr-FR" sz="2400" dirty="0">
                <a:latin typeface="Arial" panose="020B0604020202020204" pitchFamily="34" charset="0"/>
              </a:rPr>
              <a:t>Les écosystèmes forestiers</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2.3 </a:t>
            </a:r>
            <a:r>
              <a:rPr lang="fr-FR" altLang="fr-FR" sz="2400" dirty="0">
                <a:latin typeface="Arial" panose="020B0604020202020204" pitchFamily="34" charset="0"/>
              </a:rPr>
              <a:t>Les écosystèmes des milieux </a:t>
            </a:r>
            <a:r>
              <a:rPr lang="fr-FR" altLang="fr-FR" sz="2400" dirty="0" smtClean="0">
                <a:latin typeface="Arial" panose="020B0604020202020204" pitchFamily="34" charset="0"/>
              </a:rPr>
              <a:t>froids</a:t>
            </a:r>
            <a:br>
              <a:rPr lang="fr-FR" altLang="fr-FR" sz="2400" dirty="0" smtClean="0">
                <a:latin typeface="Arial" panose="020B0604020202020204" pitchFamily="34" charset="0"/>
              </a:rPr>
            </a:br>
            <a:r>
              <a:rPr lang="fr-FR" altLang="fr-FR" sz="2400" dirty="0">
                <a:latin typeface="Arial" panose="020B0604020202020204" pitchFamily="34" charset="0"/>
              </a:rPr>
              <a:t>	</a:t>
            </a:r>
            <a:r>
              <a:rPr lang="fr-FR" altLang="fr-FR" sz="2400" b="1" dirty="0" smtClean="0">
                <a:solidFill>
                  <a:srgbClr val="C00000"/>
                </a:solidFill>
                <a:latin typeface="Arial" panose="020B0604020202020204" pitchFamily="34" charset="0"/>
              </a:rPr>
              <a:t>  2.4 </a:t>
            </a:r>
            <a:r>
              <a:rPr lang="fr-FR" altLang="fr-FR" sz="2400" b="1" dirty="0">
                <a:solidFill>
                  <a:srgbClr val="C00000"/>
                </a:solidFill>
                <a:latin typeface="Arial" panose="020B0604020202020204" pitchFamily="34" charset="0"/>
              </a:rPr>
              <a:t>Les écosystèmes des milieux </a:t>
            </a:r>
            <a:r>
              <a:rPr lang="fr-FR" altLang="fr-FR" sz="2400" b="1" dirty="0" smtClean="0">
                <a:solidFill>
                  <a:srgbClr val="C00000"/>
                </a:solidFill>
                <a:latin typeface="Arial" panose="020B0604020202020204" pitchFamily="34" charset="0"/>
              </a:rPr>
              <a:t>arides</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2.5 </a:t>
            </a:r>
            <a:r>
              <a:rPr lang="fr-FR" altLang="fr-FR" sz="2400" dirty="0">
                <a:latin typeface="Arial" panose="020B0604020202020204" pitchFamily="34" charset="0"/>
              </a:rPr>
              <a:t>Les formations non forestières et </a:t>
            </a:r>
            <a:r>
              <a:rPr lang="fr-FR" altLang="fr-FR" sz="2400" dirty="0" smtClean="0">
                <a:latin typeface="Arial" panose="020B0604020202020204" pitchFamily="34" charset="0"/>
              </a:rPr>
              <a:t>mixtes</a:t>
            </a:r>
            <a:br>
              <a:rPr lang="fr-FR" altLang="fr-FR" sz="2400" dirty="0" smtClean="0">
                <a:latin typeface="Arial" panose="020B0604020202020204" pitchFamily="34" charset="0"/>
              </a:rPr>
            </a:br>
            <a:r>
              <a:rPr lang="fr-FR" altLang="fr-FR" sz="2400" dirty="0">
                <a:latin typeface="Arial" panose="020B0604020202020204" pitchFamily="34" charset="0"/>
              </a:rPr>
              <a:t>		 des milieux tempérés et tropicaux</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2.6 </a:t>
            </a:r>
            <a:r>
              <a:rPr lang="fr-FR" altLang="fr-FR" sz="2400" dirty="0">
                <a:latin typeface="Arial" panose="020B0604020202020204" pitchFamily="34" charset="0"/>
              </a:rPr>
              <a:t>Les écosystèmes </a:t>
            </a:r>
            <a:r>
              <a:rPr lang="fr-FR" altLang="fr-FR" sz="2400" dirty="0" smtClean="0">
                <a:latin typeface="Arial" panose="020B0604020202020204" pitchFamily="34" charset="0"/>
              </a:rPr>
              <a:t>aquatiques</a:t>
            </a:r>
            <a:endParaRPr lang="fr-FR" altLang="fr-FR" sz="2400" dirty="0">
              <a:latin typeface="Arial" panose="020B0604020202020204" pitchFamily="34" charset="0"/>
            </a:endParaRPr>
          </a:p>
          <a:p>
            <a:pPr marL="1436688" eaLnBrk="1" hangingPunct="1">
              <a:spcBef>
                <a:spcPts val="600"/>
              </a:spcBef>
              <a:buFontTx/>
              <a:buNone/>
            </a:pPr>
            <a:r>
              <a:rPr lang="fr-FR" altLang="fr-FR" sz="2400" dirty="0" smtClean="0">
                <a:latin typeface="Arial" panose="020B0604020202020204" pitchFamily="34" charset="0"/>
              </a:rPr>
              <a:t>3. </a:t>
            </a:r>
            <a:r>
              <a:rPr lang="fr-FR" altLang="fr-FR" sz="2400" dirty="0">
                <a:latin typeface="Arial" panose="020B0604020202020204" pitchFamily="34" charset="0"/>
              </a:rPr>
              <a:t>Dynamique de la </a:t>
            </a:r>
            <a:r>
              <a:rPr lang="fr-FR" altLang="fr-FR" sz="2400" dirty="0" smtClean="0">
                <a:latin typeface="Arial" panose="020B0604020202020204" pitchFamily="34" charset="0"/>
              </a:rPr>
              <a:t>biosphère</a:t>
            </a:r>
            <a:endParaRPr lang="fr-FR" altLang="fr-FR" sz="2400" dirty="0">
              <a:latin typeface="Arial" panose="020B0604020202020204" pitchFamily="34" charset="0"/>
            </a:endParaRPr>
          </a:p>
        </p:txBody>
      </p:sp>
    </p:spTree>
    <p:extLst>
      <p:ext uri="{BB962C8B-B14F-4D97-AF65-F5344CB8AC3E}">
        <p14:creationId xmlns:p14="http://schemas.microsoft.com/office/powerpoint/2010/main" val="26250538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4419600" y="76200"/>
            <a:ext cx="4495800" cy="10668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dirty="0">
                <a:solidFill>
                  <a:srgbClr val="006600"/>
                </a:solidFill>
              </a:rPr>
              <a:t>LES ECOSYSTEMES DES MILIEUX ARIDES</a:t>
            </a:r>
          </a:p>
        </p:txBody>
      </p:sp>
      <p:sp>
        <p:nvSpPr>
          <p:cNvPr id="111619" name="Rectangle 3"/>
          <p:cNvSpPr>
            <a:spLocks noGrp="1" noChangeArrowheads="1"/>
          </p:cNvSpPr>
          <p:nvPr>
            <p:ph type="subTitle" idx="1"/>
          </p:nvPr>
        </p:nvSpPr>
        <p:spPr>
          <a:xfrm>
            <a:off x="0" y="6019800"/>
            <a:ext cx="4572000" cy="609600"/>
          </a:xfrm>
        </p:spPr>
        <p:txBody>
          <a:bodyPr/>
          <a:lstStyle/>
          <a:p>
            <a:pPr eaLnBrk="1" hangingPunct="1"/>
            <a:r>
              <a:rPr lang="fr-FR" altLang="fr-FR" sz="2000" dirty="0" smtClean="0"/>
              <a:t>Types de milieux arides et répartition</a:t>
            </a:r>
          </a:p>
          <a:p>
            <a:pPr eaLnBrk="1" hangingPunct="1"/>
            <a:r>
              <a:rPr lang="fr-FR" altLang="fr-FR" sz="1400" dirty="0" smtClean="0"/>
              <a:t>(</a:t>
            </a:r>
            <a:r>
              <a:rPr lang="fr-FR" altLang="fr-FR" sz="1400" dirty="0" err="1" smtClean="0"/>
              <a:t>J.Tivy</a:t>
            </a:r>
            <a:r>
              <a:rPr lang="fr-FR" altLang="fr-FR" sz="1400" dirty="0" smtClean="0"/>
              <a:t>, </a:t>
            </a:r>
            <a:r>
              <a:rPr lang="fr-FR" altLang="fr-FR" sz="1400" dirty="0" err="1" smtClean="0"/>
              <a:t>Biogeography</a:t>
            </a:r>
            <a:r>
              <a:rPr lang="fr-FR" altLang="fr-FR" sz="1400" dirty="0" smtClean="0"/>
              <a:t>, Longman 1993)</a:t>
            </a:r>
          </a:p>
        </p:txBody>
      </p:sp>
      <p:pic>
        <p:nvPicPr>
          <p:cNvPr id="111620" name="Picture 7" descr="C:\Mes Documents\vegetation\map_aridareas.JPG"/>
          <p:cNvPicPr>
            <a:picLocks noChangeAspect="1" noChangeArrowheads="1"/>
          </p:cNvPicPr>
          <p:nvPr/>
        </p:nvPicPr>
        <p:blipFill>
          <a:blip r:embed="rId3" cstate="email">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 uri="{28A0092B-C50C-407E-A947-70E740481C1C}">
                <a14:useLocalDpi xmlns:a14="http://schemas.microsoft.com/office/drawing/2010/main"/>
              </a:ext>
            </a:extLst>
          </a:blip>
          <a:srcRect/>
          <a:stretch>
            <a:fillRect/>
          </a:stretch>
        </p:blipFill>
        <p:spPr bwMode="auto">
          <a:xfrm>
            <a:off x="65088" y="533400"/>
            <a:ext cx="4637087"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1" name="Picture 8" descr="C:\Mes Documents\vegetation\plante_xerophile.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233988" y="1143000"/>
            <a:ext cx="311467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2" name="Rectangle 9"/>
          <p:cNvSpPr>
            <a:spLocks noChangeArrowheads="1"/>
          </p:cNvSpPr>
          <p:nvPr/>
        </p:nvSpPr>
        <p:spPr bwMode="auto">
          <a:xfrm>
            <a:off x="4572000" y="5562600"/>
            <a:ext cx="4343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buFontTx/>
              <a:buNone/>
            </a:pPr>
            <a:r>
              <a:rPr lang="fr-FR" altLang="fr-FR" sz="2000" dirty="0">
                <a:latin typeface="Arial" panose="020B0604020202020204" pitchFamily="34" charset="0"/>
              </a:rPr>
              <a:t>Plante xérophile d’Asie centrale : </a:t>
            </a:r>
            <a:r>
              <a:rPr lang="fr-FR" altLang="fr-FR" sz="2000" i="1" dirty="0" err="1">
                <a:latin typeface="Arial" panose="020B0604020202020204" pitchFamily="34" charset="0"/>
              </a:rPr>
              <a:t>Salsola</a:t>
            </a:r>
            <a:r>
              <a:rPr lang="fr-FR" altLang="fr-FR" sz="2000" i="1" dirty="0">
                <a:latin typeface="Arial" panose="020B0604020202020204" pitchFamily="34" charset="0"/>
              </a:rPr>
              <a:t> </a:t>
            </a:r>
            <a:r>
              <a:rPr lang="fr-FR" altLang="fr-FR" sz="2000" i="1" dirty="0" err="1">
                <a:latin typeface="Arial" panose="020B0604020202020204" pitchFamily="34" charset="0"/>
              </a:rPr>
              <a:t>laricifolia</a:t>
            </a:r>
            <a:endParaRPr lang="fr-FR" altLang="fr-FR" sz="2000" i="1" dirty="0">
              <a:latin typeface="Arial" panose="020B0604020202020204" pitchFamily="34" charset="0"/>
            </a:endParaRPr>
          </a:p>
          <a:p>
            <a:pPr algn="ctr" eaLnBrk="1" hangingPunct="1">
              <a:buFontTx/>
              <a:buNone/>
            </a:pPr>
            <a:r>
              <a:rPr lang="fr-FR" altLang="fr-FR" sz="1400" dirty="0">
                <a:latin typeface="Arial" panose="020B0604020202020204" pitchFamily="34" charset="0"/>
              </a:rPr>
              <a:t>(</a:t>
            </a:r>
            <a:r>
              <a:rPr lang="fr-FR" altLang="fr-FR" sz="1400" dirty="0" err="1">
                <a:latin typeface="Arial" panose="020B0604020202020204" pitchFamily="34" charset="0"/>
              </a:rPr>
              <a:t>Huetz</a:t>
            </a:r>
            <a:r>
              <a:rPr lang="fr-FR" altLang="fr-FR" sz="1400" dirty="0">
                <a:latin typeface="Arial" panose="020B0604020202020204" pitchFamily="34" charset="0"/>
              </a:rPr>
              <a:t> de </a:t>
            </a:r>
            <a:r>
              <a:rPr lang="fr-FR" altLang="fr-FR" sz="1400" dirty="0" err="1">
                <a:latin typeface="Arial" panose="020B0604020202020204" pitchFamily="34" charset="0"/>
              </a:rPr>
              <a:t>Lemps</a:t>
            </a:r>
            <a:r>
              <a:rPr lang="fr-FR" altLang="fr-FR" sz="1400" dirty="0">
                <a:latin typeface="Arial" panose="020B0604020202020204" pitchFamily="34" charset="0"/>
              </a:rPr>
              <a:t>, Paysages végétaux du globe, Masson, 1994)</a:t>
            </a:r>
          </a:p>
        </p:txBody>
      </p:sp>
    </p:spTree>
    <p:extLst>
      <p:ext uri="{BB962C8B-B14F-4D97-AF65-F5344CB8AC3E}">
        <p14:creationId xmlns:p14="http://schemas.microsoft.com/office/powerpoint/2010/main" val="43625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6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1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2"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468313" y="33338"/>
            <a:ext cx="8229600"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sz="2800" b="1" dirty="0"/>
              <a:t>Les déserts froids</a:t>
            </a:r>
          </a:p>
        </p:txBody>
      </p:sp>
      <p:sp>
        <p:nvSpPr>
          <p:cNvPr id="48131" name="Text Box 3"/>
          <p:cNvSpPr txBox="1">
            <a:spLocks noChangeArrowheads="1"/>
          </p:cNvSpPr>
          <p:nvPr/>
        </p:nvSpPr>
        <p:spPr bwMode="auto">
          <a:xfrm>
            <a:off x="4040188" y="836613"/>
            <a:ext cx="4984750" cy="5845175"/>
          </a:xfrm>
          <a:prstGeom prst="rect">
            <a:avLst/>
          </a:prstGeom>
          <a:noFill/>
          <a:ln w="190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spcAft>
                <a:spcPts val="500"/>
              </a:spcAft>
              <a:buFontTx/>
              <a:buNone/>
            </a:pPr>
            <a:r>
              <a:rPr lang="fr-FR" altLang="fr-FR" sz="2400" u="sng" dirty="0">
                <a:latin typeface="Arial" panose="020B0604020202020204" pitchFamily="34" charset="0"/>
              </a:rPr>
              <a:t>Température et précipitations </a:t>
            </a:r>
            <a:r>
              <a:rPr lang="fr-FR" altLang="fr-FR" sz="2400" dirty="0">
                <a:latin typeface="Arial" panose="020B0604020202020204" pitchFamily="34" charset="0"/>
              </a:rPr>
              <a:t>:</a:t>
            </a:r>
            <a:br>
              <a:rPr lang="fr-FR" altLang="fr-FR" sz="2400" dirty="0">
                <a:latin typeface="Arial" panose="020B0604020202020204" pitchFamily="34" charset="0"/>
              </a:rPr>
            </a:br>
            <a:r>
              <a:rPr lang="fr-FR" altLang="fr-FR" sz="2400" dirty="0">
                <a:latin typeface="Arial" panose="020B0604020202020204" pitchFamily="34" charset="0"/>
              </a:rPr>
              <a:t>   grande diversité des situations :</a:t>
            </a:r>
            <a:br>
              <a:rPr lang="fr-FR" altLang="fr-FR" sz="2400" dirty="0">
                <a:latin typeface="Arial" panose="020B0604020202020204" pitchFamily="34" charset="0"/>
              </a:rPr>
            </a:br>
            <a:r>
              <a:rPr lang="fr-FR" altLang="fr-FR" sz="2400" dirty="0">
                <a:latin typeface="Arial" panose="020B0604020202020204" pitchFamily="34" charset="0"/>
              </a:rPr>
              <a:t>   hiver long et froid, vents forts /</a:t>
            </a:r>
            <a:br>
              <a:rPr lang="fr-FR" altLang="fr-FR" sz="2400" dirty="0">
                <a:latin typeface="Arial" panose="020B0604020202020204" pitchFamily="34" charset="0"/>
              </a:rPr>
            </a:br>
            <a:r>
              <a:rPr lang="fr-FR" altLang="fr-FR" sz="2400" dirty="0">
                <a:latin typeface="Arial" panose="020B0604020202020204" pitchFamily="34" charset="0"/>
              </a:rPr>
              <a:t>   été court modérément chaud,</a:t>
            </a:r>
            <a:br>
              <a:rPr lang="fr-FR" altLang="fr-FR" sz="2400" dirty="0">
                <a:latin typeface="Arial" panose="020B0604020202020204" pitchFamily="34" charset="0"/>
              </a:rPr>
            </a:br>
            <a:r>
              <a:rPr lang="fr-FR" altLang="fr-FR" sz="2400" dirty="0">
                <a:latin typeface="Arial" panose="020B0604020202020204" pitchFamily="34" charset="0"/>
              </a:rPr>
              <a:t>   pluies/neige très faibles.</a:t>
            </a:r>
          </a:p>
          <a:p>
            <a:pPr>
              <a:spcBef>
                <a:spcPct val="0"/>
              </a:spcBef>
              <a:spcAft>
                <a:spcPts val="500"/>
              </a:spcAft>
              <a:buFontTx/>
              <a:buNone/>
            </a:pPr>
            <a:r>
              <a:rPr lang="fr-FR" altLang="fr-FR" sz="2400" u="sng" dirty="0">
                <a:latin typeface="Arial" panose="020B0604020202020204" pitchFamily="34" charset="0"/>
              </a:rPr>
              <a:t>Sols</a:t>
            </a:r>
            <a:r>
              <a:rPr lang="fr-FR" altLang="fr-FR" sz="2400" dirty="0">
                <a:latin typeface="Arial" panose="020B0604020202020204" pitchFamily="34" charset="0"/>
              </a:rPr>
              <a:t> : lourds, argileux et salés</a:t>
            </a:r>
          </a:p>
          <a:p>
            <a:pPr>
              <a:spcBef>
                <a:spcPct val="0"/>
              </a:spcBef>
              <a:spcAft>
                <a:spcPts val="500"/>
              </a:spcAft>
              <a:buFontTx/>
              <a:buNone/>
            </a:pPr>
            <a:r>
              <a:rPr lang="fr-FR" altLang="fr-FR" sz="2400" u="sng" dirty="0">
                <a:latin typeface="Arial" panose="020B0604020202020204" pitchFamily="34" charset="0"/>
              </a:rPr>
              <a:t>Végétation</a:t>
            </a:r>
            <a:r>
              <a:rPr lang="fr-FR" altLang="fr-FR" sz="2400" dirty="0">
                <a:latin typeface="Arial" panose="020B0604020202020204" pitchFamily="34" charset="0"/>
              </a:rPr>
              <a:t> : aucune à très maigre,</a:t>
            </a:r>
            <a:br>
              <a:rPr lang="fr-FR" altLang="fr-FR" sz="2400" dirty="0">
                <a:latin typeface="Arial" panose="020B0604020202020204" pitchFamily="34" charset="0"/>
              </a:rPr>
            </a:br>
            <a:r>
              <a:rPr lang="fr-FR" altLang="fr-FR" sz="2400" dirty="0">
                <a:latin typeface="Arial" panose="020B0604020202020204" pitchFamily="34" charset="0"/>
              </a:rPr>
              <a:t>   lichens, arbustes…</a:t>
            </a:r>
          </a:p>
          <a:p>
            <a:pPr>
              <a:spcBef>
                <a:spcPct val="0"/>
              </a:spcBef>
              <a:spcAft>
                <a:spcPts val="500"/>
              </a:spcAft>
              <a:buFontTx/>
              <a:buNone/>
            </a:pPr>
            <a:r>
              <a:rPr lang="fr-FR" altLang="fr-FR" sz="2400" u="sng" dirty="0">
                <a:latin typeface="Arial" panose="020B0604020202020204" pitchFamily="34" charset="0"/>
              </a:rPr>
              <a:t>Animaux</a:t>
            </a:r>
            <a:r>
              <a:rPr lang="fr-FR" altLang="fr-FR" sz="2400" dirty="0">
                <a:latin typeface="Arial" panose="020B0604020202020204" pitchFamily="34" charset="0"/>
              </a:rPr>
              <a:t> : terrestres rares</a:t>
            </a:r>
            <a:br>
              <a:rPr lang="fr-FR" altLang="fr-FR" sz="2400" dirty="0">
                <a:latin typeface="Arial" panose="020B0604020202020204" pitchFamily="34" charset="0"/>
              </a:rPr>
            </a:br>
            <a:r>
              <a:rPr lang="fr-FR" altLang="fr-FR" sz="2400" dirty="0">
                <a:latin typeface="Arial" panose="020B0604020202020204" pitchFamily="34" charset="0"/>
              </a:rPr>
              <a:t>   (rongeurs, insectes, …), / zones</a:t>
            </a:r>
            <a:br>
              <a:rPr lang="fr-FR" altLang="fr-FR" sz="2400" dirty="0">
                <a:latin typeface="Arial" panose="020B0604020202020204" pitchFamily="34" charset="0"/>
              </a:rPr>
            </a:br>
            <a:r>
              <a:rPr lang="fr-FR" altLang="fr-FR" sz="2400" dirty="0">
                <a:latin typeface="Arial" panose="020B0604020202020204" pitchFamily="34" charset="0"/>
              </a:rPr>
              <a:t>   marines plus riches</a:t>
            </a:r>
          </a:p>
          <a:p>
            <a:pPr>
              <a:spcBef>
                <a:spcPct val="0"/>
              </a:spcBef>
              <a:spcAft>
                <a:spcPts val="500"/>
              </a:spcAft>
              <a:buFontTx/>
              <a:buNone/>
            </a:pPr>
            <a:r>
              <a:rPr lang="fr-FR" altLang="fr-FR" sz="2400" dirty="0">
                <a:latin typeface="Arial" panose="020B0604020202020204" pitchFamily="34" charset="0"/>
              </a:rPr>
              <a:t>	</a:t>
            </a:r>
            <a:r>
              <a:rPr lang="fr-FR" altLang="fr-FR" sz="2400" dirty="0">
                <a:latin typeface="Arial" panose="020B0604020202020204" pitchFamily="34" charset="0"/>
                <a:sym typeface="Wingdings" pitchFamily="2" charset="2"/>
              </a:rPr>
              <a:t>adaptations des EV</a:t>
            </a:r>
            <a:endParaRPr lang="fr-FR" altLang="fr-FR" sz="2400" u="sng" dirty="0">
              <a:latin typeface="Arial" panose="020B0604020202020204" pitchFamily="34" charset="0"/>
              <a:sym typeface="Wingdings" pitchFamily="2" charset="2"/>
            </a:endParaRPr>
          </a:p>
          <a:p>
            <a:pPr>
              <a:spcBef>
                <a:spcPct val="0"/>
              </a:spcBef>
              <a:spcAft>
                <a:spcPts val="500"/>
              </a:spcAft>
              <a:buFontTx/>
              <a:buNone/>
            </a:pPr>
            <a:r>
              <a:rPr lang="fr-FR" altLang="fr-FR" sz="2400" u="sng" dirty="0">
                <a:latin typeface="Arial" panose="020B0604020202020204" pitchFamily="34" charset="0"/>
              </a:rPr>
              <a:t>Situation</a:t>
            </a:r>
            <a:r>
              <a:rPr lang="fr-FR" altLang="fr-FR" sz="2400" dirty="0">
                <a:latin typeface="Arial" panose="020B0604020202020204" pitchFamily="34" charset="0"/>
              </a:rPr>
              <a:t> : Antarctique, Groenland,</a:t>
            </a:r>
            <a:br>
              <a:rPr lang="fr-FR" altLang="fr-FR" sz="2400" dirty="0">
                <a:latin typeface="Arial" panose="020B0604020202020204" pitchFamily="34" charset="0"/>
              </a:rPr>
            </a:br>
            <a:r>
              <a:rPr lang="fr-FR" altLang="fr-FR" sz="2400" dirty="0">
                <a:latin typeface="Arial" panose="020B0604020202020204" pitchFamily="34" charset="0"/>
              </a:rPr>
              <a:t>    = </a:t>
            </a:r>
            <a:r>
              <a:rPr lang="fr-FR" altLang="fr-FR" sz="2000" dirty="0">
                <a:latin typeface="Arial" panose="020B0604020202020204" pitchFamily="34" charset="0"/>
              </a:rPr>
              <a:t>Turkestan, déserts de Gobi, de</a:t>
            </a:r>
            <a:br>
              <a:rPr lang="fr-FR" altLang="fr-FR" sz="2000" dirty="0">
                <a:latin typeface="Arial" panose="020B0604020202020204" pitchFamily="34" charset="0"/>
              </a:rPr>
            </a:br>
            <a:r>
              <a:rPr lang="fr-FR" altLang="fr-FR" sz="2000" dirty="0">
                <a:latin typeface="Arial" panose="020B0604020202020204" pitchFamily="34" charset="0"/>
              </a:rPr>
              <a:t>         Namibie, glaciers,  … </a:t>
            </a:r>
          </a:p>
        </p:txBody>
      </p:sp>
      <p:pic>
        <p:nvPicPr>
          <p:cNvPr id="48132" name="Picture 5" descr="blueic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1763" y="3973513"/>
            <a:ext cx="3821112" cy="2547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8133" name="Picture 6" descr="dunesDésertGobi"/>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3825" y="1243013"/>
            <a:ext cx="3843338"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Text Box 7"/>
          <p:cNvSpPr txBox="1">
            <a:spLocks noChangeArrowheads="1"/>
          </p:cNvSpPr>
          <p:nvPr/>
        </p:nvSpPr>
        <p:spPr bwMode="auto">
          <a:xfrm>
            <a:off x="1073150" y="3556000"/>
            <a:ext cx="19446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400" i="1" dirty="0">
                <a:solidFill>
                  <a:srgbClr val="CC0000"/>
                </a:solidFill>
                <a:latin typeface="Arial" panose="020B0604020202020204" pitchFamily="34" charset="0"/>
              </a:rPr>
              <a:t>Désert de Gobi</a:t>
            </a:r>
          </a:p>
        </p:txBody>
      </p:sp>
      <p:sp>
        <p:nvSpPr>
          <p:cNvPr id="48135" name="Text Box 8"/>
          <p:cNvSpPr txBox="1">
            <a:spLocks noChangeArrowheads="1"/>
          </p:cNvSpPr>
          <p:nvPr/>
        </p:nvSpPr>
        <p:spPr bwMode="auto">
          <a:xfrm>
            <a:off x="1479550" y="6553200"/>
            <a:ext cx="11255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400" i="1" dirty="0">
                <a:solidFill>
                  <a:srgbClr val="CC0000"/>
                </a:solidFill>
                <a:latin typeface="Arial" panose="020B0604020202020204" pitchFamily="34" charset="0"/>
              </a:rPr>
              <a:t>Groenland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Espace réservé du numéro de diapositive 4"/>
          <p:cNvSpPr>
            <a:spLocks noGrp="1"/>
          </p:cNvSpPr>
          <p:nvPr>
            <p:ph type="sldNum" sz="quarter" idx="4294967295"/>
          </p:nvPr>
        </p:nvSpPr>
        <p:spPr>
          <a:noFill/>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4C67DCFF-3499-4F16-B992-DF92F2AB8EE9}" type="slidenum">
              <a:rPr lang="fr-FR" altLang="fr-FR" sz="1400" smtClean="0">
                <a:latin typeface="Arial" panose="020B0604020202020204" pitchFamily="34" charset="0"/>
              </a:rPr>
              <a:pPr eaLnBrk="1" hangingPunct="1">
                <a:spcBef>
                  <a:spcPct val="0"/>
                </a:spcBef>
                <a:buFontTx/>
                <a:buNone/>
              </a:pPr>
              <a:t>54</a:t>
            </a:fld>
            <a:endParaRPr lang="fr-FR" altLang="fr-FR" sz="1400" dirty="0" smtClean="0">
              <a:latin typeface="Arial" panose="020B0604020202020204" pitchFamily="34" charset="0"/>
            </a:endParaRPr>
          </a:p>
        </p:txBody>
      </p:sp>
      <p:sp>
        <p:nvSpPr>
          <p:cNvPr id="604162" name="Rectangle 2"/>
          <p:cNvSpPr>
            <a:spLocks noGrp="1" noChangeArrowheads="1"/>
          </p:cNvSpPr>
          <p:nvPr>
            <p:ph type="title"/>
          </p:nvPr>
        </p:nvSpPr>
        <p:spPr>
          <a:xfrm>
            <a:off x="755650" y="188913"/>
            <a:ext cx="7613650" cy="61595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dirty="0"/>
              <a:t> Les déserts chauds et secs</a:t>
            </a:r>
          </a:p>
        </p:txBody>
      </p:sp>
      <p:sp>
        <p:nvSpPr>
          <p:cNvPr id="46084" name="Text Box 3"/>
          <p:cNvSpPr txBox="1">
            <a:spLocks noChangeArrowheads="1"/>
          </p:cNvSpPr>
          <p:nvPr/>
        </p:nvSpPr>
        <p:spPr bwMode="auto">
          <a:xfrm>
            <a:off x="4040188" y="762000"/>
            <a:ext cx="4984750" cy="6045200"/>
          </a:xfrm>
          <a:prstGeom prst="rect">
            <a:avLst/>
          </a:prstGeom>
          <a:noFill/>
          <a:ln w="190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spcAft>
                <a:spcPts val="500"/>
              </a:spcAft>
              <a:buFontTx/>
              <a:buNone/>
            </a:pPr>
            <a:r>
              <a:rPr lang="fr-FR" altLang="fr-FR" sz="2000" u="sng" dirty="0">
                <a:latin typeface="Arial" panose="020B0604020202020204" pitchFamily="34" charset="0"/>
              </a:rPr>
              <a:t>Température</a:t>
            </a:r>
            <a:r>
              <a:rPr lang="fr-FR" altLang="fr-FR" sz="2000" dirty="0">
                <a:latin typeface="Arial" panose="020B0604020202020204" pitchFamily="34" charset="0"/>
              </a:rPr>
              <a:t>: -4°C (nuit)</a:t>
            </a:r>
            <a:br>
              <a:rPr lang="fr-FR" altLang="fr-FR" sz="2000" dirty="0">
                <a:latin typeface="Arial" panose="020B0604020202020204" pitchFamily="34" charset="0"/>
              </a:rPr>
            </a:br>
            <a:r>
              <a:rPr lang="fr-FR" altLang="fr-FR" sz="2000" dirty="0">
                <a:latin typeface="Arial" panose="020B0604020202020204" pitchFamily="34" charset="0"/>
              </a:rPr>
              <a:t>   à +38° (jour)</a:t>
            </a:r>
            <a:br>
              <a:rPr lang="fr-FR" altLang="fr-FR" sz="2000" dirty="0">
                <a:latin typeface="Arial" panose="020B0604020202020204" pitchFamily="34" charset="0"/>
              </a:rPr>
            </a:br>
            <a:r>
              <a:rPr lang="fr-FR" altLang="fr-FR" sz="2000" dirty="0">
                <a:latin typeface="Arial" panose="020B0604020202020204" pitchFamily="34" charset="0"/>
              </a:rPr>
              <a:t>  évaporation&gt;pluies</a:t>
            </a:r>
          </a:p>
          <a:p>
            <a:pPr>
              <a:spcBef>
                <a:spcPct val="0"/>
              </a:spcBef>
              <a:spcAft>
                <a:spcPts val="500"/>
              </a:spcAft>
              <a:buFontTx/>
              <a:buNone/>
            </a:pPr>
            <a:endParaRPr lang="fr-FR" altLang="fr-FR" sz="2000" dirty="0">
              <a:latin typeface="Arial" panose="020B0604020202020204" pitchFamily="34" charset="0"/>
            </a:endParaRPr>
          </a:p>
          <a:p>
            <a:pPr>
              <a:spcBef>
                <a:spcPct val="0"/>
              </a:spcBef>
              <a:spcAft>
                <a:spcPts val="500"/>
              </a:spcAft>
              <a:buFontTx/>
              <a:buNone/>
            </a:pPr>
            <a:r>
              <a:rPr lang="fr-FR" altLang="fr-FR" sz="2000" u="sng" dirty="0">
                <a:latin typeface="Arial" panose="020B0604020202020204" pitchFamily="34" charset="0"/>
              </a:rPr>
              <a:t>Pluies</a:t>
            </a:r>
            <a:r>
              <a:rPr lang="fr-FR" altLang="fr-FR" sz="2000" dirty="0">
                <a:latin typeface="Arial" panose="020B0604020202020204" pitchFamily="34" charset="0"/>
              </a:rPr>
              <a:t> : &lt; 200 mm/an</a:t>
            </a:r>
          </a:p>
          <a:p>
            <a:pPr>
              <a:spcBef>
                <a:spcPct val="0"/>
              </a:spcBef>
              <a:spcAft>
                <a:spcPts val="500"/>
              </a:spcAft>
              <a:buFontTx/>
              <a:buNone/>
            </a:pPr>
            <a:r>
              <a:rPr lang="fr-FR" altLang="fr-FR" sz="1800" i="1" dirty="0">
                <a:latin typeface="Arial" panose="020B0604020202020204" pitchFamily="34" charset="0"/>
              </a:rPr>
              <a:t>Déserts d'Atacama (Chili),</a:t>
            </a:r>
            <a:br>
              <a:rPr lang="fr-FR" altLang="fr-FR" sz="1800" i="1" dirty="0">
                <a:latin typeface="Arial" panose="020B0604020202020204" pitchFamily="34" charset="0"/>
              </a:rPr>
            </a:br>
            <a:r>
              <a:rPr lang="fr-FR" altLang="fr-FR" sz="1800" i="1" dirty="0">
                <a:latin typeface="Arial" panose="020B0604020202020204" pitchFamily="34" charset="0"/>
              </a:rPr>
              <a:t>du Sahara  pluies&lt;1.5 cm/an</a:t>
            </a:r>
          </a:p>
          <a:p>
            <a:pPr>
              <a:spcBef>
                <a:spcPct val="0"/>
              </a:spcBef>
              <a:spcAft>
                <a:spcPts val="500"/>
              </a:spcAft>
              <a:buFontTx/>
              <a:buNone/>
            </a:pPr>
            <a:endParaRPr lang="fr-FR" altLang="fr-FR" sz="2000" u="sng" dirty="0">
              <a:latin typeface="Arial" panose="020B0604020202020204" pitchFamily="34" charset="0"/>
            </a:endParaRPr>
          </a:p>
          <a:p>
            <a:pPr>
              <a:spcBef>
                <a:spcPct val="0"/>
              </a:spcBef>
              <a:spcAft>
                <a:spcPts val="500"/>
              </a:spcAft>
              <a:buFontTx/>
              <a:buNone/>
            </a:pPr>
            <a:r>
              <a:rPr lang="fr-FR" altLang="fr-FR" sz="2000" u="sng" dirty="0">
                <a:latin typeface="Arial" panose="020B0604020202020204" pitchFamily="34" charset="0"/>
              </a:rPr>
              <a:t>Sol </a:t>
            </a:r>
            <a:r>
              <a:rPr lang="fr-FR" altLang="fr-FR" sz="2000" dirty="0">
                <a:latin typeface="Arial" panose="020B0604020202020204" pitchFamily="34" charset="0"/>
              </a:rPr>
              <a:t>: mince très drainé, pas d'eau</a:t>
            </a:r>
            <a:br>
              <a:rPr lang="fr-FR" altLang="fr-FR" sz="2000" dirty="0">
                <a:latin typeface="Arial" panose="020B0604020202020204" pitchFamily="34" charset="0"/>
              </a:rPr>
            </a:br>
            <a:r>
              <a:rPr lang="fr-FR" altLang="fr-FR" sz="2000" dirty="0">
                <a:latin typeface="Arial" panose="020B0604020202020204" pitchFamily="34" charset="0"/>
              </a:rPr>
              <a:t>   souterraine.</a:t>
            </a:r>
          </a:p>
          <a:p>
            <a:pPr>
              <a:spcBef>
                <a:spcPct val="0"/>
              </a:spcBef>
              <a:spcAft>
                <a:spcPts val="500"/>
              </a:spcAft>
              <a:buFontTx/>
              <a:buNone/>
            </a:pPr>
            <a:r>
              <a:rPr lang="fr-FR" altLang="fr-FR" sz="2000" u="sng" dirty="0">
                <a:latin typeface="Arial" panose="020B0604020202020204" pitchFamily="34" charset="0"/>
              </a:rPr>
              <a:t>Végétation</a:t>
            </a:r>
            <a:r>
              <a:rPr lang="fr-FR" altLang="fr-FR" sz="2000" dirty="0">
                <a:latin typeface="Arial" panose="020B0604020202020204" pitchFamily="34" charset="0"/>
              </a:rPr>
              <a:t>: broussailles, cactées et</a:t>
            </a:r>
            <a:br>
              <a:rPr lang="fr-FR" altLang="fr-FR" sz="2000" dirty="0">
                <a:latin typeface="Arial" panose="020B0604020202020204" pitchFamily="34" charset="0"/>
              </a:rPr>
            </a:br>
            <a:r>
              <a:rPr lang="fr-FR" altLang="fr-FR" sz="2000" dirty="0">
                <a:latin typeface="Arial" panose="020B0604020202020204" pitchFamily="34" charset="0"/>
              </a:rPr>
              <a:t>  succulentes, herbes rases</a:t>
            </a:r>
          </a:p>
          <a:p>
            <a:pPr>
              <a:spcBef>
                <a:spcPct val="0"/>
              </a:spcBef>
              <a:spcAft>
                <a:spcPts val="500"/>
              </a:spcAft>
              <a:buFontTx/>
              <a:buNone/>
            </a:pPr>
            <a:r>
              <a:rPr lang="fr-FR" altLang="fr-FR" sz="2000" u="sng" dirty="0">
                <a:latin typeface="Arial" panose="020B0604020202020204" pitchFamily="34" charset="0"/>
              </a:rPr>
              <a:t>Animaux </a:t>
            </a:r>
            <a:r>
              <a:rPr lang="fr-FR" altLang="fr-FR" sz="2000" dirty="0">
                <a:latin typeface="Arial" panose="020B0604020202020204" pitchFamily="34" charset="0"/>
              </a:rPr>
              <a:t>: quelques carnivores, reptiles,</a:t>
            </a:r>
            <a:br>
              <a:rPr lang="fr-FR" altLang="fr-FR" sz="2000" dirty="0">
                <a:latin typeface="Arial" panose="020B0604020202020204" pitchFamily="34" charset="0"/>
              </a:rPr>
            </a:br>
            <a:r>
              <a:rPr lang="fr-FR" altLang="fr-FR" sz="2000" dirty="0">
                <a:latin typeface="Arial" panose="020B0604020202020204" pitchFamily="34" charset="0"/>
              </a:rPr>
              <a:t>   arachnides, insectes, oiseaux.</a:t>
            </a:r>
            <a:endParaRPr lang="fr-FR" altLang="fr-FR" sz="2000" u="sng" dirty="0">
              <a:latin typeface="Arial" panose="020B0604020202020204" pitchFamily="34" charset="0"/>
            </a:endParaRPr>
          </a:p>
          <a:p>
            <a:pPr algn="ctr">
              <a:spcBef>
                <a:spcPct val="0"/>
              </a:spcBef>
              <a:spcAft>
                <a:spcPts val="500"/>
              </a:spcAft>
              <a:buFontTx/>
              <a:buNone/>
            </a:pPr>
            <a:r>
              <a:rPr lang="fr-FR" altLang="fr-FR" sz="2000" u="sng" dirty="0">
                <a:latin typeface="Arial" panose="020B0604020202020204" pitchFamily="34" charset="0"/>
              </a:rPr>
              <a:t>Situation</a:t>
            </a:r>
            <a:r>
              <a:rPr lang="fr-FR" altLang="fr-FR" sz="2000" dirty="0">
                <a:latin typeface="Arial" panose="020B0604020202020204" pitchFamily="34" charset="0"/>
              </a:rPr>
              <a:t>: Amérique du Nord et Centrale (</a:t>
            </a:r>
            <a:r>
              <a:rPr lang="en-US" altLang="fr-FR" sz="2000" dirty="0" err="1">
                <a:latin typeface="Arial" panose="020B0604020202020204" pitchFamily="34" charset="0"/>
              </a:rPr>
              <a:t>Chihuahuan</a:t>
            </a:r>
            <a:r>
              <a:rPr lang="en-US" altLang="fr-FR" sz="2000" dirty="0">
                <a:latin typeface="Arial" panose="020B0604020202020204" pitchFamily="34" charset="0"/>
              </a:rPr>
              <a:t>, </a:t>
            </a:r>
            <a:r>
              <a:rPr lang="en-US" altLang="fr-FR" sz="2000" dirty="0" smtClean="0">
                <a:latin typeface="Arial" panose="020B0604020202020204" pitchFamily="34" charset="0"/>
              </a:rPr>
              <a:t>Sonora, </a:t>
            </a:r>
            <a:r>
              <a:rPr lang="en-US" altLang="fr-FR" sz="2000" dirty="0">
                <a:latin typeface="Arial" panose="020B0604020202020204" pitchFamily="34" charset="0"/>
              </a:rPr>
              <a:t>Mojave), </a:t>
            </a:r>
            <a:r>
              <a:rPr lang="en-US" altLang="fr-FR" sz="2000" dirty="0" err="1">
                <a:latin typeface="Arial" panose="020B0604020202020204" pitchFamily="34" charset="0"/>
              </a:rPr>
              <a:t>Amérique</a:t>
            </a:r>
            <a:r>
              <a:rPr lang="en-US" altLang="fr-FR" sz="2000" dirty="0">
                <a:latin typeface="Arial" panose="020B0604020202020204" pitchFamily="34" charset="0"/>
              </a:rPr>
              <a:t> </a:t>
            </a:r>
            <a:r>
              <a:rPr lang="en-US" altLang="fr-FR" sz="2000" dirty="0" smtClean="0">
                <a:latin typeface="Arial" panose="020B0604020202020204" pitchFamily="34" charset="0"/>
              </a:rPr>
              <a:t>du </a:t>
            </a:r>
            <a:r>
              <a:rPr lang="en-US" altLang="fr-FR" sz="2000" dirty="0" err="1" smtClean="0">
                <a:latin typeface="Arial" panose="020B0604020202020204" pitchFamily="34" charset="0"/>
              </a:rPr>
              <a:t>Sud</a:t>
            </a:r>
            <a:r>
              <a:rPr lang="en-US" altLang="fr-FR" sz="2000" dirty="0" smtClean="0">
                <a:latin typeface="Arial" panose="020B0604020202020204" pitchFamily="34" charset="0"/>
              </a:rPr>
              <a:t> </a:t>
            </a:r>
            <a:r>
              <a:rPr lang="en-US" altLang="fr-FR" sz="2000" dirty="0">
                <a:latin typeface="Arial" panose="020B0604020202020204" pitchFamily="34" charset="0"/>
              </a:rPr>
              <a:t>(Atacama),</a:t>
            </a:r>
            <a:r>
              <a:rPr lang="fr-FR" altLang="fr-FR" sz="2000" dirty="0">
                <a:latin typeface="Arial" panose="020B0604020202020204" pitchFamily="34" charset="0"/>
              </a:rPr>
              <a:t> </a:t>
            </a:r>
            <a:r>
              <a:rPr lang="en-US" altLang="fr-FR" sz="2000" dirty="0">
                <a:latin typeface="Arial" panose="020B0604020202020204" pitchFamily="34" charset="0"/>
              </a:rPr>
              <a:t> </a:t>
            </a:r>
            <a:r>
              <a:rPr lang="en-US" altLang="fr-FR" sz="2000" dirty="0" err="1">
                <a:latin typeface="Arial" panose="020B0604020202020204" pitchFamily="34" charset="0"/>
              </a:rPr>
              <a:t>Asie</a:t>
            </a:r>
            <a:r>
              <a:rPr lang="en-US" altLang="fr-FR" sz="2000" dirty="0">
                <a:latin typeface="Arial" panose="020B0604020202020204" pitchFamily="34" charset="0"/>
              </a:rPr>
              <a:t> du </a:t>
            </a:r>
            <a:r>
              <a:rPr lang="en-US" altLang="fr-FR" sz="2000" dirty="0" err="1">
                <a:latin typeface="Arial" panose="020B0604020202020204" pitchFamily="34" charset="0"/>
              </a:rPr>
              <a:t>Sud</a:t>
            </a:r>
            <a:r>
              <a:rPr lang="en-US" altLang="fr-FR" sz="2000" dirty="0">
                <a:latin typeface="Arial" panose="020B0604020202020204" pitchFamily="34" charset="0"/>
              </a:rPr>
              <a:t>, </a:t>
            </a:r>
            <a:r>
              <a:rPr lang="en-US" altLang="fr-FR" sz="2000" dirty="0" err="1">
                <a:latin typeface="Arial" panose="020B0604020202020204" pitchFamily="34" charset="0"/>
              </a:rPr>
              <a:t>Afrique</a:t>
            </a:r>
            <a:r>
              <a:rPr lang="en-US" altLang="fr-FR" sz="2000" dirty="0">
                <a:latin typeface="Arial" panose="020B0604020202020204" pitchFamily="34" charset="0"/>
              </a:rPr>
              <a:t> (Sahara, </a:t>
            </a:r>
            <a:r>
              <a:rPr lang="en-US" altLang="fr-FR" sz="2000" dirty="0" err="1">
                <a:latin typeface="Arial" panose="020B0604020202020204" pitchFamily="34" charset="0"/>
              </a:rPr>
              <a:t>Ethiopie</a:t>
            </a:r>
            <a:r>
              <a:rPr lang="en-US" altLang="fr-FR" sz="2000" dirty="0">
                <a:latin typeface="Arial" panose="020B0604020202020204" pitchFamily="34" charset="0"/>
              </a:rPr>
              <a:t>), </a:t>
            </a:r>
            <a:r>
              <a:rPr lang="en-US" altLang="fr-FR" sz="2000" dirty="0" err="1">
                <a:latin typeface="Arial" panose="020B0604020202020204" pitchFamily="34" charset="0"/>
              </a:rPr>
              <a:t>Australie</a:t>
            </a:r>
            <a:r>
              <a:rPr lang="en-US" altLang="fr-FR" sz="2000" dirty="0">
                <a:latin typeface="Arial" panose="020B0604020202020204" pitchFamily="34" charset="0"/>
              </a:rPr>
              <a:t>.</a:t>
            </a:r>
            <a:r>
              <a:rPr lang="fr-FR" altLang="fr-FR" sz="2000" dirty="0">
                <a:latin typeface="Arial" panose="020B0604020202020204" pitchFamily="34" charset="0"/>
              </a:rPr>
              <a:t> </a:t>
            </a:r>
          </a:p>
        </p:txBody>
      </p:sp>
      <p:sp>
        <p:nvSpPr>
          <p:cNvPr id="46085" name="Text Box 4"/>
          <p:cNvSpPr txBox="1">
            <a:spLocks noChangeArrowheads="1"/>
          </p:cNvSpPr>
          <p:nvPr/>
        </p:nvSpPr>
        <p:spPr bwMode="auto">
          <a:xfrm>
            <a:off x="1403350" y="4552950"/>
            <a:ext cx="2514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50000"/>
              </a:spcBef>
              <a:buFontTx/>
              <a:buNone/>
            </a:pPr>
            <a:r>
              <a:rPr lang="fr-FR" altLang="fr-FR" sz="1000" i="1" dirty="0">
                <a:solidFill>
                  <a:schemeClr val="bg1"/>
                </a:solidFill>
                <a:latin typeface="Arial" panose="020B0604020202020204" pitchFamily="34" charset="0"/>
              </a:rPr>
              <a:t>Sud marocain - janvier 1987 - André Lardon </a:t>
            </a:r>
          </a:p>
        </p:txBody>
      </p:sp>
      <p:sp>
        <p:nvSpPr>
          <p:cNvPr id="46086" name="Text Box 5"/>
          <p:cNvSpPr txBox="1">
            <a:spLocks noChangeArrowheads="1"/>
          </p:cNvSpPr>
          <p:nvPr/>
        </p:nvSpPr>
        <p:spPr bwMode="auto">
          <a:xfrm>
            <a:off x="250825" y="5180013"/>
            <a:ext cx="3673475" cy="141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1123950" indent="-457200" eaLnBrk="0" hangingPunct="0">
              <a:spcBef>
                <a:spcPct val="20000"/>
              </a:spcBef>
              <a:buChar char="–"/>
              <a:defRPr sz="2800">
                <a:solidFill>
                  <a:schemeClr val="tx1"/>
                </a:solidFill>
                <a:latin typeface="Arial" charset="0"/>
              </a:defRPr>
            </a:lvl2pPr>
            <a:lvl3pPr marL="1771650" indent="-457200" eaLnBrk="0" hangingPunct="0">
              <a:spcBef>
                <a:spcPct val="20000"/>
              </a:spcBef>
              <a:buChar char="•"/>
              <a:defRPr sz="2400">
                <a:solidFill>
                  <a:schemeClr val="tx1"/>
                </a:solidFill>
                <a:latin typeface="Arial" charset="0"/>
              </a:defRPr>
            </a:lvl3pPr>
            <a:lvl4pPr marL="2419350" indent="-457200" eaLnBrk="0" hangingPunct="0">
              <a:spcBef>
                <a:spcPct val="20000"/>
              </a:spcBef>
              <a:buChar char="–"/>
              <a:defRPr sz="2000">
                <a:solidFill>
                  <a:schemeClr val="tx1"/>
                </a:solidFill>
                <a:latin typeface="Arial" charset="0"/>
              </a:defRPr>
            </a:lvl4pPr>
            <a:lvl5pPr marL="3067050" indent="-457200" eaLnBrk="0" hangingPunct="0">
              <a:spcBef>
                <a:spcPct val="20000"/>
              </a:spcBef>
              <a:buChar char="»"/>
              <a:defRPr sz="2000">
                <a:solidFill>
                  <a:schemeClr val="tx1"/>
                </a:solidFill>
                <a:latin typeface="Arial" charset="0"/>
              </a:defRPr>
            </a:lvl5pPr>
            <a:lvl6pPr marL="3524250" indent="-457200" eaLnBrk="0" fontAlgn="base" hangingPunct="0">
              <a:spcBef>
                <a:spcPct val="20000"/>
              </a:spcBef>
              <a:spcAft>
                <a:spcPct val="0"/>
              </a:spcAft>
              <a:buChar char="»"/>
              <a:defRPr sz="2000">
                <a:solidFill>
                  <a:schemeClr val="tx1"/>
                </a:solidFill>
                <a:latin typeface="Arial" charset="0"/>
              </a:defRPr>
            </a:lvl6pPr>
            <a:lvl7pPr marL="3981450" indent="-457200" eaLnBrk="0" fontAlgn="base" hangingPunct="0">
              <a:spcBef>
                <a:spcPct val="20000"/>
              </a:spcBef>
              <a:spcAft>
                <a:spcPct val="0"/>
              </a:spcAft>
              <a:buChar char="»"/>
              <a:defRPr sz="2000">
                <a:solidFill>
                  <a:schemeClr val="tx1"/>
                </a:solidFill>
                <a:latin typeface="Arial" charset="0"/>
              </a:defRPr>
            </a:lvl7pPr>
            <a:lvl8pPr marL="4438650" indent="-457200" eaLnBrk="0" fontAlgn="base" hangingPunct="0">
              <a:spcBef>
                <a:spcPct val="20000"/>
              </a:spcBef>
              <a:spcAft>
                <a:spcPct val="0"/>
              </a:spcAft>
              <a:buChar char="»"/>
              <a:defRPr sz="2000">
                <a:solidFill>
                  <a:schemeClr val="tx1"/>
                </a:solidFill>
                <a:latin typeface="Arial" charset="0"/>
              </a:defRPr>
            </a:lvl8pPr>
            <a:lvl9pPr marL="4895850" indent="-457200" eaLnBrk="0" fontAlgn="base" hangingPunct="0">
              <a:spcBef>
                <a:spcPct val="20000"/>
              </a:spcBef>
              <a:spcAft>
                <a:spcPct val="0"/>
              </a:spcAft>
              <a:buChar char="»"/>
              <a:defRPr sz="2000">
                <a:solidFill>
                  <a:schemeClr val="tx1"/>
                </a:solidFill>
                <a:latin typeface="Arial" charset="0"/>
              </a:defRPr>
            </a:lvl9pPr>
          </a:lstStyle>
          <a:p>
            <a:pPr eaLnBrk="1" hangingPunct="1">
              <a:spcBef>
                <a:spcPct val="35000"/>
              </a:spcBef>
              <a:buFont typeface="Wingdings" pitchFamily="2" charset="2"/>
              <a:buChar char="§"/>
            </a:pPr>
            <a:r>
              <a:rPr lang="fr-FR" altLang="fr-FR" sz="2000" dirty="0">
                <a:latin typeface="Arial" panose="020B0604020202020204" pitchFamily="34" charset="0"/>
              </a:rPr>
              <a:t> Faune et flore adaptées aux conditions particulières en eau (feuilles, activité nocturne, …).</a:t>
            </a:r>
          </a:p>
          <a:p>
            <a:pPr eaLnBrk="1" hangingPunct="1">
              <a:spcBef>
                <a:spcPct val="35000"/>
              </a:spcBef>
              <a:buFont typeface="Wingdings" pitchFamily="2" charset="2"/>
              <a:buChar char="§"/>
            </a:pPr>
            <a:r>
              <a:rPr lang="en-US" altLang="fr-FR" sz="2000" dirty="0">
                <a:latin typeface="Arial" panose="020B0604020202020204" pitchFamily="34" charset="0"/>
              </a:rPr>
              <a:t> </a:t>
            </a:r>
            <a:r>
              <a:rPr lang="fr-FR" altLang="fr-FR" sz="2000" dirty="0">
                <a:latin typeface="Arial" panose="020B0604020202020204" pitchFamily="34" charset="0"/>
              </a:rPr>
              <a:t>Écosystèmes fragiles</a:t>
            </a:r>
          </a:p>
        </p:txBody>
      </p:sp>
      <p:pic>
        <p:nvPicPr>
          <p:cNvPr id="46087" name="Picture 6" descr="PH06013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388" y="1147763"/>
            <a:ext cx="3671887"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Text Box 7"/>
          <p:cNvSpPr txBox="1">
            <a:spLocks noChangeArrowheads="1"/>
          </p:cNvSpPr>
          <p:nvPr/>
        </p:nvSpPr>
        <p:spPr bwMode="auto">
          <a:xfrm>
            <a:off x="2411413" y="4508500"/>
            <a:ext cx="1212850" cy="366713"/>
          </a:xfrm>
          <a:prstGeom prst="rect">
            <a:avLst/>
          </a:prstGeom>
          <a:noFill/>
          <a:ln>
            <a:noFill/>
          </a:ln>
          <a:effectLst/>
          <a:extLst>
            <a:ext uri="{909E8E84-426E-40DD-AFC4-6F175D3DCCD1}">
              <a14:hiddenFill xmlns:a14="http://schemas.microsoft.com/office/drawing/2010/main">
                <a:solidFill>
                  <a:schemeClr val="bg1">
                    <a:alpha val="32941"/>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fr-FR" altLang="fr-FR" sz="1000" b="1" i="1" dirty="0">
                <a:solidFill>
                  <a:schemeClr val="bg1"/>
                </a:solidFill>
                <a:latin typeface="Arial" panose="020B0604020202020204" pitchFamily="34" charset="0"/>
              </a:rPr>
              <a:t>©Ph. F. </a:t>
            </a:r>
            <a:r>
              <a:rPr lang="fr-FR" altLang="fr-FR" sz="1000" b="1" i="1" dirty="0" err="1">
                <a:solidFill>
                  <a:schemeClr val="bg1"/>
                </a:solidFill>
                <a:latin typeface="Arial" panose="020B0604020202020204" pitchFamily="34" charset="0"/>
              </a:rPr>
              <a:t>Ramade</a:t>
            </a:r>
            <a:r>
              <a:rPr lang="fr-FR" altLang="fr-FR" sz="1800" dirty="0">
                <a:solidFill>
                  <a:schemeClr val="bg1"/>
                </a:solidFill>
                <a:latin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42" name="Picture 6" descr="sonoran_deser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43350" y="2990850"/>
            <a:ext cx="5200650"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Text Box 7"/>
          <p:cNvSpPr txBox="1">
            <a:spLocks noChangeArrowheads="1"/>
          </p:cNvSpPr>
          <p:nvPr/>
        </p:nvSpPr>
        <p:spPr bwMode="auto">
          <a:xfrm>
            <a:off x="1258888" y="5805488"/>
            <a:ext cx="2808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400" dirty="0">
                <a:latin typeface="Arial" panose="020B0604020202020204" pitchFamily="34" charset="0"/>
              </a:rPr>
              <a:t>Désert de </a:t>
            </a:r>
            <a:r>
              <a:rPr lang="fr-FR" altLang="fr-FR" sz="2400" dirty="0" smtClean="0">
                <a:latin typeface="Arial" panose="020B0604020202020204" pitchFamily="34" charset="0"/>
              </a:rPr>
              <a:t>Sonora  </a:t>
            </a:r>
            <a:r>
              <a:rPr lang="fr-FR" altLang="fr-FR" sz="2400" dirty="0">
                <a:latin typeface="Arial" panose="020B0604020202020204" pitchFamily="34" charset="0"/>
              </a:rPr>
              <a:t>(Etats-Unis)</a:t>
            </a:r>
          </a:p>
        </p:txBody>
      </p:sp>
      <p:pic>
        <p:nvPicPr>
          <p:cNvPr id="112644" name="Picture 8" descr="C:\Mes Documents\vegetation\namib_desert.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4572000" cy="307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ext Box 9"/>
          <p:cNvSpPr>
            <a:spLocks noGrp="1" noChangeArrowheads="1"/>
          </p:cNvSpPr>
          <p:nvPr>
            <p:ph type="subTitle" idx="1"/>
          </p:nvPr>
        </p:nvSpPr>
        <p:spPr>
          <a:xfrm>
            <a:off x="4788024" y="332656"/>
            <a:ext cx="2971800" cy="883568"/>
          </a:xfrm>
          <a:noFill/>
          <a:ln>
            <a:noFill/>
          </a:ln>
        </p:spPr>
        <p:txBody>
          <a:bodyPr/>
          <a:lstStyle/>
          <a:p>
            <a:pPr eaLnBrk="1" hangingPunct="1">
              <a:spcBef>
                <a:spcPct val="50000"/>
              </a:spcBef>
            </a:pPr>
            <a:r>
              <a:rPr lang="fr-FR" altLang="fr-FR" sz="2400" dirty="0" smtClean="0"/>
              <a:t>Désert du Namib : ergs et oued</a:t>
            </a:r>
          </a:p>
        </p:txBody>
      </p:sp>
    </p:spTree>
    <p:extLst>
      <p:ext uri="{BB962C8B-B14F-4D97-AF65-F5344CB8AC3E}">
        <p14:creationId xmlns:p14="http://schemas.microsoft.com/office/powerpoint/2010/main" val="2448831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313" y="33338"/>
            <a:ext cx="8229600"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sz="2800" b="1" dirty="0"/>
              <a:t>Les déserts semi-arides</a:t>
            </a:r>
          </a:p>
        </p:txBody>
      </p:sp>
      <p:pic>
        <p:nvPicPr>
          <p:cNvPr id="47107" name="Picture 6" descr="desert utah"/>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388" y="4003675"/>
            <a:ext cx="3744912"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Text Box 3"/>
          <p:cNvSpPr txBox="1">
            <a:spLocks noChangeArrowheads="1"/>
          </p:cNvSpPr>
          <p:nvPr/>
        </p:nvSpPr>
        <p:spPr bwMode="auto">
          <a:xfrm>
            <a:off x="4040188" y="1055003"/>
            <a:ext cx="4984750" cy="5614357"/>
          </a:xfrm>
          <a:prstGeom prst="rect">
            <a:avLst/>
          </a:prstGeom>
          <a:noFill/>
          <a:ln w="190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spcAft>
                <a:spcPts val="500"/>
              </a:spcAft>
              <a:buFontTx/>
              <a:buNone/>
            </a:pPr>
            <a:r>
              <a:rPr lang="fr-FR" altLang="fr-FR" sz="2200" u="sng" dirty="0">
                <a:latin typeface="Arial" panose="020B0604020202020204" pitchFamily="34" charset="0"/>
              </a:rPr>
              <a:t>Température</a:t>
            </a:r>
            <a:r>
              <a:rPr lang="fr-FR" altLang="fr-FR" sz="2200" dirty="0">
                <a:latin typeface="Arial" panose="020B0604020202020204" pitchFamily="34" charset="0"/>
              </a:rPr>
              <a:t> : 21-27° C (10°C nuit,</a:t>
            </a:r>
            <a:br>
              <a:rPr lang="fr-FR" altLang="fr-FR" sz="2200" dirty="0">
                <a:latin typeface="Arial" panose="020B0604020202020204" pitchFamily="34" charset="0"/>
              </a:rPr>
            </a:br>
            <a:r>
              <a:rPr lang="fr-FR" altLang="fr-FR" sz="2200" dirty="0">
                <a:latin typeface="Arial" panose="020B0604020202020204" pitchFamily="34" charset="0"/>
              </a:rPr>
              <a:t>   38°C jour)</a:t>
            </a:r>
          </a:p>
          <a:p>
            <a:pPr>
              <a:spcBef>
                <a:spcPct val="0"/>
              </a:spcBef>
              <a:spcAft>
                <a:spcPts val="500"/>
              </a:spcAft>
              <a:buFontTx/>
              <a:buNone/>
            </a:pPr>
            <a:r>
              <a:rPr lang="fr-FR" altLang="fr-FR" sz="2200" u="sng" dirty="0">
                <a:latin typeface="Arial" panose="020B0604020202020204" pitchFamily="34" charset="0"/>
              </a:rPr>
              <a:t>Pluies</a:t>
            </a:r>
            <a:r>
              <a:rPr lang="fr-FR" altLang="fr-FR" sz="2200" dirty="0">
                <a:latin typeface="Arial" panose="020B0604020202020204" pitchFamily="34" charset="0"/>
              </a:rPr>
              <a:t> : 200 à 400 mm/an</a:t>
            </a:r>
          </a:p>
          <a:p>
            <a:pPr>
              <a:spcBef>
                <a:spcPct val="0"/>
              </a:spcBef>
              <a:spcAft>
                <a:spcPts val="500"/>
              </a:spcAft>
              <a:buFontTx/>
              <a:buNone/>
            </a:pPr>
            <a:r>
              <a:rPr lang="fr-FR" altLang="fr-FR" sz="2200" u="sng" dirty="0">
                <a:latin typeface="Arial" panose="020B0604020202020204" pitchFamily="34" charset="0"/>
              </a:rPr>
              <a:t>Sol </a:t>
            </a:r>
            <a:r>
              <a:rPr lang="fr-FR" altLang="fr-FR" sz="2200" dirty="0">
                <a:latin typeface="Arial" panose="020B0604020202020204" pitchFamily="34" charset="0"/>
              </a:rPr>
              <a:t>: sable et graviers, pas d'eau</a:t>
            </a:r>
            <a:br>
              <a:rPr lang="fr-FR" altLang="fr-FR" sz="2200" dirty="0">
                <a:latin typeface="Arial" panose="020B0604020202020204" pitchFamily="34" charset="0"/>
              </a:rPr>
            </a:br>
            <a:r>
              <a:rPr lang="fr-FR" altLang="fr-FR" sz="2200" dirty="0">
                <a:latin typeface="Arial" panose="020B0604020202020204" pitchFamily="34" charset="0"/>
              </a:rPr>
              <a:t>   souterraine.</a:t>
            </a:r>
          </a:p>
          <a:p>
            <a:pPr>
              <a:spcBef>
                <a:spcPct val="0"/>
              </a:spcBef>
              <a:spcAft>
                <a:spcPts val="500"/>
              </a:spcAft>
              <a:buFontTx/>
              <a:buNone/>
            </a:pPr>
            <a:r>
              <a:rPr lang="fr-FR" altLang="fr-FR" sz="2200" u="sng" dirty="0">
                <a:latin typeface="Arial" panose="020B0604020202020204" pitchFamily="34" charset="0"/>
              </a:rPr>
              <a:t>Végétation </a:t>
            </a:r>
            <a:r>
              <a:rPr lang="fr-FR" altLang="fr-FR" sz="2200" dirty="0">
                <a:latin typeface="Arial" panose="020B0604020202020204" pitchFamily="34" charset="0"/>
              </a:rPr>
              <a:t>: plantes épineuses, à</a:t>
            </a:r>
            <a:br>
              <a:rPr lang="fr-FR" altLang="fr-FR" sz="2200" dirty="0">
                <a:latin typeface="Arial" panose="020B0604020202020204" pitchFamily="34" charset="0"/>
              </a:rPr>
            </a:br>
            <a:r>
              <a:rPr lang="fr-FR" altLang="fr-FR" sz="2200" dirty="0">
                <a:latin typeface="Arial" panose="020B0604020202020204" pitchFamily="34" charset="0"/>
              </a:rPr>
              <a:t>   feuilles argentées ou vernissées,</a:t>
            </a:r>
            <a:br>
              <a:rPr lang="fr-FR" altLang="fr-FR" sz="2200" dirty="0">
                <a:latin typeface="Arial" panose="020B0604020202020204" pitchFamily="34" charset="0"/>
              </a:rPr>
            </a:br>
            <a:r>
              <a:rPr lang="fr-FR" altLang="fr-FR" sz="2200" dirty="0">
                <a:latin typeface="Arial" panose="020B0604020202020204" pitchFamily="34" charset="0"/>
              </a:rPr>
              <a:t>   arbustes, …</a:t>
            </a:r>
          </a:p>
          <a:p>
            <a:pPr>
              <a:spcBef>
                <a:spcPct val="0"/>
              </a:spcBef>
              <a:spcAft>
                <a:spcPts val="500"/>
              </a:spcAft>
              <a:buFontTx/>
              <a:buNone/>
            </a:pPr>
            <a:r>
              <a:rPr lang="fr-FR" altLang="fr-FR" sz="2200" u="sng" dirty="0">
                <a:latin typeface="Arial" panose="020B0604020202020204" pitchFamily="34" charset="0"/>
              </a:rPr>
              <a:t>Animaux </a:t>
            </a:r>
            <a:r>
              <a:rPr lang="fr-FR" altLang="fr-FR" sz="2200" dirty="0">
                <a:latin typeface="Arial" panose="020B0604020202020204" pitchFamily="34" charset="0"/>
              </a:rPr>
              <a:t>: lapins, quelques</a:t>
            </a:r>
            <a:br>
              <a:rPr lang="fr-FR" altLang="fr-FR" sz="2200" dirty="0">
                <a:latin typeface="Arial" panose="020B0604020202020204" pitchFamily="34" charset="0"/>
              </a:rPr>
            </a:br>
            <a:r>
              <a:rPr lang="fr-FR" altLang="fr-FR" sz="2200" dirty="0">
                <a:latin typeface="Arial" panose="020B0604020202020204" pitchFamily="34" charset="0"/>
              </a:rPr>
              <a:t>   carnivores, reptiles, arachnides,</a:t>
            </a:r>
            <a:br>
              <a:rPr lang="fr-FR" altLang="fr-FR" sz="2200" dirty="0">
                <a:latin typeface="Arial" panose="020B0604020202020204" pitchFamily="34" charset="0"/>
              </a:rPr>
            </a:br>
            <a:r>
              <a:rPr lang="fr-FR" altLang="fr-FR" sz="2200" dirty="0">
                <a:latin typeface="Arial" panose="020B0604020202020204" pitchFamily="34" charset="0"/>
              </a:rPr>
              <a:t>   insectes, oiseaux. </a:t>
            </a:r>
            <a:endParaRPr lang="fr-FR" altLang="fr-FR" sz="2200" dirty="0" smtClean="0">
              <a:latin typeface="Arial" panose="020B0604020202020204" pitchFamily="34" charset="0"/>
            </a:endParaRPr>
          </a:p>
          <a:p>
            <a:pPr>
              <a:spcBef>
                <a:spcPct val="0"/>
              </a:spcBef>
              <a:spcAft>
                <a:spcPts val="500"/>
              </a:spcAft>
              <a:buFontTx/>
              <a:buNone/>
            </a:pPr>
            <a:r>
              <a:rPr lang="fr-FR" altLang="fr-FR" sz="2400" u="sng" dirty="0" smtClean="0">
                <a:latin typeface="Arial" panose="020B0604020202020204" pitchFamily="34" charset="0"/>
              </a:rPr>
              <a:t>Situation</a:t>
            </a:r>
            <a:r>
              <a:rPr lang="fr-FR" altLang="fr-FR" sz="2400" dirty="0">
                <a:latin typeface="Arial" panose="020B0604020202020204" pitchFamily="34" charset="0"/>
              </a:rPr>
              <a:t>: Amérique du Nord (Montana, Utah, zones subarctiques ), </a:t>
            </a:r>
            <a:r>
              <a:rPr lang="en-US" altLang="fr-FR" sz="2400" dirty="0" err="1">
                <a:latin typeface="Arial" panose="020B0604020202020204" pitchFamily="34" charset="0"/>
              </a:rPr>
              <a:t>Russie</a:t>
            </a:r>
            <a:r>
              <a:rPr lang="en-US" altLang="fr-FR" sz="2400" dirty="0">
                <a:latin typeface="Arial" panose="020B0604020202020204" pitchFamily="34" charset="0"/>
              </a:rPr>
              <a:t>, Europe et </a:t>
            </a:r>
            <a:r>
              <a:rPr lang="en-US" altLang="fr-FR" sz="2400" dirty="0" err="1">
                <a:latin typeface="Arial" panose="020B0604020202020204" pitchFamily="34" charset="0"/>
              </a:rPr>
              <a:t>Asie</a:t>
            </a:r>
            <a:r>
              <a:rPr lang="en-US" altLang="fr-FR" sz="2400" dirty="0">
                <a:latin typeface="Arial" panose="020B0604020202020204" pitchFamily="34" charset="0"/>
              </a:rPr>
              <a:t> du Nord.</a:t>
            </a:r>
            <a:r>
              <a:rPr lang="fr-FR" altLang="fr-FR" sz="2400" dirty="0">
                <a:latin typeface="Arial" panose="020B0604020202020204" pitchFamily="34" charset="0"/>
              </a:rPr>
              <a:t> </a:t>
            </a:r>
          </a:p>
        </p:txBody>
      </p:sp>
      <p:pic>
        <p:nvPicPr>
          <p:cNvPr id="47109" name="Picture 4" descr="desert00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388" y="1184275"/>
            <a:ext cx="3744912" cy="2674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110" name="Text Box 5"/>
          <p:cNvSpPr txBox="1">
            <a:spLocks noChangeArrowheads="1"/>
          </p:cNvSpPr>
          <p:nvPr/>
        </p:nvSpPr>
        <p:spPr bwMode="auto">
          <a:xfrm>
            <a:off x="2195513" y="3573463"/>
            <a:ext cx="1584325" cy="244475"/>
          </a:xfrm>
          <a:prstGeom prst="rect">
            <a:avLst/>
          </a:prstGeom>
          <a:noFill/>
          <a:ln>
            <a:noFill/>
          </a:ln>
          <a:effectLst/>
          <a:extLst>
            <a:ext uri="{909E8E84-426E-40DD-AFC4-6F175D3DCCD1}">
              <a14:hiddenFill xmlns:a14="http://schemas.microsoft.com/office/drawing/2010/main">
                <a:solidFill>
                  <a:schemeClr val="bg1">
                    <a:alpha val="23921"/>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000" i="1" dirty="0">
                <a:solidFill>
                  <a:schemeClr val="bg1"/>
                </a:solidFill>
                <a:latin typeface="Arial" panose="020B0604020202020204" pitchFamily="34" charset="0"/>
              </a:rPr>
              <a:t>www.worldbiomes.com</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Espace réservé du numéro de diapositive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99700578-E74F-4F6B-8B85-F88C56427FD3}" type="slidenum">
              <a:rPr lang="fr-FR" altLang="fr-FR" sz="1400" smtClean="0">
                <a:latin typeface="Arial" panose="020B0604020202020204" pitchFamily="34" charset="0"/>
              </a:rPr>
              <a:pPr eaLnBrk="1" hangingPunct="1">
                <a:spcBef>
                  <a:spcPct val="0"/>
                </a:spcBef>
                <a:buFontTx/>
                <a:buNone/>
              </a:pPr>
              <a:t>57</a:t>
            </a:fld>
            <a:endParaRPr lang="fr-FR" altLang="fr-FR" sz="1400" dirty="0" smtClean="0">
              <a:latin typeface="Arial" panose="020B0604020202020204" pitchFamily="34" charset="0"/>
            </a:endParaRPr>
          </a:p>
        </p:txBody>
      </p:sp>
      <p:sp>
        <p:nvSpPr>
          <p:cNvPr id="9" name="Rectangle 3"/>
          <p:cNvSpPr txBox="1">
            <a:spLocks noChangeArrowheads="1"/>
          </p:cNvSpPr>
          <p:nvPr/>
        </p:nvSpPr>
        <p:spPr>
          <a:xfrm rot="16200000">
            <a:off x="-3129938" y="3115425"/>
            <a:ext cx="6872199" cy="641350"/>
          </a:xfrm>
          <a:prstGeom prst="rect">
            <a:avLst/>
          </a:prstGeom>
          <a:solidFill>
            <a:srgbClr val="E7F4F5">
              <a:alpha val="54902"/>
            </a:srgbClr>
          </a:solidFill>
          <a:ln>
            <a:noFill/>
          </a:ln>
        </p:spPr>
        <p:txBody>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9pPr>
          </a:lstStyle>
          <a:p>
            <a:pPr eaLnBrk="1" hangingPunct="1">
              <a:defRPr/>
            </a:pPr>
            <a:r>
              <a:rPr lang="fr-BE" altLang="fr-FR" b="1" kern="0" dirty="0" smtClean="0">
                <a:effectLst>
                  <a:outerShdw blurRad="38100" dist="38100" dir="2700000" algn="tl">
                    <a:srgbClr val="FFFFFF"/>
                  </a:outerShdw>
                </a:effectLst>
                <a:latin typeface="Arial" panose="020B0604020202020204" pitchFamily="34" charset="0"/>
              </a:rPr>
              <a:t>BIOSPHERE et BIOMES</a:t>
            </a:r>
            <a:endParaRPr lang="fr-FR" altLang="fr-FR" b="1" kern="0" dirty="0" smtClean="0">
              <a:effectLst>
                <a:outerShdw blurRad="38100" dist="38100" dir="2700000" algn="tl">
                  <a:srgbClr val="FFFFFF"/>
                </a:outerShdw>
              </a:effectLst>
              <a:latin typeface="Arial" panose="020B0604020202020204" pitchFamily="34" charset="0"/>
            </a:endParaRPr>
          </a:p>
        </p:txBody>
      </p:sp>
      <p:pic>
        <p:nvPicPr>
          <p:cNvPr id="6" name="Image 5"/>
          <p:cNvPicPr>
            <a:picLocks noChangeAspect="1"/>
          </p:cNvPicPr>
          <p:nvPr/>
        </p:nvPicPr>
        <p:blipFill>
          <a:blip r:embed="rId3" cstate="email">
            <a:duotone>
              <a:schemeClr val="bg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saturation sat="300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a:off x="1179898" y="0"/>
            <a:ext cx="6784203" cy="6858000"/>
          </a:xfrm>
          <a:prstGeom prst="rect">
            <a:avLst/>
          </a:prstGeom>
        </p:spPr>
      </p:pic>
      <p:sp>
        <p:nvSpPr>
          <p:cNvPr id="3075" name="Rectangle 3"/>
          <p:cNvSpPr>
            <a:spLocks noChangeArrowheads="1"/>
          </p:cNvSpPr>
          <p:nvPr/>
        </p:nvSpPr>
        <p:spPr bwMode="auto">
          <a:xfrm>
            <a:off x="611560" y="-14200"/>
            <a:ext cx="8517163" cy="6899584"/>
          </a:xfrm>
          <a:prstGeom prst="rect">
            <a:avLst/>
          </a:prstGeom>
          <a:solidFill>
            <a:srgbClr val="E7F4F5">
              <a:alpha val="54902"/>
            </a:srgbClr>
          </a:solidFill>
          <a:ln>
            <a:noFill/>
          </a:ln>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363538" eaLnBrk="1" hangingPunct="1">
              <a:buFontTx/>
              <a:buNone/>
            </a:pPr>
            <a:endParaRPr lang="fr-FR" altLang="fr-FR" sz="2400" b="1" dirty="0" smtClean="0">
              <a:solidFill>
                <a:srgbClr val="C00000"/>
              </a:solidFill>
              <a:latin typeface="Arial" panose="020B0604020202020204" pitchFamily="34" charset="0"/>
            </a:endParaRPr>
          </a:p>
          <a:p>
            <a:pPr marL="711200" eaLnBrk="1" hangingPunct="1">
              <a:spcBef>
                <a:spcPts val="600"/>
              </a:spcBef>
              <a:buFontTx/>
              <a:buNone/>
            </a:pPr>
            <a:endParaRPr lang="fr-FR" altLang="fr-FR" sz="2400" dirty="0" smtClean="0">
              <a:latin typeface="Arial" panose="020B0604020202020204" pitchFamily="34" charset="0"/>
            </a:endParaRPr>
          </a:p>
          <a:p>
            <a:pPr marL="1436688" eaLnBrk="1" hangingPunct="1">
              <a:spcBef>
                <a:spcPts val="600"/>
              </a:spcBef>
              <a:buFontTx/>
              <a:buNone/>
            </a:pPr>
            <a:r>
              <a:rPr lang="fr-FR" altLang="fr-FR" sz="2400" dirty="0" smtClean="0">
                <a:latin typeface="Arial" panose="020B0604020202020204" pitchFamily="34" charset="0"/>
              </a:rPr>
              <a:t>1. </a:t>
            </a:r>
            <a:r>
              <a:rPr lang="fr-FR" altLang="fr-FR" sz="2400" dirty="0">
                <a:latin typeface="Arial" panose="020B0604020202020204" pitchFamily="34" charset="0"/>
              </a:rPr>
              <a:t>La biosphère</a:t>
            </a:r>
          </a:p>
          <a:p>
            <a:pPr marL="1436688" eaLnBrk="1" hangingPunct="1">
              <a:spcBef>
                <a:spcPts val="600"/>
              </a:spcBef>
              <a:buNone/>
            </a:pPr>
            <a:r>
              <a:rPr lang="fr-FR" altLang="fr-FR" sz="2400" dirty="0">
                <a:latin typeface="Arial" panose="020B0604020202020204" pitchFamily="34" charset="0"/>
              </a:rPr>
              <a:t>	</a:t>
            </a:r>
            <a:r>
              <a:rPr lang="fr-FR" altLang="fr-FR" sz="2400" dirty="0" smtClean="0">
                <a:latin typeface="Arial" panose="020B0604020202020204" pitchFamily="34" charset="0"/>
              </a:rPr>
              <a:t>  1.1 </a:t>
            </a:r>
            <a:r>
              <a:rPr lang="fr-FR" altLang="fr-FR" sz="2400" dirty="0">
                <a:latin typeface="Arial" panose="020B0604020202020204" pitchFamily="34" charset="0"/>
                <a:cs typeface="Arial" panose="020B0604020202020204" pitchFamily="34" charset="0"/>
              </a:rPr>
              <a:t>Quelques termes de base</a:t>
            </a:r>
            <a:endParaRPr lang="fr-FR" altLang="fr-FR" sz="2400" dirty="0">
              <a:latin typeface="Arial" panose="020B0604020202020204" pitchFamily="34" charset="0"/>
            </a:endParaRP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1.2 </a:t>
            </a:r>
            <a:r>
              <a:rPr lang="fr-FR" altLang="fr-FR" sz="2400" dirty="0">
                <a:latin typeface="Arial" panose="020B0604020202020204" pitchFamily="34" charset="0"/>
              </a:rPr>
              <a:t>La biodiversité</a:t>
            </a:r>
          </a:p>
          <a:p>
            <a:pPr marL="1436688" eaLnBrk="1" hangingPunct="1">
              <a:spcBef>
                <a:spcPts val="600"/>
              </a:spcBef>
              <a:buFontTx/>
              <a:buNone/>
            </a:pPr>
            <a:r>
              <a:rPr lang="fr-FR" altLang="fr-FR" sz="2400" b="1" dirty="0" smtClean="0">
                <a:solidFill>
                  <a:srgbClr val="C00000"/>
                </a:solidFill>
                <a:latin typeface="Arial" panose="020B0604020202020204" pitchFamily="34" charset="0"/>
              </a:rPr>
              <a:t>2. Les grands biomes dans </a:t>
            </a:r>
            <a:r>
              <a:rPr lang="fr-FR" altLang="fr-FR" sz="2400" b="1" dirty="0">
                <a:solidFill>
                  <a:srgbClr val="C00000"/>
                </a:solidFill>
                <a:latin typeface="Arial" panose="020B0604020202020204" pitchFamily="34" charset="0"/>
              </a:rPr>
              <a:t>le monde</a:t>
            </a:r>
          </a:p>
          <a:p>
            <a:pPr marL="1436688" eaLnBrk="1" hangingPunct="1">
              <a:spcBef>
                <a:spcPts val="600"/>
              </a:spcBef>
              <a:buFontTx/>
              <a:buNone/>
            </a:pPr>
            <a:r>
              <a:rPr lang="fr-FR" altLang="fr-FR" sz="2400" b="1" dirty="0">
                <a:solidFill>
                  <a:srgbClr val="C00000"/>
                </a:solidFill>
                <a:latin typeface="Arial" panose="020B0604020202020204" pitchFamily="34" charset="0"/>
              </a:rPr>
              <a:t>	</a:t>
            </a:r>
            <a:r>
              <a:rPr lang="fr-FR" altLang="fr-FR" sz="2400" b="1" dirty="0" smtClean="0">
                <a:solidFill>
                  <a:srgbClr val="C00000"/>
                </a:solidFill>
                <a:latin typeface="Arial" panose="020B0604020202020204" pitchFamily="34" charset="0"/>
              </a:rPr>
              <a:t>  </a:t>
            </a:r>
            <a:r>
              <a:rPr lang="fr-FR" altLang="fr-FR" sz="2400" dirty="0" smtClean="0">
                <a:latin typeface="Arial" panose="020B0604020202020204" pitchFamily="34" charset="0"/>
              </a:rPr>
              <a:t>2.1 </a:t>
            </a:r>
            <a:r>
              <a:rPr lang="fr-FR" altLang="fr-FR" sz="2400" dirty="0">
                <a:latin typeface="Arial" panose="020B0604020202020204" pitchFamily="34" charset="0"/>
              </a:rPr>
              <a:t>Principes de répartition</a:t>
            </a:r>
          </a:p>
          <a:p>
            <a:pPr marL="1436688" eaLnBrk="1" hangingPunct="1">
              <a:spcBef>
                <a:spcPts val="600"/>
              </a:spcBef>
              <a:buFontTx/>
              <a:buNone/>
            </a:pPr>
            <a:r>
              <a:rPr lang="fr-FR" altLang="fr-FR" sz="2400" dirty="0">
                <a:latin typeface="Arial" panose="020B0604020202020204" pitchFamily="34" charset="0"/>
              </a:rPr>
              <a:t>	</a:t>
            </a:r>
            <a:r>
              <a:rPr lang="fr-FR" altLang="fr-FR" sz="2400" b="1" dirty="0" smtClean="0">
                <a:solidFill>
                  <a:srgbClr val="C00000"/>
                </a:solidFill>
                <a:latin typeface="Arial" panose="020B0604020202020204" pitchFamily="34" charset="0"/>
              </a:rPr>
              <a:t>  </a:t>
            </a:r>
            <a:r>
              <a:rPr lang="fr-FR" altLang="fr-FR" sz="2400" dirty="0" smtClean="0">
                <a:latin typeface="Arial" panose="020B0604020202020204" pitchFamily="34" charset="0"/>
              </a:rPr>
              <a:t>2.2 </a:t>
            </a:r>
            <a:r>
              <a:rPr lang="fr-FR" altLang="fr-FR" sz="2400" dirty="0">
                <a:latin typeface="Arial" panose="020B0604020202020204" pitchFamily="34" charset="0"/>
              </a:rPr>
              <a:t>Les écosystèmes forestiers</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2.3 </a:t>
            </a:r>
            <a:r>
              <a:rPr lang="fr-FR" altLang="fr-FR" sz="2400" dirty="0">
                <a:latin typeface="Arial" panose="020B0604020202020204" pitchFamily="34" charset="0"/>
              </a:rPr>
              <a:t>Les écosystèmes des milieux </a:t>
            </a:r>
            <a:r>
              <a:rPr lang="fr-FR" altLang="fr-FR" sz="2400" dirty="0" smtClean="0">
                <a:latin typeface="Arial" panose="020B0604020202020204" pitchFamily="34" charset="0"/>
              </a:rPr>
              <a:t>froids</a:t>
            </a:r>
            <a:br>
              <a:rPr lang="fr-FR" altLang="fr-FR" sz="2400" dirty="0" smtClean="0">
                <a:latin typeface="Arial" panose="020B0604020202020204" pitchFamily="34" charset="0"/>
              </a:rPr>
            </a:br>
            <a:r>
              <a:rPr lang="fr-FR" altLang="fr-FR" sz="2400" dirty="0">
                <a:latin typeface="Arial" panose="020B0604020202020204" pitchFamily="34" charset="0"/>
              </a:rPr>
              <a:t>	</a:t>
            </a:r>
            <a:r>
              <a:rPr lang="fr-FR" altLang="fr-FR" sz="2400" b="1" dirty="0" smtClean="0">
                <a:solidFill>
                  <a:srgbClr val="C00000"/>
                </a:solidFill>
                <a:latin typeface="Arial" panose="020B0604020202020204" pitchFamily="34" charset="0"/>
              </a:rPr>
              <a:t>  </a:t>
            </a:r>
            <a:r>
              <a:rPr lang="fr-FR" altLang="fr-FR" sz="2400" dirty="0" smtClean="0">
                <a:latin typeface="Arial" panose="020B0604020202020204" pitchFamily="34" charset="0"/>
              </a:rPr>
              <a:t>2.4 </a:t>
            </a:r>
            <a:r>
              <a:rPr lang="fr-FR" altLang="fr-FR" sz="2400" dirty="0">
                <a:latin typeface="Arial" panose="020B0604020202020204" pitchFamily="34" charset="0"/>
              </a:rPr>
              <a:t>Les écosystèmes des milieux </a:t>
            </a:r>
            <a:r>
              <a:rPr lang="fr-FR" altLang="fr-FR" sz="2400" dirty="0" smtClean="0">
                <a:latin typeface="Arial" panose="020B0604020202020204" pitchFamily="34" charset="0"/>
              </a:rPr>
              <a:t>arides</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a:t>
            </a:r>
            <a:r>
              <a:rPr lang="fr-FR" altLang="fr-FR" sz="2400" b="1" dirty="0" smtClean="0">
                <a:solidFill>
                  <a:srgbClr val="C00000"/>
                </a:solidFill>
                <a:latin typeface="Arial" panose="020B0604020202020204" pitchFamily="34" charset="0"/>
              </a:rPr>
              <a:t>2.5 </a:t>
            </a:r>
            <a:r>
              <a:rPr lang="fr-FR" altLang="fr-FR" sz="2400" b="1" dirty="0">
                <a:solidFill>
                  <a:srgbClr val="C00000"/>
                </a:solidFill>
                <a:latin typeface="Arial" panose="020B0604020202020204" pitchFamily="34" charset="0"/>
              </a:rPr>
              <a:t>Les formations non forestières et </a:t>
            </a:r>
            <a:r>
              <a:rPr lang="fr-FR" altLang="fr-FR" sz="2400" b="1" dirty="0" smtClean="0">
                <a:solidFill>
                  <a:srgbClr val="C00000"/>
                </a:solidFill>
                <a:latin typeface="Arial" panose="020B0604020202020204" pitchFamily="34" charset="0"/>
              </a:rPr>
              <a:t>mixtes des </a:t>
            </a:r>
            <a:r>
              <a:rPr lang="fr-FR" altLang="fr-FR" sz="2400" b="1" dirty="0">
                <a:solidFill>
                  <a:srgbClr val="C00000"/>
                </a:solidFill>
                <a:latin typeface="Arial" panose="020B0604020202020204" pitchFamily="34" charset="0"/>
              </a:rPr>
              <a:t>milieux tempérés et tropicaux</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2.6 </a:t>
            </a:r>
            <a:r>
              <a:rPr lang="fr-FR" altLang="fr-FR" sz="2400" dirty="0">
                <a:latin typeface="Arial" panose="020B0604020202020204" pitchFamily="34" charset="0"/>
              </a:rPr>
              <a:t>Les écosystèmes </a:t>
            </a:r>
            <a:r>
              <a:rPr lang="fr-FR" altLang="fr-FR" sz="2400" dirty="0" smtClean="0">
                <a:latin typeface="Arial" panose="020B0604020202020204" pitchFamily="34" charset="0"/>
              </a:rPr>
              <a:t>aquatiques</a:t>
            </a:r>
            <a:endParaRPr lang="fr-FR" altLang="fr-FR" sz="2400" dirty="0">
              <a:latin typeface="Arial" panose="020B0604020202020204" pitchFamily="34" charset="0"/>
            </a:endParaRPr>
          </a:p>
          <a:p>
            <a:pPr marL="1436688" eaLnBrk="1" hangingPunct="1">
              <a:spcBef>
                <a:spcPts val="600"/>
              </a:spcBef>
              <a:buFontTx/>
              <a:buNone/>
            </a:pPr>
            <a:r>
              <a:rPr lang="fr-FR" altLang="fr-FR" sz="2400" dirty="0" smtClean="0">
                <a:latin typeface="Arial" panose="020B0604020202020204" pitchFamily="34" charset="0"/>
              </a:rPr>
              <a:t>3. </a:t>
            </a:r>
            <a:r>
              <a:rPr lang="fr-FR" altLang="fr-FR" sz="2400" dirty="0">
                <a:latin typeface="Arial" panose="020B0604020202020204" pitchFamily="34" charset="0"/>
              </a:rPr>
              <a:t>Dynamique de la </a:t>
            </a:r>
            <a:r>
              <a:rPr lang="fr-FR" altLang="fr-FR" sz="2400" dirty="0" smtClean="0">
                <a:latin typeface="Arial" panose="020B0604020202020204" pitchFamily="34" charset="0"/>
              </a:rPr>
              <a:t>biosphère</a:t>
            </a:r>
            <a:endParaRPr lang="fr-FR" altLang="fr-FR" sz="2400" dirty="0">
              <a:latin typeface="Arial" panose="020B0604020202020204" pitchFamily="34" charset="0"/>
            </a:endParaRPr>
          </a:p>
        </p:txBody>
      </p:sp>
    </p:spTree>
    <p:extLst>
      <p:ext uri="{BB962C8B-B14F-4D97-AF65-F5344CB8AC3E}">
        <p14:creationId xmlns:p14="http://schemas.microsoft.com/office/powerpoint/2010/main" val="23421534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ctrTitle"/>
          </p:nvPr>
        </p:nvSpPr>
        <p:spPr>
          <a:xfrm>
            <a:off x="632048" y="188640"/>
            <a:ext cx="7772400" cy="609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dirty="0" smtClean="0">
                <a:solidFill>
                  <a:srgbClr val="006600"/>
                </a:solidFill>
              </a:rPr>
              <a:t>Prairies, steppes et savanes</a:t>
            </a:r>
            <a:endParaRPr lang="fr-FR" altLang="fr-FR" sz="2800" b="1" dirty="0">
              <a:solidFill>
                <a:srgbClr val="006600"/>
              </a:solidFill>
            </a:endParaRPr>
          </a:p>
        </p:txBody>
      </p:sp>
      <p:sp>
        <p:nvSpPr>
          <p:cNvPr id="91143" name="Oval 7"/>
          <p:cNvSpPr>
            <a:spLocks noChangeArrowheads="1"/>
          </p:cNvSpPr>
          <p:nvPr/>
        </p:nvSpPr>
        <p:spPr bwMode="auto">
          <a:xfrm>
            <a:off x="6781800" y="388620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2400" dirty="0">
              <a:latin typeface="Arial" panose="020B0604020202020204" pitchFamily="34" charset="0"/>
            </a:endParaRPr>
          </a:p>
        </p:txBody>
      </p:sp>
      <p:sp>
        <p:nvSpPr>
          <p:cNvPr id="2" name="ZoneTexte 1"/>
          <p:cNvSpPr txBox="1"/>
          <p:nvPr/>
        </p:nvSpPr>
        <p:spPr>
          <a:xfrm rot="16200000">
            <a:off x="-3012285" y="3524453"/>
            <a:ext cx="6372564" cy="277000"/>
          </a:xfrm>
          <a:prstGeom prst="rect">
            <a:avLst/>
          </a:prstGeom>
          <a:noFill/>
        </p:spPr>
        <p:txBody>
          <a:bodyPr wrap="square" rtlCol="0">
            <a:spAutoFit/>
          </a:bodyPr>
          <a:lstStyle/>
          <a:p>
            <a:r>
              <a:rPr lang="fr-FR" sz="1200" i="1" dirty="0"/>
              <a:t>http://http://global.britannica.com/EBchecked/topic/242201/grassland/70801/Environment</a:t>
            </a:r>
          </a:p>
        </p:txBody>
      </p:sp>
      <p:pic>
        <p:nvPicPr>
          <p:cNvPr id="58373" name="Picture 5" descr="http://media-2.web.britannica.com/eb-media/89/106989-004-9F11EF54.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85354" y="1424336"/>
            <a:ext cx="8280920" cy="51523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media-2.web.britannica.com/eb-media/89/106989-004-9F11EF54.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490426" y="909854"/>
            <a:ext cx="1291374" cy="3589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http://media-2.web.britannica.com/eb-media/89/106989-004-9F11EF54.jp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2339752" y="918354"/>
            <a:ext cx="1291374" cy="3419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http://media-2.web.britannica.com/eb-media/89/106989-004-9F11EF54.jpg"/>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3915089" y="926305"/>
            <a:ext cx="1291374" cy="32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6746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313" y="33338"/>
            <a:ext cx="8229600"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sz="2800" b="1" dirty="0"/>
              <a:t>Les prairies tempérées</a:t>
            </a:r>
          </a:p>
        </p:txBody>
      </p:sp>
      <p:sp>
        <p:nvSpPr>
          <p:cNvPr id="37891" name="Text Box 3"/>
          <p:cNvSpPr txBox="1">
            <a:spLocks noChangeArrowheads="1"/>
          </p:cNvSpPr>
          <p:nvPr/>
        </p:nvSpPr>
        <p:spPr bwMode="auto">
          <a:xfrm>
            <a:off x="4427538" y="1133400"/>
            <a:ext cx="4576762" cy="4167808"/>
          </a:xfrm>
          <a:prstGeom prst="rect">
            <a:avLst/>
          </a:prstGeom>
          <a:noFill/>
          <a:ln w="190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spcAft>
                <a:spcPts val="500"/>
              </a:spcAft>
              <a:buFontTx/>
              <a:buNone/>
            </a:pPr>
            <a:r>
              <a:rPr lang="fr-FR" altLang="fr-FR" sz="2200" u="sng" dirty="0">
                <a:latin typeface="Arial" panose="020B0604020202020204" pitchFamily="34" charset="0"/>
              </a:rPr>
              <a:t>Température </a:t>
            </a:r>
            <a:r>
              <a:rPr lang="fr-FR" altLang="fr-FR" sz="2200" dirty="0">
                <a:latin typeface="Arial" panose="020B0604020202020204" pitchFamily="34" charset="0"/>
              </a:rPr>
              <a:t>: été  : 30°C,</a:t>
            </a:r>
            <a:br>
              <a:rPr lang="fr-FR" altLang="fr-FR" sz="2200" dirty="0">
                <a:latin typeface="Arial" panose="020B0604020202020204" pitchFamily="34" charset="0"/>
              </a:rPr>
            </a:br>
            <a:r>
              <a:rPr lang="fr-FR" altLang="fr-FR" sz="2200" dirty="0">
                <a:latin typeface="Arial" panose="020B0604020202020204" pitchFamily="34" charset="0"/>
              </a:rPr>
              <a:t> hiver : -40°C, 20°C en </a:t>
            </a:r>
            <a:r>
              <a:rPr lang="fr-FR" altLang="fr-FR" sz="2200" dirty="0" err="1">
                <a:latin typeface="Arial" panose="020B0604020202020204" pitchFamily="34" charset="0"/>
              </a:rPr>
              <a:t>Moy</a:t>
            </a:r>
            <a:r>
              <a:rPr lang="fr-FR" altLang="fr-FR" sz="2200" dirty="0" smtClean="0">
                <a:latin typeface="Arial" panose="020B0604020202020204" pitchFamily="34" charset="0"/>
              </a:rPr>
              <a:t>.</a:t>
            </a:r>
          </a:p>
          <a:p>
            <a:pPr>
              <a:spcBef>
                <a:spcPct val="0"/>
              </a:spcBef>
              <a:spcAft>
                <a:spcPts val="500"/>
              </a:spcAft>
              <a:buFontTx/>
              <a:buNone/>
            </a:pPr>
            <a:r>
              <a:rPr lang="fr-FR" altLang="fr-FR" sz="2400" dirty="0">
                <a:latin typeface="Arial" panose="020B0604020202020204" pitchFamily="34" charset="0"/>
              </a:rPr>
              <a:t>Saison de croissance : </a:t>
            </a:r>
            <a:r>
              <a:rPr lang="fr-FR" altLang="fr-FR" sz="2400" dirty="0" smtClean="0">
                <a:latin typeface="Arial" panose="020B0604020202020204" pitchFamily="34" charset="0"/>
              </a:rPr>
              <a:t>120-200j</a:t>
            </a:r>
            <a:endParaRPr lang="fr-FR" altLang="fr-FR" sz="2200" dirty="0">
              <a:latin typeface="Arial" panose="020B0604020202020204" pitchFamily="34" charset="0"/>
            </a:endParaRPr>
          </a:p>
          <a:p>
            <a:pPr>
              <a:spcBef>
                <a:spcPct val="0"/>
              </a:spcBef>
              <a:spcAft>
                <a:spcPts val="500"/>
              </a:spcAft>
              <a:buFontTx/>
              <a:buNone/>
            </a:pPr>
            <a:r>
              <a:rPr lang="fr-FR" altLang="fr-FR" sz="2200" u="sng" dirty="0">
                <a:latin typeface="Arial" panose="020B0604020202020204" pitchFamily="34" charset="0"/>
              </a:rPr>
              <a:t>Pluies</a:t>
            </a:r>
            <a:r>
              <a:rPr lang="fr-FR" altLang="fr-FR" sz="2200" dirty="0">
                <a:latin typeface="Arial" panose="020B0604020202020204" pitchFamily="34" charset="0"/>
              </a:rPr>
              <a:t> : 250 (steppe, pampa, …),</a:t>
            </a:r>
            <a:br>
              <a:rPr lang="fr-FR" altLang="fr-FR" sz="2200" dirty="0">
                <a:latin typeface="Arial" panose="020B0604020202020204" pitchFamily="34" charset="0"/>
              </a:rPr>
            </a:br>
            <a:r>
              <a:rPr lang="fr-FR" altLang="fr-FR" sz="2200" dirty="0">
                <a:latin typeface="Arial" panose="020B0604020202020204" pitchFamily="34" charset="0"/>
              </a:rPr>
              <a:t>   à 900 mm/an (prairies,…)</a:t>
            </a:r>
          </a:p>
          <a:p>
            <a:pPr>
              <a:spcBef>
                <a:spcPct val="0"/>
              </a:spcBef>
              <a:spcAft>
                <a:spcPts val="500"/>
              </a:spcAft>
              <a:buFontTx/>
              <a:buNone/>
            </a:pPr>
            <a:r>
              <a:rPr lang="fr-FR" altLang="fr-FR" sz="2200" u="sng" dirty="0">
                <a:latin typeface="Arial" panose="020B0604020202020204" pitchFamily="34" charset="0"/>
              </a:rPr>
              <a:t>Sol</a:t>
            </a:r>
            <a:r>
              <a:rPr lang="fr-FR" altLang="fr-FR" sz="2200" dirty="0">
                <a:latin typeface="Arial" panose="020B0604020202020204" pitchFamily="34" charset="0"/>
              </a:rPr>
              <a:t> : riche et profond</a:t>
            </a:r>
          </a:p>
          <a:p>
            <a:pPr>
              <a:spcBef>
                <a:spcPct val="0"/>
              </a:spcBef>
              <a:spcAft>
                <a:spcPts val="500"/>
              </a:spcAft>
              <a:buFontTx/>
              <a:buNone/>
            </a:pPr>
            <a:r>
              <a:rPr lang="fr-FR" altLang="fr-FR" sz="2200" u="sng" dirty="0">
                <a:latin typeface="Arial" panose="020B0604020202020204" pitchFamily="34" charset="0"/>
              </a:rPr>
              <a:t>Végétation</a:t>
            </a:r>
            <a:r>
              <a:rPr lang="fr-FR" altLang="fr-FR" sz="2200" dirty="0">
                <a:latin typeface="Arial" panose="020B0604020202020204" pitchFamily="34" charset="0"/>
              </a:rPr>
              <a:t>: trèfle, sauge, blé,</a:t>
            </a:r>
            <a:br>
              <a:rPr lang="fr-FR" altLang="fr-FR" sz="2200" dirty="0">
                <a:latin typeface="Arial" panose="020B0604020202020204" pitchFamily="34" charset="0"/>
              </a:rPr>
            </a:br>
            <a:r>
              <a:rPr lang="fr-FR" altLang="fr-FR" sz="2200" dirty="0">
                <a:latin typeface="Arial" panose="020B0604020202020204" pitchFamily="34" charset="0"/>
              </a:rPr>
              <a:t>   avoine, orge, herbes rases,</a:t>
            </a:r>
            <a:br>
              <a:rPr lang="fr-FR" altLang="fr-FR" sz="2200" dirty="0">
                <a:latin typeface="Arial" panose="020B0604020202020204" pitchFamily="34" charset="0"/>
              </a:rPr>
            </a:br>
            <a:r>
              <a:rPr lang="fr-FR" altLang="fr-FR" sz="2200" dirty="0">
                <a:latin typeface="Arial" panose="020B0604020202020204" pitchFamily="34" charset="0"/>
              </a:rPr>
              <a:t>   quelques arbres rares.</a:t>
            </a:r>
          </a:p>
          <a:p>
            <a:pPr>
              <a:spcBef>
                <a:spcPct val="0"/>
              </a:spcBef>
              <a:spcAft>
                <a:spcPts val="500"/>
              </a:spcAft>
              <a:buFontTx/>
              <a:buNone/>
            </a:pPr>
            <a:r>
              <a:rPr lang="fr-FR" altLang="fr-FR" sz="2200" u="sng" dirty="0">
                <a:latin typeface="Arial" panose="020B0604020202020204" pitchFamily="34" charset="0"/>
              </a:rPr>
              <a:t>Faune</a:t>
            </a:r>
            <a:r>
              <a:rPr lang="fr-FR" altLang="fr-FR" sz="2200" dirty="0">
                <a:latin typeface="Arial" panose="020B0604020202020204" pitchFamily="34" charset="0"/>
              </a:rPr>
              <a:t> : mammifères</a:t>
            </a:r>
            <a:r>
              <a:rPr lang="fr-FR" altLang="fr-FR" sz="2200" dirty="0" smtClean="0">
                <a:latin typeface="Arial" panose="020B0604020202020204" pitchFamily="34" charset="0"/>
              </a:rPr>
              <a:t>, rongeurs,</a:t>
            </a:r>
            <a:br>
              <a:rPr lang="fr-FR" altLang="fr-FR" sz="2200" dirty="0" smtClean="0">
                <a:latin typeface="Arial" panose="020B0604020202020204" pitchFamily="34" charset="0"/>
              </a:rPr>
            </a:br>
            <a:r>
              <a:rPr lang="fr-FR" altLang="fr-FR" sz="2200" dirty="0" smtClean="0">
                <a:latin typeface="Arial" panose="020B0604020202020204" pitchFamily="34" charset="0"/>
              </a:rPr>
              <a:t>    insectes….</a:t>
            </a:r>
          </a:p>
        </p:txBody>
      </p:sp>
      <p:sp>
        <p:nvSpPr>
          <p:cNvPr id="37892" name="Text Box 6"/>
          <p:cNvSpPr txBox="1">
            <a:spLocks noChangeArrowheads="1"/>
          </p:cNvSpPr>
          <p:nvPr/>
        </p:nvSpPr>
        <p:spPr bwMode="auto">
          <a:xfrm>
            <a:off x="76200" y="5535613"/>
            <a:ext cx="89281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1123950" indent="-457200" eaLnBrk="0" hangingPunct="0">
              <a:spcBef>
                <a:spcPct val="20000"/>
              </a:spcBef>
              <a:buChar char="–"/>
              <a:defRPr sz="2800">
                <a:solidFill>
                  <a:schemeClr val="tx1"/>
                </a:solidFill>
                <a:latin typeface="Arial" charset="0"/>
              </a:defRPr>
            </a:lvl2pPr>
            <a:lvl3pPr marL="1771650" indent="-457200" eaLnBrk="0" hangingPunct="0">
              <a:spcBef>
                <a:spcPct val="20000"/>
              </a:spcBef>
              <a:buChar char="•"/>
              <a:defRPr sz="2400">
                <a:solidFill>
                  <a:schemeClr val="tx1"/>
                </a:solidFill>
                <a:latin typeface="Arial" charset="0"/>
              </a:defRPr>
            </a:lvl3pPr>
            <a:lvl4pPr marL="2419350" indent="-457200" eaLnBrk="0" hangingPunct="0">
              <a:spcBef>
                <a:spcPct val="20000"/>
              </a:spcBef>
              <a:buChar char="–"/>
              <a:defRPr sz="2000">
                <a:solidFill>
                  <a:schemeClr val="tx1"/>
                </a:solidFill>
                <a:latin typeface="Arial" charset="0"/>
              </a:defRPr>
            </a:lvl4pPr>
            <a:lvl5pPr marL="3067050" indent="-457200" eaLnBrk="0" hangingPunct="0">
              <a:spcBef>
                <a:spcPct val="20000"/>
              </a:spcBef>
              <a:buChar char="»"/>
              <a:defRPr sz="2000">
                <a:solidFill>
                  <a:schemeClr val="tx1"/>
                </a:solidFill>
                <a:latin typeface="Arial" charset="0"/>
              </a:defRPr>
            </a:lvl5pPr>
            <a:lvl6pPr marL="3524250" indent="-457200" eaLnBrk="0" fontAlgn="base" hangingPunct="0">
              <a:spcBef>
                <a:spcPct val="20000"/>
              </a:spcBef>
              <a:spcAft>
                <a:spcPct val="0"/>
              </a:spcAft>
              <a:buChar char="»"/>
              <a:defRPr sz="2000">
                <a:solidFill>
                  <a:schemeClr val="tx1"/>
                </a:solidFill>
                <a:latin typeface="Arial" charset="0"/>
              </a:defRPr>
            </a:lvl6pPr>
            <a:lvl7pPr marL="3981450" indent="-457200" eaLnBrk="0" fontAlgn="base" hangingPunct="0">
              <a:spcBef>
                <a:spcPct val="20000"/>
              </a:spcBef>
              <a:spcAft>
                <a:spcPct val="0"/>
              </a:spcAft>
              <a:buChar char="»"/>
              <a:defRPr sz="2000">
                <a:solidFill>
                  <a:schemeClr val="tx1"/>
                </a:solidFill>
                <a:latin typeface="Arial" charset="0"/>
              </a:defRPr>
            </a:lvl7pPr>
            <a:lvl8pPr marL="4438650" indent="-457200" eaLnBrk="0" fontAlgn="base" hangingPunct="0">
              <a:spcBef>
                <a:spcPct val="20000"/>
              </a:spcBef>
              <a:spcAft>
                <a:spcPct val="0"/>
              </a:spcAft>
              <a:buChar char="»"/>
              <a:defRPr sz="2000">
                <a:solidFill>
                  <a:schemeClr val="tx1"/>
                </a:solidFill>
                <a:latin typeface="Arial" charset="0"/>
              </a:defRPr>
            </a:lvl8pPr>
            <a:lvl9pPr marL="4895850" indent="-457200" eaLnBrk="0" fontAlgn="base" hangingPunct="0">
              <a:spcBef>
                <a:spcPct val="20000"/>
              </a:spcBef>
              <a:spcAft>
                <a:spcPct val="0"/>
              </a:spcAft>
              <a:buChar char="»"/>
              <a:defRPr sz="2000">
                <a:solidFill>
                  <a:schemeClr val="tx1"/>
                </a:solidFill>
                <a:latin typeface="Arial" charset="0"/>
              </a:defRPr>
            </a:lvl9pPr>
          </a:lstStyle>
          <a:p>
            <a:pPr eaLnBrk="1" hangingPunct="1">
              <a:spcBef>
                <a:spcPct val="35000"/>
              </a:spcBef>
              <a:buNone/>
            </a:pPr>
            <a:r>
              <a:rPr lang="fr-FR" altLang="fr-FR" sz="2000" u="sng" dirty="0">
                <a:latin typeface="Arial" panose="020B0604020202020204" pitchFamily="34" charset="0"/>
              </a:rPr>
              <a:t>Situation</a:t>
            </a:r>
            <a:r>
              <a:rPr lang="fr-FR" altLang="fr-FR" sz="2000" dirty="0">
                <a:latin typeface="Arial" panose="020B0604020202020204" pitchFamily="34" charset="0"/>
              </a:rPr>
              <a:t> : Grandes Plaines d’Amérique Centrale et du Nord, Steppes du Centre de l’Eurasie, Veldts d'Afrique du Sud, Puszta de Hongrie, Pampas d'Argentine et de l'</a:t>
            </a:r>
            <a:r>
              <a:rPr lang="fr-FR" altLang="fr-FR" sz="2000" dirty="0" err="1">
                <a:latin typeface="Arial" panose="020B0604020202020204" pitchFamily="34" charset="0"/>
              </a:rPr>
              <a:t>Urugay</a:t>
            </a:r>
            <a:r>
              <a:rPr lang="fr-FR" altLang="fr-FR" sz="2000" dirty="0">
                <a:latin typeface="Arial" panose="020B0604020202020204" pitchFamily="34" charset="0"/>
              </a:rPr>
              <a:t>, Plaines </a:t>
            </a:r>
            <a:r>
              <a:rPr lang="fr-FR" altLang="fr-FR" sz="2000" dirty="0" smtClean="0">
                <a:latin typeface="Arial" panose="020B0604020202020204" pitchFamily="34" charset="0"/>
              </a:rPr>
              <a:t>d’Australie</a:t>
            </a:r>
            <a:endParaRPr lang="fr-FR" altLang="fr-FR" sz="2000" dirty="0">
              <a:latin typeface="Arial" panose="020B0604020202020204" pitchFamily="34" charset="0"/>
            </a:endParaRPr>
          </a:p>
        </p:txBody>
      </p:sp>
      <p:pic>
        <p:nvPicPr>
          <p:cNvPr id="37893" name="Picture 8" descr="herb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512" y="1268413"/>
            <a:ext cx="4105275"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90514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525463"/>
            <a:ext cx="9144000" cy="581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4" name="Rectangle 2"/>
          <p:cNvSpPr>
            <a:spLocks noGrp="1" noChangeArrowheads="1"/>
          </p:cNvSpPr>
          <p:nvPr>
            <p:ph type="ctrTitle"/>
          </p:nvPr>
        </p:nvSpPr>
        <p:spPr>
          <a:xfrm>
            <a:off x="0" y="150813"/>
            <a:ext cx="9143999" cy="609600"/>
          </a:xfr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dirty="0">
                <a:solidFill>
                  <a:srgbClr val="006600"/>
                </a:solidFill>
              </a:rPr>
              <a:t>Biodiversité : nombre d'espèces de plantes vasculaires</a:t>
            </a:r>
          </a:p>
        </p:txBody>
      </p:sp>
      <p:sp>
        <p:nvSpPr>
          <p:cNvPr id="24579" name="Rectangle 4"/>
          <p:cNvSpPr>
            <a:spLocks noChangeArrowheads="1"/>
          </p:cNvSpPr>
          <p:nvPr/>
        </p:nvSpPr>
        <p:spPr bwMode="auto">
          <a:xfrm>
            <a:off x="1600200" y="1319213"/>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2400" dirty="0">
              <a:latin typeface="Arial" panose="020B0604020202020204" pitchFamily="34" charset="0"/>
            </a:endParaRPr>
          </a:p>
        </p:txBody>
      </p:sp>
      <p:sp>
        <p:nvSpPr>
          <p:cNvPr id="2" name="Rectangle 1"/>
          <p:cNvSpPr/>
          <p:nvPr/>
        </p:nvSpPr>
        <p:spPr>
          <a:xfrm rot="16200000">
            <a:off x="-2150514" y="4429864"/>
            <a:ext cx="4572000" cy="261610"/>
          </a:xfrm>
          <a:prstGeom prst="rect">
            <a:avLst/>
          </a:prstGeom>
        </p:spPr>
        <p:txBody>
          <a:bodyPr>
            <a:spAutoFit/>
          </a:bodyPr>
          <a:lstStyle/>
          <a:p>
            <a:r>
              <a:rPr lang="fr-FR" sz="1100" dirty="0" smtClean="0">
                <a:hlinkClick r:id="rId4"/>
              </a:rPr>
              <a:t>http://www.biologie.uni-hamburg.de/b-online/d56/karte.htm</a:t>
            </a:r>
            <a:r>
              <a:rPr lang="fr-FR" sz="1100" dirty="0" smtClean="0"/>
              <a:t>)</a:t>
            </a:r>
            <a:endParaRPr lang="fr-FR" sz="11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p:cNvSpPr>
            <a:spLocks noGrp="1" noChangeArrowheads="1"/>
          </p:cNvSpPr>
          <p:nvPr>
            <p:ph type="subTitle" idx="1"/>
          </p:nvPr>
        </p:nvSpPr>
        <p:spPr>
          <a:xfrm>
            <a:off x="838200" y="144857"/>
            <a:ext cx="2438400" cy="381000"/>
          </a:xfr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spcBef>
                <a:spcPct val="0"/>
              </a:spcBef>
            </a:pPr>
            <a:r>
              <a:rPr lang="fr-FR" altLang="fr-FR" sz="2800" b="1" dirty="0">
                <a:solidFill>
                  <a:srgbClr val="006600"/>
                </a:solidFill>
                <a:effectLst>
                  <a:outerShdw blurRad="38100" dist="38100" dir="2700000" algn="tl">
                    <a:srgbClr val="C0C0C0"/>
                  </a:outerShdw>
                </a:effectLst>
                <a:ea typeface="+mj-ea"/>
                <a:cs typeface="+mj-cs"/>
              </a:rPr>
              <a:t>Prairies</a:t>
            </a:r>
          </a:p>
        </p:txBody>
      </p:sp>
      <p:pic>
        <p:nvPicPr>
          <p:cNvPr id="93187" name="Picture 7" descr="montana_shortgrassland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72000" y="457200"/>
            <a:ext cx="45720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8" name="Text Box 8"/>
          <p:cNvSpPr txBox="1">
            <a:spLocks noChangeArrowheads="1"/>
          </p:cNvSpPr>
          <p:nvPr/>
        </p:nvSpPr>
        <p:spPr bwMode="auto">
          <a:xfrm>
            <a:off x="4572000" y="0"/>
            <a:ext cx="457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400" dirty="0">
                <a:latin typeface="Arial" panose="020B0604020202020204" pitchFamily="34" charset="0"/>
              </a:rPr>
              <a:t>Prairie mixte, Montana</a:t>
            </a:r>
          </a:p>
        </p:txBody>
      </p:sp>
      <p:pic>
        <p:nvPicPr>
          <p:cNvPr id="93189" name="Picture 9" descr="ndakota_grassland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1189038"/>
            <a:ext cx="4572000" cy="264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0" name="Text Box 10"/>
          <p:cNvSpPr txBox="1">
            <a:spLocks noChangeArrowheads="1"/>
          </p:cNvSpPr>
          <p:nvPr/>
        </p:nvSpPr>
        <p:spPr bwMode="auto">
          <a:xfrm>
            <a:off x="0" y="609600"/>
            <a:ext cx="44279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400" dirty="0">
                <a:latin typeface="Arial" panose="020B0604020202020204" pitchFamily="34" charset="0"/>
              </a:rPr>
              <a:t>Prairie haute, Dakota du Nord</a:t>
            </a:r>
          </a:p>
        </p:txBody>
      </p:sp>
      <p:pic>
        <p:nvPicPr>
          <p:cNvPr id="93191" name="Picture 11" descr="pampa_campusdetuyei"/>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3886200"/>
            <a:ext cx="45720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2" name="Text Box 12"/>
          <p:cNvSpPr txBox="1">
            <a:spLocks noChangeArrowheads="1"/>
          </p:cNvSpPr>
          <p:nvPr/>
        </p:nvSpPr>
        <p:spPr bwMode="auto">
          <a:xfrm>
            <a:off x="107504" y="6381328"/>
            <a:ext cx="49194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400" dirty="0">
                <a:latin typeface="Arial" panose="020B0604020202020204" pitchFamily="34" charset="0"/>
              </a:rPr>
              <a:t>Pampa humide, Campus </a:t>
            </a:r>
            <a:r>
              <a:rPr lang="fr-FR" altLang="fr-FR" sz="2400" dirty="0" err="1">
                <a:latin typeface="Arial" panose="020B0604020202020204" pitchFamily="34" charset="0"/>
              </a:rPr>
              <a:t>Detuyei</a:t>
            </a:r>
            <a:endParaRPr lang="fr-FR" altLang="fr-FR" sz="2400" dirty="0">
              <a:latin typeface="Arial" panose="020B0604020202020204" pitchFamily="34" charset="0"/>
            </a:endParaRPr>
          </a:p>
        </p:txBody>
      </p:sp>
      <p:sp>
        <p:nvSpPr>
          <p:cNvPr id="93193" name="Text Box 13"/>
          <p:cNvSpPr txBox="1">
            <a:spLocks noChangeArrowheads="1"/>
          </p:cNvSpPr>
          <p:nvPr/>
        </p:nvSpPr>
        <p:spPr bwMode="auto">
          <a:xfrm>
            <a:off x="5562600" y="64008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400" dirty="0">
                <a:latin typeface="Arial" panose="020B0604020202020204" pitchFamily="34" charset="0"/>
              </a:rPr>
              <a:t>Veld sud-africain</a:t>
            </a:r>
          </a:p>
        </p:txBody>
      </p:sp>
      <p:pic>
        <p:nvPicPr>
          <p:cNvPr id="93194" name="Picture 14" descr="C:\Mes Documents\vegetation\veld_grassland_safr.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572000" y="3573463"/>
            <a:ext cx="4572000"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0592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p:cNvSpPr>
            <a:spLocks noGrp="1" noChangeArrowheads="1"/>
          </p:cNvSpPr>
          <p:nvPr>
            <p:ph type="subTitle" idx="1"/>
          </p:nvPr>
        </p:nvSpPr>
        <p:spPr>
          <a:xfrm>
            <a:off x="381000" y="304800"/>
            <a:ext cx="2781300" cy="4572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spcBef>
                <a:spcPct val="0"/>
              </a:spcBef>
            </a:pPr>
            <a:r>
              <a:rPr lang="fr-FR" altLang="fr-FR" sz="2800" b="1" dirty="0">
                <a:solidFill>
                  <a:srgbClr val="006600"/>
                </a:solidFill>
                <a:effectLst>
                  <a:outerShdw blurRad="38100" dist="38100" dir="2700000" algn="tl">
                    <a:srgbClr val="C0C0C0"/>
                  </a:outerShdw>
                </a:effectLst>
                <a:ea typeface="+mj-ea"/>
                <a:cs typeface="+mj-cs"/>
              </a:rPr>
              <a:t>Steppes</a:t>
            </a:r>
          </a:p>
        </p:txBody>
      </p:sp>
      <p:pic>
        <p:nvPicPr>
          <p:cNvPr id="92163" name="Picture 4" descr="C:\Mes Documents\vegetation\mongolsteppe.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784475"/>
            <a:ext cx="6324600"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ext Box 5"/>
          <p:cNvSpPr txBox="1">
            <a:spLocks noChangeArrowheads="1"/>
          </p:cNvSpPr>
          <p:nvPr/>
        </p:nvSpPr>
        <p:spPr bwMode="auto">
          <a:xfrm>
            <a:off x="6553200" y="5029200"/>
            <a:ext cx="2362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400" dirty="0">
                <a:latin typeface="Arial" panose="020B0604020202020204" pitchFamily="34" charset="0"/>
              </a:rPr>
              <a:t>Steppe en Mongolie</a:t>
            </a:r>
          </a:p>
        </p:txBody>
      </p:sp>
      <p:pic>
        <p:nvPicPr>
          <p:cNvPr id="92165" name="Picture 6" descr="patagoniansteppe_stacruz"/>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86200" y="0"/>
            <a:ext cx="5257800"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6" name="Text Box 7"/>
          <p:cNvSpPr txBox="1">
            <a:spLocks noChangeArrowheads="1"/>
          </p:cNvSpPr>
          <p:nvPr/>
        </p:nvSpPr>
        <p:spPr bwMode="auto">
          <a:xfrm>
            <a:off x="228600" y="1447800"/>
            <a:ext cx="3505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eaLnBrk="1" hangingPunct="1">
              <a:spcBef>
                <a:spcPct val="50000"/>
              </a:spcBef>
              <a:buFontTx/>
              <a:buNone/>
            </a:pPr>
            <a:r>
              <a:rPr lang="fr-FR" altLang="fr-FR" sz="2400" dirty="0">
                <a:latin typeface="Arial" panose="020B0604020202020204" pitchFamily="34" charset="0"/>
              </a:rPr>
              <a:t>Steppe, Patagonie, province de Santa Cruz</a:t>
            </a:r>
          </a:p>
        </p:txBody>
      </p:sp>
    </p:spTree>
    <p:extLst>
      <p:ext uri="{BB962C8B-B14F-4D97-AF65-F5344CB8AC3E}">
        <p14:creationId xmlns:p14="http://schemas.microsoft.com/office/powerpoint/2010/main" val="26187669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Espace réservé du numéro de diapositive 4"/>
          <p:cNvSpPr>
            <a:spLocks noGrp="1"/>
          </p:cNvSpPr>
          <p:nvPr>
            <p:ph type="sldNum" sz="quarter" idx="4294967295"/>
          </p:nvPr>
        </p:nvSpPr>
        <p:spPr>
          <a:noFill/>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105CABB8-BF21-4A3B-A977-21B647CE6288}" type="slidenum">
              <a:rPr lang="fr-FR" altLang="fr-FR" sz="1400" smtClean="0">
                <a:latin typeface="Arial" panose="020B0604020202020204" pitchFamily="34" charset="0"/>
              </a:rPr>
              <a:pPr eaLnBrk="1" hangingPunct="1">
                <a:spcBef>
                  <a:spcPct val="0"/>
                </a:spcBef>
                <a:buFontTx/>
                <a:buNone/>
              </a:pPr>
              <a:t>62</a:t>
            </a:fld>
            <a:endParaRPr lang="fr-FR" altLang="fr-FR" sz="1400" dirty="0" smtClean="0">
              <a:latin typeface="Arial" panose="020B0604020202020204" pitchFamily="34" charset="0"/>
            </a:endParaRPr>
          </a:p>
        </p:txBody>
      </p:sp>
      <p:sp>
        <p:nvSpPr>
          <p:cNvPr id="602114" name="Rectangle 2"/>
          <p:cNvSpPr>
            <a:spLocks noGrp="1" noChangeArrowheads="1"/>
          </p:cNvSpPr>
          <p:nvPr>
            <p:ph type="title"/>
          </p:nvPr>
        </p:nvSpPr>
        <p:spPr>
          <a:xfrm>
            <a:off x="1306513" y="188913"/>
            <a:ext cx="5929312" cy="61436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dirty="0"/>
              <a:t> La savane</a:t>
            </a:r>
          </a:p>
        </p:txBody>
      </p:sp>
      <p:sp>
        <p:nvSpPr>
          <p:cNvPr id="43012" name="Text Box 3"/>
          <p:cNvSpPr txBox="1">
            <a:spLocks noChangeArrowheads="1"/>
          </p:cNvSpPr>
          <p:nvPr/>
        </p:nvSpPr>
        <p:spPr bwMode="auto">
          <a:xfrm>
            <a:off x="4540250" y="1387266"/>
            <a:ext cx="4375150" cy="4850046"/>
          </a:xfrm>
          <a:prstGeom prst="rect">
            <a:avLst/>
          </a:prstGeom>
          <a:noFill/>
          <a:ln w="190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spcAft>
                <a:spcPts val="500"/>
              </a:spcAft>
              <a:buFontTx/>
              <a:buNone/>
            </a:pPr>
            <a:r>
              <a:rPr lang="fr-FR" altLang="fr-FR" sz="2000" u="sng" dirty="0">
                <a:latin typeface="Arial" panose="020B0604020202020204" pitchFamily="34" charset="0"/>
              </a:rPr>
              <a:t>Température</a:t>
            </a:r>
            <a:r>
              <a:rPr lang="fr-FR" altLang="fr-FR" sz="2000" dirty="0">
                <a:latin typeface="Arial" panose="020B0604020202020204" pitchFamily="34" charset="0"/>
              </a:rPr>
              <a:t> </a:t>
            </a:r>
            <a:r>
              <a:rPr lang="fr-FR" altLang="fr-FR" sz="2000" dirty="0" smtClean="0">
                <a:latin typeface="Arial" panose="020B0604020202020204" pitchFamily="34" charset="0"/>
              </a:rPr>
              <a:t>:    </a:t>
            </a:r>
            <a:r>
              <a:rPr lang="fr-FR" altLang="fr-FR" sz="2000" dirty="0" err="1">
                <a:latin typeface="Arial" panose="020B0604020202020204" pitchFamily="34" charset="0"/>
              </a:rPr>
              <a:t>moy</a:t>
            </a:r>
            <a:r>
              <a:rPr lang="fr-FR" altLang="fr-FR" sz="2000" dirty="0">
                <a:latin typeface="Arial" panose="020B0604020202020204" pitchFamily="34" charset="0"/>
              </a:rPr>
              <a:t>. &gt; 26°C</a:t>
            </a:r>
          </a:p>
          <a:p>
            <a:pPr>
              <a:spcBef>
                <a:spcPct val="0"/>
              </a:spcBef>
              <a:spcAft>
                <a:spcPts val="500"/>
              </a:spcAft>
              <a:buFontTx/>
              <a:buNone/>
            </a:pPr>
            <a:r>
              <a:rPr lang="fr-FR" altLang="fr-FR" sz="2000" u="sng" dirty="0">
                <a:latin typeface="Arial" panose="020B0604020202020204" pitchFamily="34" charset="0"/>
              </a:rPr>
              <a:t>Pluies</a:t>
            </a:r>
            <a:r>
              <a:rPr lang="fr-FR" altLang="fr-FR" sz="2000" dirty="0">
                <a:latin typeface="Arial" panose="020B0604020202020204" pitchFamily="34" charset="0"/>
              </a:rPr>
              <a:t> :</a:t>
            </a:r>
            <a:br>
              <a:rPr lang="fr-FR" altLang="fr-FR" sz="2000" dirty="0">
                <a:latin typeface="Arial" panose="020B0604020202020204" pitchFamily="34" charset="0"/>
              </a:rPr>
            </a:br>
            <a:r>
              <a:rPr lang="fr-FR" altLang="fr-FR" sz="2000" dirty="0">
                <a:latin typeface="Arial" panose="020B0604020202020204" pitchFamily="34" charset="0"/>
              </a:rPr>
              <a:t> 500 à 1300 </a:t>
            </a:r>
            <a:r>
              <a:rPr lang="fr-FR" altLang="fr-FR" sz="2000" dirty="0" smtClean="0">
                <a:latin typeface="Arial" panose="020B0604020202020204" pitchFamily="34" charset="0"/>
              </a:rPr>
              <a:t>mm/an  </a:t>
            </a:r>
            <a:r>
              <a:rPr lang="fr-FR" altLang="fr-FR" sz="2000" dirty="0">
                <a:latin typeface="Arial" panose="020B0604020202020204" pitchFamily="34" charset="0"/>
              </a:rPr>
              <a:t>sur 6 à 8 mois</a:t>
            </a:r>
            <a:br>
              <a:rPr lang="fr-FR" altLang="fr-FR" sz="2000" dirty="0">
                <a:latin typeface="Arial" panose="020B0604020202020204" pitchFamily="34" charset="0"/>
              </a:rPr>
            </a:br>
            <a:r>
              <a:rPr lang="fr-FR" altLang="fr-FR" sz="2000" dirty="0">
                <a:latin typeface="Arial" panose="020B0604020202020204" pitchFamily="34" charset="0"/>
              </a:rPr>
              <a:t> (saison </a:t>
            </a:r>
            <a:r>
              <a:rPr lang="fr-FR" altLang="fr-FR" sz="2000" dirty="0" smtClean="0">
                <a:latin typeface="Arial" panose="020B0604020202020204" pitchFamily="34" charset="0"/>
              </a:rPr>
              <a:t>sèche et </a:t>
            </a:r>
            <a:r>
              <a:rPr lang="fr-FR" altLang="fr-FR" sz="2000" dirty="0">
                <a:latin typeface="Arial" panose="020B0604020202020204" pitchFamily="34" charset="0"/>
              </a:rPr>
              <a:t>feux)</a:t>
            </a:r>
          </a:p>
          <a:p>
            <a:pPr>
              <a:spcBef>
                <a:spcPct val="0"/>
              </a:spcBef>
              <a:spcAft>
                <a:spcPts val="500"/>
              </a:spcAft>
              <a:buFontTx/>
              <a:buNone/>
            </a:pPr>
            <a:r>
              <a:rPr lang="fr-FR" altLang="fr-FR" sz="2000" dirty="0">
                <a:latin typeface="Arial" panose="020B0604020202020204" pitchFamily="34" charset="0"/>
              </a:rPr>
              <a:t> </a:t>
            </a:r>
          </a:p>
          <a:p>
            <a:pPr>
              <a:spcBef>
                <a:spcPct val="0"/>
              </a:spcBef>
              <a:spcAft>
                <a:spcPts val="500"/>
              </a:spcAft>
              <a:buFontTx/>
              <a:buNone/>
            </a:pPr>
            <a:r>
              <a:rPr lang="fr-FR" altLang="fr-FR" sz="2000" u="sng" dirty="0">
                <a:latin typeface="Arial" panose="020B0604020202020204" pitchFamily="34" charset="0"/>
              </a:rPr>
              <a:t>Sol </a:t>
            </a:r>
            <a:r>
              <a:rPr lang="fr-FR" altLang="fr-FR" sz="2000" dirty="0">
                <a:latin typeface="Arial" panose="020B0604020202020204" pitchFamily="34" charset="0"/>
              </a:rPr>
              <a:t>: poreux, très faible  couche</a:t>
            </a:r>
            <a:br>
              <a:rPr lang="fr-FR" altLang="fr-FR" sz="2000" dirty="0">
                <a:latin typeface="Arial" panose="020B0604020202020204" pitchFamily="34" charset="0"/>
              </a:rPr>
            </a:br>
            <a:r>
              <a:rPr lang="fr-FR" altLang="fr-FR" sz="2000" dirty="0">
                <a:latin typeface="Arial" panose="020B0604020202020204" pitchFamily="34" charset="0"/>
              </a:rPr>
              <a:t>   d'humus</a:t>
            </a:r>
          </a:p>
          <a:p>
            <a:pPr>
              <a:spcBef>
                <a:spcPct val="0"/>
              </a:spcBef>
              <a:spcAft>
                <a:spcPts val="500"/>
              </a:spcAft>
              <a:buFontTx/>
              <a:buNone/>
            </a:pPr>
            <a:r>
              <a:rPr lang="fr-FR" altLang="fr-FR" sz="2000" u="sng" dirty="0">
                <a:latin typeface="Arial" panose="020B0604020202020204" pitchFamily="34" charset="0"/>
              </a:rPr>
              <a:t>Végétation :</a:t>
            </a:r>
            <a:r>
              <a:rPr lang="fr-FR" altLang="fr-FR" sz="2000" dirty="0">
                <a:latin typeface="Arial" panose="020B0604020202020204" pitchFamily="34" charset="0"/>
              </a:rPr>
              <a:t> Acacia, Baobab,</a:t>
            </a:r>
            <a:br>
              <a:rPr lang="fr-FR" altLang="fr-FR" sz="2000" dirty="0">
                <a:latin typeface="Arial" panose="020B0604020202020204" pitchFamily="34" charset="0"/>
              </a:rPr>
            </a:br>
            <a:r>
              <a:rPr lang="fr-FR" altLang="fr-FR" sz="2000" dirty="0">
                <a:latin typeface="Arial" panose="020B0604020202020204" pitchFamily="34" charset="0"/>
              </a:rPr>
              <a:t>   Eucalyptus, Cactées </a:t>
            </a:r>
          </a:p>
          <a:p>
            <a:pPr>
              <a:spcBef>
                <a:spcPct val="0"/>
              </a:spcBef>
              <a:spcAft>
                <a:spcPts val="500"/>
              </a:spcAft>
              <a:buFontTx/>
              <a:buNone/>
            </a:pPr>
            <a:r>
              <a:rPr lang="fr-FR" altLang="fr-FR" sz="2000" u="sng" dirty="0">
                <a:latin typeface="Arial" panose="020B0604020202020204" pitchFamily="34" charset="0"/>
              </a:rPr>
              <a:t>Faune</a:t>
            </a:r>
            <a:r>
              <a:rPr lang="fr-FR" altLang="fr-FR" sz="2000" dirty="0">
                <a:latin typeface="Arial" panose="020B0604020202020204" pitchFamily="34" charset="0"/>
              </a:rPr>
              <a:t> : girafe</a:t>
            </a:r>
            <a:r>
              <a:rPr lang="fr-FR" altLang="fr-FR" sz="2000" dirty="0" smtClean="0">
                <a:latin typeface="Arial" panose="020B0604020202020204" pitchFamily="34" charset="0"/>
              </a:rPr>
              <a:t>, zèbre</a:t>
            </a:r>
            <a:r>
              <a:rPr lang="fr-FR" altLang="fr-FR" sz="2000" dirty="0">
                <a:latin typeface="Arial" panose="020B0604020202020204" pitchFamily="34" charset="0"/>
              </a:rPr>
              <a:t>, buffle, lions,</a:t>
            </a:r>
            <a:br>
              <a:rPr lang="fr-FR" altLang="fr-FR" sz="2000" dirty="0">
                <a:latin typeface="Arial" panose="020B0604020202020204" pitchFamily="34" charset="0"/>
              </a:rPr>
            </a:br>
            <a:r>
              <a:rPr lang="fr-FR" altLang="fr-FR" sz="2000" dirty="0">
                <a:latin typeface="Arial" panose="020B0604020202020204" pitchFamily="34" charset="0"/>
              </a:rPr>
              <a:t>   hyènes, serpents, insectes, … </a:t>
            </a:r>
            <a:endParaRPr lang="fr-FR" altLang="fr-FR" sz="2000" dirty="0" smtClean="0">
              <a:latin typeface="Arial" panose="020B0604020202020204" pitchFamily="34" charset="0"/>
            </a:endParaRPr>
          </a:p>
          <a:p>
            <a:pPr>
              <a:spcBef>
                <a:spcPct val="0"/>
              </a:spcBef>
              <a:spcAft>
                <a:spcPts val="500"/>
              </a:spcAft>
              <a:buFontTx/>
              <a:buNone/>
            </a:pPr>
            <a:endParaRPr lang="fr-FR" altLang="fr-FR" sz="2000" u="sng" dirty="0">
              <a:latin typeface="Arial" panose="020B0604020202020204" pitchFamily="34" charset="0"/>
            </a:endParaRPr>
          </a:p>
          <a:p>
            <a:pPr>
              <a:spcBef>
                <a:spcPct val="0"/>
              </a:spcBef>
              <a:spcAft>
                <a:spcPts val="500"/>
              </a:spcAft>
              <a:buFontTx/>
              <a:buNone/>
            </a:pPr>
            <a:r>
              <a:rPr lang="fr-FR" altLang="fr-FR" sz="2000" u="sng" dirty="0" smtClean="0">
                <a:latin typeface="Arial" panose="020B0604020202020204" pitchFamily="34" charset="0"/>
              </a:rPr>
              <a:t>Situation</a:t>
            </a:r>
            <a:r>
              <a:rPr lang="fr-FR" altLang="fr-FR" sz="2000" dirty="0" smtClean="0">
                <a:latin typeface="Arial" panose="020B0604020202020204" pitchFamily="34" charset="0"/>
              </a:rPr>
              <a:t> </a:t>
            </a:r>
            <a:r>
              <a:rPr lang="fr-FR" altLang="fr-FR" sz="2000" dirty="0">
                <a:latin typeface="Arial" panose="020B0604020202020204" pitchFamily="34" charset="0"/>
              </a:rPr>
              <a:t>: Afrique, Australie, Amérique du Sud, Inde.</a:t>
            </a:r>
          </a:p>
        </p:txBody>
      </p:sp>
      <p:pic>
        <p:nvPicPr>
          <p:cNvPr id="43013" name="Picture 4" descr="girage dans savan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108075"/>
            <a:ext cx="4398963"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5"/>
          <p:cNvSpPr txBox="1">
            <a:spLocks noChangeArrowheads="1"/>
          </p:cNvSpPr>
          <p:nvPr/>
        </p:nvSpPr>
        <p:spPr bwMode="auto">
          <a:xfrm>
            <a:off x="1979613" y="3860800"/>
            <a:ext cx="2286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50000"/>
              </a:spcBef>
              <a:buFontTx/>
              <a:buNone/>
            </a:pPr>
            <a:r>
              <a:rPr lang="fr-FR" altLang="fr-FR" sz="1000" i="1" dirty="0">
                <a:solidFill>
                  <a:schemeClr val="bg1"/>
                </a:solidFill>
                <a:latin typeface="Arial" panose="020B0604020202020204" pitchFamily="34" charset="0"/>
              </a:rPr>
              <a:t>Tanzanie - Juillet 2003 - Jacques Janin </a:t>
            </a:r>
          </a:p>
        </p:txBody>
      </p:sp>
      <p:pic>
        <p:nvPicPr>
          <p:cNvPr id="43015" name="Picture 6" descr="savane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4221163"/>
            <a:ext cx="4419600" cy="263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Text Box 7"/>
          <p:cNvSpPr txBox="1">
            <a:spLocks noChangeArrowheads="1"/>
          </p:cNvSpPr>
          <p:nvPr/>
        </p:nvSpPr>
        <p:spPr bwMode="auto">
          <a:xfrm>
            <a:off x="2362200" y="6613525"/>
            <a:ext cx="1752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50000"/>
              </a:spcBef>
              <a:buFontTx/>
              <a:buNone/>
            </a:pPr>
            <a:r>
              <a:rPr lang="fr-FR" altLang="fr-FR" sz="1000" i="1" dirty="0">
                <a:solidFill>
                  <a:schemeClr val="bg1"/>
                </a:solidFill>
                <a:latin typeface="Arial" panose="020B0604020202020204" pitchFamily="34" charset="0"/>
              </a:rPr>
              <a:t>Kenya - - Frédéric </a:t>
            </a:r>
            <a:r>
              <a:rPr lang="fr-FR" altLang="fr-FR" sz="1000" i="1" dirty="0" err="1">
                <a:solidFill>
                  <a:schemeClr val="bg1"/>
                </a:solidFill>
                <a:latin typeface="Arial" panose="020B0604020202020204" pitchFamily="34" charset="0"/>
              </a:rPr>
              <a:t>Labaune</a:t>
            </a:r>
            <a:r>
              <a:rPr lang="fr-FR" altLang="fr-FR" sz="1000" i="1" dirty="0">
                <a:solidFill>
                  <a:schemeClr val="bg1"/>
                </a:solidFill>
                <a:latin typeface="Arial" panose="020B0604020202020204" pitchFamily="34" charset="0"/>
              </a:rPr>
              <a:t> </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3"/>
          <p:cNvSpPr>
            <a:spLocks noGrp="1" noChangeArrowheads="1"/>
          </p:cNvSpPr>
          <p:nvPr>
            <p:ph type="subTitle" idx="1"/>
          </p:nvPr>
        </p:nvSpPr>
        <p:spPr>
          <a:xfrm>
            <a:off x="381000" y="116632"/>
            <a:ext cx="8382000" cy="4572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spcBef>
                <a:spcPct val="0"/>
              </a:spcBef>
            </a:pPr>
            <a:r>
              <a:rPr lang="fr-FR" altLang="fr-FR" sz="2800" b="1" dirty="0">
                <a:solidFill>
                  <a:srgbClr val="006600"/>
                </a:solidFill>
                <a:effectLst>
                  <a:outerShdw blurRad="38100" dist="38100" dir="2700000" algn="tl">
                    <a:srgbClr val="C0C0C0"/>
                  </a:outerShdw>
                </a:effectLst>
                <a:ea typeface="+mj-ea"/>
                <a:cs typeface="+mj-cs"/>
              </a:rPr>
              <a:t>Types de savanes </a:t>
            </a:r>
          </a:p>
        </p:txBody>
      </p:sp>
      <p:pic>
        <p:nvPicPr>
          <p:cNvPr id="94211" name="Picture 6" descr="C:\Mes Documents\vegetation\senegal(USGS_USAID)\shrubsava_savane_arbust.g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736600"/>
            <a:ext cx="45720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7" descr="C:\Mes Documents\vegetation\senegal(USGS_USAID)\shrub&amp;treesavanna.gif"/>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572000" y="738188"/>
            <a:ext cx="4572000"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8" descr="C:\Mes Documents\vegetation\senegal(USGS_USAID)\savannawoodland_savboisee.gif"/>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286000" y="3810000"/>
            <a:ext cx="4572000"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80886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5" name="Picture 4" descr="cerrado_pirenopolis_bresi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72000" y="0"/>
            <a:ext cx="4572000"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6" name="Text Box 5"/>
          <p:cNvSpPr txBox="1">
            <a:spLocks noChangeArrowheads="1"/>
          </p:cNvSpPr>
          <p:nvPr/>
        </p:nvSpPr>
        <p:spPr bwMode="auto">
          <a:xfrm>
            <a:off x="4716016" y="2814027"/>
            <a:ext cx="442798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400" dirty="0">
                <a:latin typeface="Arial" panose="020B0604020202020204" pitchFamily="34" charset="0"/>
              </a:rPr>
              <a:t>Savane arbustive : </a:t>
            </a:r>
            <a:r>
              <a:rPr lang="fr-FR" altLang="fr-FR" sz="2400" dirty="0" err="1">
                <a:latin typeface="Arial" panose="020B0604020202020204" pitchFamily="34" charset="0"/>
              </a:rPr>
              <a:t>Cerrado</a:t>
            </a:r>
            <a:r>
              <a:rPr lang="fr-FR" altLang="fr-FR" sz="2400" dirty="0">
                <a:latin typeface="Arial" panose="020B0604020202020204" pitchFamily="34" charset="0"/>
              </a:rPr>
              <a:t>, </a:t>
            </a:r>
            <a:r>
              <a:rPr lang="fr-FR" altLang="fr-FR" sz="2400" dirty="0" err="1">
                <a:latin typeface="Arial" panose="020B0604020202020204" pitchFamily="34" charset="0"/>
              </a:rPr>
              <a:t>Pirenopolis</a:t>
            </a:r>
            <a:r>
              <a:rPr lang="fr-FR" altLang="fr-FR" sz="2400" dirty="0">
                <a:latin typeface="Arial" panose="020B0604020202020204" pitchFamily="34" charset="0"/>
              </a:rPr>
              <a:t>, Brésil</a:t>
            </a:r>
          </a:p>
        </p:txBody>
      </p:sp>
      <p:pic>
        <p:nvPicPr>
          <p:cNvPr id="95237" name="Picture 9" descr="thorndryforest_granchaco_ar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3810000"/>
            <a:ext cx="4572000"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8" name="Text Box 10"/>
          <p:cNvSpPr txBox="1">
            <a:spLocks noChangeArrowheads="1"/>
          </p:cNvSpPr>
          <p:nvPr/>
        </p:nvSpPr>
        <p:spPr bwMode="auto">
          <a:xfrm>
            <a:off x="107504" y="5657671"/>
            <a:ext cx="44644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eaLnBrk="1" hangingPunct="1">
              <a:spcBef>
                <a:spcPct val="50000"/>
              </a:spcBef>
              <a:buFontTx/>
              <a:buNone/>
            </a:pPr>
            <a:r>
              <a:rPr lang="fr-FR" altLang="fr-FR" sz="2400" dirty="0">
                <a:latin typeface="Arial" panose="020B0604020202020204" pitchFamily="34" charset="0"/>
              </a:rPr>
              <a:t>Fourrés à épineux (forêt sèche), </a:t>
            </a:r>
            <a:r>
              <a:rPr lang="fr-FR" altLang="fr-FR" sz="2400" dirty="0" err="1">
                <a:latin typeface="Arial" panose="020B0604020202020204" pitchFamily="34" charset="0"/>
              </a:rPr>
              <a:t>Gran</a:t>
            </a:r>
            <a:r>
              <a:rPr lang="fr-FR" altLang="fr-FR" sz="2400" dirty="0">
                <a:latin typeface="Arial" panose="020B0604020202020204" pitchFamily="34" charset="0"/>
              </a:rPr>
              <a:t> Chaco, Argentine</a:t>
            </a:r>
          </a:p>
        </p:txBody>
      </p:sp>
      <p:sp>
        <p:nvSpPr>
          <p:cNvPr id="95239" name="Text Box 11"/>
          <p:cNvSpPr txBox="1">
            <a:spLocks noChangeArrowheads="1"/>
          </p:cNvSpPr>
          <p:nvPr/>
        </p:nvSpPr>
        <p:spPr bwMode="auto">
          <a:xfrm>
            <a:off x="107504" y="1066800"/>
            <a:ext cx="3962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400" dirty="0">
                <a:latin typeface="Arial" panose="020B0604020202020204" pitchFamily="34" charset="0"/>
              </a:rPr>
              <a:t>Savane </a:t>
            </a:r>
            <a:r>
              <a:rPr lang="fr-FR" altLang="fr-FR" sz="2400" dirty="0" smtClean="0">
                <a:latin typeface="Arial" panose="020B0604020202020204" pitchFamily="34" charset="0"/>
              </a:rPr>
              <a:t>arbustive </a:t>
            </a:r>
            <a:r>
              <a:rPr lang="fr-FR" altLang="fr-FR" sz="2400" dirty="0">
                <a:latin typeface="Arial" panose="020B0604020202020204" pitchFamily="34" charset="0"/>
              </a:rPr>
              <a:t>: RN de Masaï </a:t>
            </a:r>
            <a:r>
              <a:rPr lang="fr-FR" altLang="fr-FR" sz="2400" dirty="0" err="1">
                <a:latin typeface="Arial" panose="020B0604020202020204" pitchFamily="34" charset="0"/>
              </a:rPr>
              <a:t>Mara</a:t>
            </a:r>
            <a:r>
              <a:rPr lang="fr-FR" altLang="fr-FR" sz="2400" dirty="0">
                <a:latin typeface="Arial" panose="020B0604020202020204" pitchFamily="34" charset="0"/>
              </a:rPr>
              <a:t> (Kenya)</a:t>
            </a:r>
          </a:p>
        </p:txBody>
      </p:sp>
      <p:pic>
        <p:nvPicPr>
          <p:cNvPr id="95240" name="Picture 12" descr="C:\Mes Documents\vegetation\masaimara_sav_herb.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0" y="1905000"/>
            <a:ext cx="457200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214114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9" name="Picture 6" descr="savanearbo_garambaNP_DRC"/>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 y="0"/>
            <a:ext cx="9141505" cy="580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0" name="Text Box 7"/>
          <p:cNvSpPr txBox="1">
            <a:spLocks noChangeArrowheads="1"/>
          </p:cNvSpPr>
          <p:nvPr/>
        </p:nvSpPr>
        <p:spPr bwMode="auto">
          <a:xfrm>
            <a:off x="1187624" y="6093296"/>
            <a:ext cx="75250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400" dirty="0">
                <a:latin typeface="Arial" panose="020B0604020202020204" pitchFamily="34" charset="0"/>
              </a:rPr>
              <a:t>Savane arborée, PN de </a:t>
            </a:r>
            <a:r>
              <a:rPr lang="fr-FR" altLang="fr-FR" sz="2400" dirty="0" err="1">
                <a:latin typeface="Arial" panose="020B0604020202020204" pitchFamily="34" charset="0"/>
              </a:rPr>
              <a:t>Garamba</a:t>
            </a:r>
            <a:r>
              <a:rPr lang="fr-FR" altLang="fr-FR" sz="2400" dirty="0">
                <a:latin typeface="Arial" panose="020B0604020202020204" pitchFamily="34" charset="0"/>
              </a:rPr>
              <a:t>, </a:t>
            </a:r>
            <a:r>
              <a:rPr lang="fr-FR" altLang="fr-FR" sz="2400" dirty="0" err="1">
                <a:latin typeface="Arial" panose="020B0604020202020204" pitchFamily="34" charset="0"/>
              </a:rPr>
              <a:t>R.D.du</a:t>
            </a:r>
            <a:r>
              <a:rPr lang="fr-FR" altLang="fr-FR" sz="2400" dirty="0">
                <a:latin typeface="Arial" panose="020B0604020202020204" pitchFamily="34" charset="0"/>
              </a:rPr>
              <a:t> Congo</a:t>
            </a:r>
          </a:p>
        </p:txBody>
      </p:sp>
    </p:spTree>
    <p:extLst>
      <p:ext uri="{BB962C8B-B14F-4D97-AF65-F5344CB8AC3E}">
        <p14:creationId xmlns:p14="http://schemas.microsoft.com/office/powerpoint/2010/main" val="47659516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ctrTitle"/>
          </p:nvPr>
        </p:nvSpPr>
        <p:spPr>
          <a:xfrm>
            <a:off x="685800" y="304800"/>
            <a:ext cx="7772400" cy="609600"/>
          </a:xfrm>
        </p:spPr>
        <p:txBody>
          <a:bodyPr/>
          <a:lstStyle/>
          <a:p>
            <a:pPr eaLnBrk="1" hangingPunct="1">
              <a:defRPr/>
            </a:pPr>
            <a:endParaRPr lang="fr-FR" altLang="fr-FR" sz="2800" b="1" dirty="0" smtClean="0"/>
          </a:p>
        </p:txBody>
      </p:sp>
      <p:sp>
        <p:nvSpPr>
          <p:cNvPr id="97283" name="Rectangle 3"/>
          <p:cNvSpPr>
            <a:spLocks noGrp="1" noChangeArrowheads="1"/>
          </p:cNvSpPr>
          <p:nvPr>
            <p:ph type="subTitle" idx="1"/>
          </p:nvPr>
        </p:nvSpPr>
        <p:spPr>
          <a:xfrm>
            <a:off x="1371600" y="990600"/>
            <a:ext cx="6400800" cy="457200"/>
          </a:xfrm>
        </p:spPr>
        <p:txBody>
          <a:bodyPr/>
          <a:lstStyle/>
          <a:p>
            <a:pPr eaLnBrk="1" hangingPunct="1"/>
            <a:endParaRPr lang="fr-FR" altLang="fr-FR" sz="2000" dirty="0" smtClean="0"/>
          </a:p>
        </p:txBody>
      </p:sp>
      <p:pic>
        <p:nvPicPr>
          <p:cNvPr id="97284" name="Picture 4" descr="C:\Mes Documents\vegetation\savane_arb_serengeti_oct2000.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540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Text Box 5"/>
          <p:cNvSpPr txBox="1">
            <a:spLocks noChangeArrowheads="1"/>
          </p:cNvSpPr>
          <p:nvPr/>
        </p:nvSpPr>
        <p:spPr bwMode="auto">
          <a:xfrm>
            <a:off x="539552" y="6172200"/>
            <a:ext cx="8058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400" dirty="0">
                <a:latin typeface="Arial" panose="020B0604020202020204" pitchFamily="34" charset="0"/>
              </a:rPr>
              <a:t>Savane </a:t>
            </a:r>
            <a:r>
              <a:rPr lang="fr-FR" altLang="fr-FR" sz="2400" dirty="0" smtClean="0">
                <a:latin typeface="Arial" panose="020B0604020202020204" pitchFamily="34" charset="0"/>
              </a:rPr>
              <a:t>boisée, </a:t>
            </a:r>
            <a:r>
              <a:rPr lang="fr-FR" altLang="fr-FR" sz="2400" dirty="0">
                <a:latin typeface="Arial" panose="020B0604020202020204" pitchFamily="34" charset="0"/>
              </a:rPr>
              <a:t>P.N. </a:t>
            </a:r>
            <a:r>
              <a:rPr lang="fr-FR" altLang="fr-FR" sz="2400" dirty="0" err="1">
                <a:latin typeface="Arial" panose="020B0604020202020204" pitchFamily="34" charset="0"/>
              </a:rPr>
              <a:t>Serengeti</a:t>
            </a:r>
            <a:r>
              <a:rPr lang="fr-FR" altLang="fr-FR" sz="2400" dirty="0">
                <a:latin typeface="Arial" panose="020B0604020202020204" pitchFamily="34" charset="0"/>
              </a:rPr>
              <a:t> (Tanzanie), octobre 2000</a:t>
            </a:r>
          </a:p>
        </p:txBody>
      </p:sp>
    </p:spTree>
    <p:extLst>
      <p:ext uri="{BB962C8B-B14F-4D97-AF65-F5344CB8AC3E}">
        <p14:creationId xmlns:p14="http://schemas.microsoft.com/office/powerpoint/2010/main" val="22150403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ext Box 6"/>
          <p:cNvSpPr txBox="1">
            <a:spLocks noChangeArrowheads="1"/>
          </p:cNvSpPr>
          <p:nvPr/>
        </p:nvSpPr>
        <p:spPr bwMode="auto">
          <a:xfrm>
            <a:off x="323528" y="6063679"/>
            <a:ext cx="85689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400" dirty="0">
                <a:latin typeface="Arial" panose="020B0604020202020204" pitchFamily="34" charset="0"/>
              </a:rPr>
              <a:t>Savane arborée, fortement </a:t>
            </a:r>
            <a:r>
              <a:rPr lang="fr-FR" altLang="fr-FR" sz="2400" dirty="0" err="1">
                <a:latin typeface="Arial" panose="020B0604020202020204" pitchFamily="34" charset="0"/>
              </a:rPr>
              <a:t>anthropisée</a:t>
            </a:r>
            <a:r>
              <a:rPr lang="fr-FR" altLang="fr-FR" sz="2400" dirty="0">
                <a:latin typeface="Arial" panose="020B0604020202020204" pitchFamily="34" charset="0"/>
              </a:rPr>
              <a:t>, au Sénégal (Saloum)</a:t>
            </a:r>
          </a:p>
        </p:txBody>
      </p:sp>
      <p:pic>
        <p:nvPicPr>
          <p:cNvPr id="189441" name="Pictur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7384"/>
            <a:ext cx="91440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89688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Espace réservé du numéro de diapositive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99700578-E74F-4F6B-8B85-F88C56427FD3}" type="slidenum">
              <a:rPr lang="fr-FR" altLang="fr-FR" sz="1400" smtClean="0">
                <a:latin typeface="Arial" panose="020B0604020202020204" pitchFamily="34" charset="0"/>
              </a:rPr>
              <a:pPr eaLnBrk="1" hangingPunct="1">
                <a:spcBef>
                  <a:spcPct val="0"/>
                </a:spcBef>
                <a:buFontTx/>
                <a:buNone/>
              </a:pPr>
              <a:t>68</a:t>
            </a:fld>
            <a:endParaRPr lang="fr-FR" altLang="fr-FR" sz="1400" dirty="0" smtClean="0">
              <a:latin typeface="Arial" panose="020B0604020202020204" pitchFamily="34" charset="0"/>
            </a:endParaRPr>
          </a:p>
        </p:txBody>
      </p:sp>
      <p:sp>
        <p:nvSpPr>
          <p:cNvPr id="9" name="Rectangle 3"/>
          <p:cNvSpPr txBox="1">
            <a:spLocks noChangeArrowheads="1"/>
          </p:cNvSpPr>
          <p:nvPr/>
        </p:nvSpPr>
        <p:spPr>
          <a:xfrm rot="16200000">
            <a:off x="-3129938" y="3115425"/>
            <a:ext cx="6872199" cy="641350"/>
          </a:xfrm>
          <a:prstGeom prst="rect">
            <a:avLst/>
          </a:prstGeom>
          <a:solidFill>
            <a:srgbClr val="E7F4F5">
              <a:alpha val="54902"/>
            </a:srgbClr>
          </a:solidFill>
          <a:ln>
            <a:noFill/>
          </a:ln>
        </p:spPr>
        <p:txBody>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9pPr>
          </a:lstStyle>
          <a:p>
            <a:pPr eaLnBrk="1" hangingPunct="1">
              <a:defRPr/>
            </a:pPr>
            <a:r>
              <a:rPr lang="fr-BE" altLang="fr-FR" b="1" kern="0" dirty="0" smtClean="0">
                <a:effectLst>
                  <a:outerShdw blurRad="38100" dist="38100" dir="2700000" algn="tl">
                    <a:srgbClr val="FFFFFF"/>
                  </a:outerShdw>
                </a:effectLst>
                <a:latin typeface="Arial" panose="020B0604020202020204" pitchFamily="34" charset="0"/>
              </a:rPr>
              <a:t>BIOSPHERE et BIOMES</a:t>
            </a:r>
            <a:endParaRPr lang="fr-FR" altLang="fr-FR" b="1" kern="0" dirty="0" smtClean="0">
              <a:effectLst>
                <a:outerShdw blurRad="38100" dist="38100" dir="2700000" algn="tl">
                  <a:srgbClr val="FFFFFF"/>
                </a:outerShdw>
              </a:effectLst>
              <a:latin typeface="Arial" panose="020B0604020202020204" pitchFamily="34" charset="0"/>
            </a:endParaRPr>
          </a:p>
        </p:txBody>
      </p:sp>
      <p:pic>
        <p:nvPicPr>
          <p:cNvPr id="6" name="Image 5"/>
          <p:cNvPicPr>
            <a:picLocks noChangeAspect="1"/>
          </p:cNvPicPr>
          <p:nvPr/>
        </p:nvPicPr>
        <p:blipFill>
          <a:blip r:embed="rId3" cstate="email">
            <a:duotone>
              <a:schemeClr val="bg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saturation sat="300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a:off x="1179898" y="0"/>
            <a:ext cx="6784203" cy="6858000"/>
          </a:xfrm>
          <a:prstGeom prst="rect">
            <a:avLst/>
          </a:prstGeom>
        </p:spPr>
      </p:pic>
      <p:sp>
        <p:nvSpPr>
          <p:cNvPr id="3075" name="Rectangle 3"/>
          <p:cNvSpPr>
            <a:spLocks noChangeArrowheads="1"/>
          </p:cNvSpPr>
          <p:nvPr/>
        </p:nvSpPr>
        <p:spPr bwMode="auto">
          <a:xfrm>
            <a:off x="611560" y="-14200"/>
            <a:ext cx="8517163" cy="6899584"/>
          </a:xfrm>
          <a:prstGeom prst="rect">
            <a:avLst/>
          </a:prstGeom>
          <a:solidFill>
            <a:srgbClr val="E7F4F5">
              <a:alpha val="54902"/>
            </a:srgbClr>
          </a:solidFill>
          <a:ln>
            <a:noFill/>
          </a:ln>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363538" eaLnBrk="1" hangingPunct="1">
              <a:buFontTx/>
              <a:buNone/>
            </a:pPr>
            <a:endParaRPr lang="fr-FR" altLang="fr-FR" sz="2400" b="1" dirty="0" smtClean="0">
              <a:solidFill>
                <a:srgbClr val="C00000"/>
              </a:solidFill>
              <a:latin typeface="Arial" panose="020B0604020202020204" pitchFamily="34" charset="0"/>
            </a:endParaRPr>
          </a:p>
          <a:p>
            <a:pPr marL="711200" eaLnBrk="1" hangingPunct="1">
              <a:spcBef>
                <a:spcPts val="600"/>
              </a:spcBef>
              <a:buFontTx/>
              <a:buNone/>
            </a:pPr>
            <a:endParaRPr lang="fr-FR" altLang="fr-FR" sz="2400" dirty="0" smtClean="0">
              <a:latin typeface="Arial" panose="020B0604020202020204" pitchFamily="34" charset="0"/>
            </a:endParaRPr>
          </a:p>
          <a:p>
            <a:pPr marL="1436688" eaLnBrk="1" hangingPunct="1">
              <a:spcBef>
                <a:spcPts val="600"/>
              </a:spcBef>
              <a:buFontTx/>
              <a:buNone/>
            </a:pPr>
            <a:r>
              <a:rPr lang="fr-FR" altLang="fr-FR" sz="2400" dirty="0" smtClean="0">
                <a:latin typeface="Arial" panose="020B0604020202020204" pitchFamily="34" charset="0"/>
              </a:rPr>
              <a:t>1. </a:t>
            </a:r>
            <a:r>
              <a:rPr lang="fr-FR" altLang="fr-FR" sz="2400" dirty="0">
                <a:latin typeface="Arial" panose="020B0604020202020204" pitchFamily="34" charset="0"/>
              </a:rPr>
              <a:t>La biosphère</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1.1 </a:t>
            </a:r>
            <a:r>
              <a:rPr lang="fr-FR" altLang="fr-FR" sz="2400" dirty="0">
                <a:latin typeface="Arial" panose="020B0604020202020204" pitchFamily="34" charset="0"/>
                <a:cs typeface="Arial" panose="020B0604020202020204" pitchFamily="34" charset="0"/>
              </a:rPr>
              <a:t>Quelques termes de base</a:t>
            </a:r>
            <a:endParaRPr lang="fr-FR" altLang="fr-FR" sz="2400" dirty="0">
              <a:latin typeface="Arial" panose="020B0604020202020204" pitchFamily="34" charset="0"/>
            </a:endParaRP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1.2 </a:t>
            </a:r>
            <a:r>
              <a:rPr lang="fr-FR" altLang="fr-FR" sz="2400" dirty="0">
                <a:latin typeface="Arial" panose="020B0604020202020204" pitchFamily="34" charset="0"/>
              </a:rPr>
              <a:t>La biodiversité</a:t>
            </a:r>
          </a:p>
          <a:p>
            <a:pPr marL="1436688" eaLnBrk="1" hangingPunct="1">
              <a:spcBef>
                <a:spcPts val="600"/>
              </a:spcBef>
              <a:buFontTx/>
              <a:buNone/>
            </a:pPr>
            <a:r>
              <a:rPr lang="fr-FR" altLang="fr-FR" sz="2400" b="1" dirty="0" smtClean="0">
                <a:solidFill>
                  <a:srgbClr val="C00000"/>
                </a:solidFill>
                <a:latin typeface="Arial" panose="020B0604020202020204" pitchFamily="34" charset="0"/>
              </a:rPr>
              <a:t>2. Les grands biomes dans </a:t>
            </a:r>
            <a:r>
              <a:rPr lang="fr-FR" altLang="fr-FR" sz="2400" b="1" dirty="0">
                <a:solidFill>
                  <a:srgbClr val="C00000"/>
                </a:solidFill>
                <a:latin typeface="Arial" panose="020B0604020202020204" pitchFamily="34" charset="0"/>
              </a:rPr>
              <a:t>le monde</a:t>
            </a:r>
          </a:p>
          <a:p>
            <a:pPr marL="1436688" eaLnBrk="1" hangingPunct="1">
              <a:spcBef>
                <a:spcPts val="600"/>
              </a:spcBef>
              <a:buFontTx/>
              <a:buNone/>
            </a:pPr>
            <a:r>
              <a:rPr lang="fr-FR" altLang="fr-FR" sz="2400" b="1" dirty="0">
                <a:solidFill>
                  <a:srgbClr val="C00000"/>
                </a:solidFill>
                <a:latin typeface="Arial" panose="020B0604020202020204" pitchFamily="34" charset="0"/>
              </a:rPr>
              <a:t>	</a:t>
            </a:r>
            <a:r>
              <a:rPr lang="fr-FR" altLang="fr-FR" sz="2400" b="1" dirty="0" smtClean="0">
                <a:solidFill>
                  <a:srgbClr val="C00000"/>
                </a:solidFill>
                <a:latin typeface="Arial" panose="020B0604020202020204" pitchFamily="34" charset="0"/>
              </a:rPr>
              <a:t>  </a:t>
            </a:r>
            <a:r>
              <a:rPr lang="fr-FR" altLang="fr-FR" sz="2400" dirty="0" smtClean="0">
                <a:latin typeface="Arial" panose="020B0604020202020204" pitchFamily="34" charset="0"/>
              </a:rPr>
              <a:t>2.1 </a:t>
            </a:r>
            <a:r>
              <a:rPr lang="fr-FR" altLang="fr-FR" sz="2400" dirty="0">
                <a:latin typeface="Arial" panose="020B0604020202020204" pitchFamily="34" charset="0"/>
              </a:rPr>
              <a:t>Principes de répartition</a:t>
            </a:r>
          </a:p>
          <a:p>
            <a:pPr marL="1436688" eaLnBrk="1" hangingPunct="1">
              <a:spcBef>
                <a:spcPts val="600"/>
              </a:spcBef>
              <a:buFontTx/>
              <a:buNone/>
            </a:pPr>
            <a:r>
              <a:rPr lang="fr-FR" altLang="fr-FR" sz="2400" dirty="0">
                <a:latin typeface="Arial" panose="020B0604020202020204" pitchFamily="34" charset="0"/>
              </a:rPr>
              <a:t>	</a:t>
            </a:r>
            <a:r>
              <a:rPr lang="fr-FR" altLang="fr-FR" sz="2400" b="1" dirty="0" smtClean="0">
                <a:solidFill>
                  <a:srgbClr val="C00000"/>
                </a:solidFill>
                <a:latin typeface="Arial" panose="020B0604020202020204" pitchFamily="34" charset="0"/>
              </a:rPr>
              <a:t>  </a:t>
            </a:r>
            <a:r>
              <a:rPr lang="fr-FR" altLang="fr-FR" sz="2400" dirty="0" smtClean="0">
                <a:latin typeface="Arial" panose="020B0604020202020204" pitchFamily="34" charset="0"/>
              </a:rPr>
              <a:t>2.2 </a:t>
            </a:r>
            <a:r>
              <a:rPr lang="fr-FR" altLang="fr-FR" sz="2400" dirty="0">
                <a:latin typeface="Arial" panose="020B0604020202020204" pitchFamily="34" charset="0"/>
              </a:rPr>
              <a:t>Les écosystèmes forestiers</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2.3 </a:t>
            </a:r>
            <a:r>
              <a:rPr lang="fr-FR" altLang="fr-FR" sz="2400" dirty="0">
                <a:latin typeface="Arial" panose="020B0604020202020204" pitchFamily="34" charset="0"/>
              </a:rPr>
              <a:t>Les écosystèmes des milieux </a:t>
            </a:r>
            <a:r>
              <a:rPr lang="fr-FR" altLang="fr-FR" sz="2400" dirty="0" smtClean="0">
                <a:latin typeface="Arial" panose="020B0604020202020204" pitchFamily="34" charset="0"/>
              </a:rPr>
              <a:t>froids</a:t>
            </a:r>
            <a:br>
              <a:rPr lang="fr-FR" altLang="fr-FR" sz="2400" dirty="0" smtClean="0">
                <a:latin typeface="Arial" panose="020B0604020202020204" pitchFamily="34" charset="0"/>
              </a:rPr>
            </a:br>
            <a:r>
              <a:rPr lang="fr-FR" altLang="fr-FR" sz="2400" dirty="0">
                <a:latin typeface="Arial" panose="020B0604020202020204" pitchFamily="34" charset="0"/>
              </a:rPr>
              <a:t>	</a:t>
            </a:r>
            <a:r>
              <a:rPr lang="fr-FR" altLang="fr-FR" sz="2400" b="1" dirty="0" smtClean="0">
                <a:solidFill>
                  <a:srgbClr val="C00000"/>
                </a:solidFill>
                <a:latin typeface="Arial" panose="020B0604020202020204" pitchFamily="34" charset="0"/>
              </a:rPr>
              <a:t>  </a:t>
            </a:r>
            <a:r>
              <a:rPr lang="fr-FR" altLang="fr-FR" sz="2400" dirty="0" smtClean="0">
                <a:latin typeface="Arial" panose="020B0604020202020204" pitchFamily="34" charset="0"/>
              </a:rPr>
              <a:t>2.4 </a:t>
            </a:r>
            <a:r>
              <a:rPr lang="fr-FR" altLang="fr-FR" sz="2400" dirty="0">
                <a:latin typeface="Arial" panose="020B0604020202020204" pitchFamily="34" charset="0"/>
              </a:rPr>
              <a:t>Les écosystèmes des milieux </a:t>
            </a:r>
            <a:r>
              <a:rPr lang="fr-FR" altLang="fr-FR" sz="2400" dirty="0" smtClean="0">
                <a:latin typeface="Arial" panose="020B0604020202020204" pitchFamily="34" charset="0"/>
              </a:rPr>
              <a:t>arides</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2.5 </a:t>
            </a:r>
            <a:r>
              <a:rPr lang="fr-FR" altLang="fr-FR" sz="2400" dirty="0">
                <a:latin typeface="Arial" panose="020B0604020202020204" pitchFamily="34" charset="0"/>
              </a:rPr>
              <a:t>Les formations non forestières </a:t>
            </a:r>
            <a:r>
              <a:rPr lang="fr-FR" altLang="fr-FR" sz="2400" dirty="0" smtClean="0">
                <a:latin typeface="Arial" panose="020B0604020202020204" pitchFamily="34" charset="0"/>
              </a:rPr>
              <a:t>et</a:t>
            </a:r>
            <a:br>
              <a:rPr lang="fr-FR" altLang="fr-FR" sz="2400" dirty="0" smtClean="0">
                <a:latin typeface="Arial" panose="020B0604020202020204" pitchFamily="34" charset="0"/>
              </a:rPr>
            </a:br>
            <a:r>
              <a:rPr lang="fr-FR" altLang="fr-FR" sz="2400" dirty="0" smtClean="0">
                <a:latin typeface="Arial" panose="020B0604020202020204" pitchFamily="34" charset="0"/>
              </a:rPr>
              <a:t>            mixtes des </a:t>
            </a:r>
            <a:r>
              <a:rPr lang="fr-FR" altLang="fr-FR" sz="2400" dirty="0">
                <a:latin typeface="Arial" panose="020B0604020202020204" pitchFamily="34" charset="0"/>
              </a:rPr>
              <a:t>milieux tempérés et tropicaux</a:t>
            </a:r>
          </a:p>
          <a:p>
            <a:pPr marL="1436688" eaLnBrk="1" hangingPunct="1">
              <a:spcBef>
                <a:spcPts val="600"/>
              </a:spcBef>
              <a:buFontTx/>
              <a:buNone/>
            </a:pPr>
            <a:r>
              <a:rPr lang="fr-FR" altLang="fr-FR" sz="2400" dirty="0">
                <a:latin typeface="Arial" panose="020B0604020202020204" pitchFamily="34" charset="0"/>
              </a:rPr>
              <a:t>	</a:t>
            </a:r>
            <a:r>
              <a:rPr lang="fr-FR" altLang="fr-FR" sz="2400" b="1" dirty="0" smtClean="0">
                <a:solidFill>
                  <a:srgbClr val="CC0000"/>
                </a:solidFill>
                <a:latin typeface="Arial" panose="020B0604020202020204" pitchFamily="34" charset="0"/>
              </a:rPr>
              <a:t>  2.6 </a:t>
            </a:r>
            <a:r>
              <a:rPr lang="fr-FR" altLang="fr-FR" sz="2400" b="1" dirty="0">
                <a:solidFill>
                  <a:srgbClr val="CC0000"/>
                </a:solidFill>
                <a:latin typeface="Arial" panose="020B0604020202020204" pitchFamily="34" charset="0"/>
              </a:rPr>
              <a:t>Les écosystèmes </a:t>
            </a:r>
            <a:r>
              <a:rPr lang="fr-FR" altLang="fr-FR" sz="2400" b="1" dirty="0" smtClean="0">
                <a:solidFill>
                  <a:srgbClr val="CC0000"/>
                </a:solidFill>
                <a:latin typeface="Arial" panose="020B0604020202020204" pitchFamily="34" charset="0"/>
              </a:rPr>
              <a:t>aquatiques</a:t>
            </a:r>
            <a:endParaRPr lang="fr-FR" altLang="fr-FR" sz="2400" b="1" dirty="0">
              <a:solidFill>
                <a:srgbClr val="CC0000"/>
              </a:solidFill>
              <a:latin typeface="Arial" panose="020B0604020202020204" pitchFamily="34" charset="0"/>
            </a:endParaRPr>
          </a:p>
          <a:p>
            <a:pPr marL="1436688" eaLnBrk="1" hangingPunct="1">
              <a:spcBef>
                <a:spcPts val="600"/>
              </a:spcBef>
              <a:buFontTx/>
              <a:buNone/>
            </a:pPr>
            <a:r>
              <a:rPr lang="fr-FR" altLang="fr-FR" sz="2400" dirty="0" smtClean="0">
                <a:latin typeface="Arial" panose="020B0604020202020204" pitchFamily="34" charset="0"/>
              </a:rPr>
              <a:t>3. </a:t>
            </a:r>
            <a:r>
              <a:rPr lang="fr-FR" altLang="fr-FR" sz="2400" dirty="0">
                <a:latin typeface="Arial" panose="020B0604020202020204" pitchFamily="34" charset="0"/>
              </a:rPr>
              <a:t>Dynamique de la </a:t>
            </a:r>
            <a:r>
              <a:rPr lang="fr-FR" altLang="fr-FR" sz="2400" dirty="0" smtClean="0">
                <a:latin typeface="Arial" panose="020B0604020202020204" pitchFamily="34" charset="0"/>
              </a:rPr>
              <a:t>biosphère</a:t>
            </a:r>
            <a:endParaRPr lang="fr-FR" altLang="fr-FR" sz="2400" dirty="0">
              <a:latin typeface="Arial" panose="020B0604020202020204" pitchFamily="34" charset="0"/>
            </a:endParaRPr>
          </a:p>
        </p:txBody>
      </p:sp>
    </p:spTree>
    <p:extLst>
      <p:ext uri="{BB962C8B-B14F-4D97-AF65-F5344CB8AC3E}">
        <p14:creationId xmlns:p14="http://schemas.microsoft.com/office/powerpoint/2010/main" val="21506583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sz="2800" b="1" dirty="0"/>
              <a:t>Les biomes aquatiques</a:t>
            </a:r>
          </a:p>
        </p:txBody>
      </p:sp>
      <p:pic>
        <p:nvPicPr>
          <p:cNvPr id="49155" name="Picture 3" descr="5009"/>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 y="1141187"/>
            <a:ext cx="6732240" cy="376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 Box 4"/>
          <p:cNvSpPr txBox="1">
            <a:spLocks noChangeArrowheads="1"/>
          </p:cNvSpPr>
          <p:nvPr/>
        </p:nvSpPr>
        <p:spPr bwMode="auto">
          <a:xfrm>
            <a:off x="5292725" y="6613525"/>
            <a:ext cx="33845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000" i="1" dirty="0">
                <a:solidFill>
                  <a:srgbClr val="666699"/>
                </a:solidFill>
                <a:latin typeface="Arial" panose="020B0604020202020204" pitchFamily="34" charset="0"/>
              </a:rPr>
              <a:t>http://www.biol.andrews.edu/fb/spring/ch50/lect50.html</a:t>
            </a:r>
          </a:p>
        </p:txBody>
      </p:sp>
      <p:sp>
        <p:nvSpPr>
          <p:cNvPr id="49157" name="Text Box 6"/>
          <p:cNvSpPr txBox="1">
            <a:spLocks noChangeArrowheads="1"/>
          </p:cNvSpPr>
          <p:nvPr/>
        </p:nvSpPr>
        <p:spPr bwMode="auto">
          <a:xfrm>
            <a:off x="2339752" y="5118548"/>
            <a:ext cx="4176315" cy="1333500"/>
          </a:xfrm>
          <a:prstGeom prst="rect">
            <a:avLst/>
          </a:prstGeom>
          <a:noFill/>
          <a:ln w="190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spcAft>
                <a:spcPts val="500"/>
              </a:spcAft>
              <a:buFontTx/>
              <a:buNone/>
            </a:pPr>
            <a:r>
              <a:rPr lang="fr-FR" altLang="fr-FR" sz="2400" dirty="0">
                <a:latin typeface="Arial" panose="020B0604020202020204" pitchFamily="34" charset="0"/>
              </a:rPr>
              <a:t>La terre = 71 % d'eau</a:t>
            </a:r>
          </a:p>
          <a:p>
            <a:pPr eaLnBrk="1" hangingPunct="1">
              <a:spcBef>
                <a:spcPct val="0"/>
              </a:spcBef>
              <a:spcAft>
                <a:spcPts val="500"/>
              </a:spcAft>
              <a:buFontTx/>
              <a:buNone/>
            </a:pPr>
            <a:r>
              <a:rPr lang="fr-FR" altLang="fr-FR" sz="2400" dirty="0">
                <a:solidFill>
                  <a:schemeClr val="accent2"/>
                </a:solidFill>
                <a:latin typeface="Arial" panose="020B0604020202020204" pitchFamily="34" charset="0"/>
                <a:cs typeface="Arial" panose="020B0604020202020204" pitchFamily="34" charset="0"/>
              </a:rPr>
              <a:t>         97,2% d’eau </a:t>
            </a:r>
            <a:r>
              <a:rPr lang="fr-FR" altLang="fr-FR" sz="2400" dirty="0" smtClean="0">
                <a:solidFill>
                  <a:schemeClr val="accent2"/>
                </a:solidFill>
                <a:latin typeface="Arial" panose="020B0604020202020204" pitchFamily="34" charset="0"/>
                <a:cs typeface="Arial" panose="020B0604020202020204" pitchFamily="34" charset="0"/>
              </a:rPr>
              <a:t>salée </a:t>
            </a:r>
            <a:endParaRPr lang="fr-FR" altLang="fr-FR" sz="2400" dirty="0">
              <a:solidFill>
                <a:schemeClr val="accent2"/>
              </a:solidFill>
              <a:latin typeface="Arial" panose="020B0604020202020204" pitchFamily="34" charset="0"/>
              <a:cs typeface="Arial" panose="020B0604020202020204" pitchFamily="34" charset="0"/>
            </a:endParaRPr>
          </a:p>
          <a:p>
            <a:pPr eaLnBrk="1" hangingPunct="1">
              <a:spcBef>
                <a:spcPct val="0"/>
              </a:spcBef>
              <a:spcAft>
                <a:spcPts val="500"/>
              </a:spcAft>
              <a:buFontTx/>
              <a:buNone/>
            </a:pPr>
            <a:r>
              <a:rPr lang="fr-FR" altLang="fr-FR" sz="2400" dirty="0">
                <a:solidFill>
                  <a:schemeClr val="accent2"/>
                </a:solidFill>
                <a:latin typeface="Arial" panose="020B0604020202020204" pitchFamily="34" charset="0"/>
                <a:cs typeface="Arial" panose="020B0604020202020204" pitchFamily="34" charset="0"/>
              </a:rPr>
              <a:t>           2,8% d’eau </a:t>
            </a:r>
            <a:r>
              <a:rPr lang="fr-FR" altLang="fr-FR" sz="2400" dirty="0" smtClean="0">
                <a:solidFill>
                  <a:schemeClr val="accent2"/>
                </a:solidFill>
                <a:latin typeface="Arial" panose="020B0604020202020204" pitchFamily="34" charset="0"/>
                <a:cs typeface="Arial" panose="020B0604020202020204" pitchFamily="34" charset="0"/>
              </a:rPr>
              <a:t>douce </a:t>
            </a:r>
            <a:endParaRPr lang="fr-FR" altLang="fr-FR" sz="2400" dirty="0">
              <a:latin typeface="Arial" panose="020B0604020202020204" pitchFamily="34" charset="0"/>
            </a:endParaRPr>
          </a:p>
        </p:txBody>
      </p:sp>
      <p:pic>
        <p:nvPicPr>
          <p:cNvPr id="49158" name="Picture 13" descr="Image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444208" y="1694656"/>
            <a:ext cx="2300287" cy="257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ZoneTexte 2"/>
          <p:cNvSpPr txBox="1"/>
          <p:nvPr/>
        </p:nvSpPr>
        <p:spPr>
          <a:xfrm>
            <a:off x="8662311" y="2276872"/>
            <a:ext cx="461665" cy="1618392"/>
          </a:xfrm>
          <a:prstGeom prst="rect">
            <a:avLst/>
          </a:prstGeom>
          <a:noFill/>
        </p:spPr>
        <p:txBody>
          <a:bodyPr vert="vert270" wrap="none" rtlCol="0">
            <a:spAutoFit/>
          </a:bodyPr>
          <a:lstStyle/>
          <a:p>
            <a:r>
              <a:rPr lang="fr-FR" altLang="fr-FR" dirty="0">
                <a:solidFill>
                  <a:schemeClr val="accent2"/>
                </a:solidFill>
                <a:latin typeface="Arial" panose="020B0604020202020204" pitchFamily="34" charset="0"/>
                <a:cs typeface="Arial" panose="020B0604020202020204" pitchFamily="34" charset="0"/>
              </a:rPr>
              <a:t>Biomes </a:t>
            </a:r>
            <a:r>
              <a:rPr lang="fr-FR" altLang="fr-FR" dirty="0" smtClean="0">
                <a:solidFill>
                  <a:schemeClr val="accent2"/>
                </a:solidFill>
                <a:latin typeface="Arial" panose="020B0604020202020204" pitchFamily="34" charset="0"/>
                <a:cs typeface="Arial" panose="020B0604020202020204" pitchFamily="34" charset="0"/>
              </a:rPr>
              <a:t>marins</a:t>
            </a:r>
            <a:endParaRPr lang="fr-FR" altLang="fr-FR" dirty="0">
              <a:solidFill>
                <a:schemeClr val="accent2"/>
              </a:solidFill>
              <a:latin typeface="Arial" panose="020B0604020202020204" pitchFamily="34" charset="0"/>
              <a:cs typeface="Arial" panose="020B0604020202020204" pitchFamily="34" charset="0"/>
            </a:endParaRPr>
          </a:p>
        </p:txBody>
      </p:sp>
      <p:sp>
        <p:nvSpPr>
          <p:cNvPr id="8" name="ZoneTexte 7"/>
          <p:cNvSpPr txBox="1"/>
          <p:nvPr/>
        </p:nvSpPr>
        <p:spPr>
          <a:xfrm>
            <a:off x="8307943" y="806107"/>
            <a:ext cx="738664" cy="1368152"/>
          </a:xfrm>
          <a:prstGeom prst="rect">
            <a:avLst/>
          </a:prstGeom>
          <a:noFill/>
        </p:spPr>
        <p:txBody>
          <a:bodyPr vert="vert270" wrap="square" rtlCol="0">
            <a:spAutoFit/>
          </a:bodyPr>
          <a:lstStyle/>
          <a:p>
            <a:r>
              <a:rPr lang="fr-FR" altLang="fr-FR" dirty="0" smtClean="0">
                <a:solidFill>
                  <a:schemeClr val="accent2"/>
                </a:solidFill>
                <a:latin typeface="Arial" panose="020B0604020202020204" pitchFamily="34" charset="0"/>
                <a:cs typeface="Arial" panose="020B0604020202020204" pitchFamily="34" charset="0"/>
              </a:rPr>
              <a:t>Biomes </a:t>
            </a:r>
            <a:r>
              <a:rPr lang="fr-FR" altLang="fr-FR" dirty="0">
                <a:solidFill>
                  <a:schemeClr val="accent2"/>
                </a:solidFill>
                <a:latin typeface="Arial" panose="020B0604020202020204" pitchFamily="34" charset="0"/>
                <a:cs typeface="Arial" panose="020B0604020202020204" pitchFamily="34" charset="0"/>
              </a:rPr>
              <a:t>dulcicoles</a:t>
            </a:r>
            <a:endParaRPr lang="fr-FR" dirty="0"/>
          </a:p>
        </p:txBody>
      </p:sp>
      <p:sp>
        <p:nvSpPr>
          <p:cNvPr id="4" name="Accolade fermante 3"/>
          <p:cNvSpPr/>
          <p:nvPr/>
        </p:nvSpPr>
        <p:spPr bwMode="auto">
          <a:xfrm>
            <a:off x="8028384" y="1490183"/>
            <a:ext cx="216024" cy="684076"/>
          </a:xfrm>
          <a:prstGeom prst="rightBrace">
            <a:avLst/>
          </a:prstGeom>
          <a:no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charset="0"/>
            </a:endParaRPr>
          </a:p>
        </p:txBody>
      </p:sp>
      <p:sp>
        <p:nvSpPr>
          <p:cNvPr id="5" name="Accolade fermante 4"/>
          <p:cNvSpPr/>
          <p:nvPr/>
        </p:nvSpPr>
        <p:spPr bwMode="auto">
          <a:xfrm>
            <a:off x="8316416" y="2276872"/>
            <a:ext cx="500087" cy="1618392"/>
          </a:xfrm>
          <a:prstGeom prst="rightBrace">
            <a:avLst/>
          </a:prstGeom>
          <a:no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35281" y="1112935"/>
            <a:ext cx="428307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78" name="Rectangle 2"/>
          <p:cNvSpPr>
            <a:spLocks noGrp="1" noChangeArrowheads="1"/>
          </p:cNvSpPr>
          <p:nvPr>
            <p:ph type="ctrTitle"/>
          </p:nvPr>
        </p:nvSpPr>
        <p:spPr>
          <a:xfrm>
            <a:off x="396652" y="188640"/>
            <a:ext cx="3886200" cy="609600"/>
          </a:xfr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dirty="0">
                <a:solidFill>
                  <a:srgbClr val="006600"/>
                </a:solidFill>
              </a:rPr>
              <a:t>"</a:t>
            </a:r>
            <a:r>
              <a:rPr lang="fr-FR" altLang="fr-FR" sz="2800" b="1" dirty="0" err="1">
                <a:solidFill>
                  <a:srgbClr val="006600"/>
                </a:solidFill>
              </a:rPr>
              <a:t>Géodiversité</a:t>
            </a:r>
            <a:r>
              <a:rPr lang="fr-FR" altLang="fr-FR" sz="2800" b="1" dirty="0">
                <a:solidFill>
                  <a:srgbClr val="006600"/>
                </a:solidFill>
              </a:rPr>
              <a:t>" de l'Amérique du Sud </a:t>
            </a:r>
          </a:p>
        </p:txBody>
      </p:sp>
      <p:sp>
        <p:nvSpPr>
          <p:cNvPr id="25603" name="Rectangle 4"/>
          <p:cNvSpPr>
            <a:spLocks noChangeArrowheads="1"/>
          </p:cNvSpPr>
          <p:nvPr/>
        </p:nvSpPr>
        <p:spPr bwMode="auto">
          <a:xfrm>
            <a:off x="3486150" y="213360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2400" dirty="0">
              <a:latin typeface="Arial" panose="020B0604020202020204" pitchFamily="34" charset="0"/>
            </a:endParaRPr>
          </a:p>
        </p:txBody>
      </p:sp>
      <p:sp>
        <p:nvSpPr>
          <p:cNvPr id="25606" name="Rectangle 6"/>
          <p:cNvSpPr>
            <a:spLocks noChangeArrowheads="1"/>
          </p:cNvSpPr>
          <p:nvPr/>
        </p:nvSpPr>
        <p:spPr bwMode="auto">
          <a:xfrm>
            <a:off x="5200419" y="188640"/>
            <a:ext cx="33528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r>
              <a:rPr lang="fr-FR" altLang="fr-FR" sz="2800" b="1" dirty="0">
                <a:solidFill>
                  <a:srgbClr val="006600"/>
                </a:solidFill>
                <a:effectLst>
                  <a:outerShdw blurRad="38100" dist="38100" dir="2700000" algn="tl">
                    <a:srgbClr val="C0C0C0"/>
                  </a:outerShdw>
                </a:effectLst>
                <a:latin typeface="Arial" panose="020B0604020202020204" pitchFamily="34" charset="0"/>
                <a:ea typeface="+mj-ea"/>
                <a:cs typeface="+mj-cs"/>
              </a:rPr>
              <a:t>Biodiversité de l'Amérique du Sud</a:t>
            </a:r>
          </a:p>
        </p:txBody>
      </p:sp>
      <p:sp>
        <p:nvSpPr>
          <p:cNvPr id="2" name="ZoneTexte 1"/>
          <p:cNvSpPr txBox="1"/>
          <p:nvPr/>
        </p:nvSpPr>
        <p:spPr>
          <a:xfrm>
            <a:off x="4868448" y="6237312"/>
            <a:ext cx="1935800" cy="307777"/>
          </a:xfrm>
          <a:prstGeom prst="rect">
            <a:avLst/>
          </a:prstGeom>
          <a:solidFill>
            <a:schemeClr val="bg1"/>
          </a:solidFill>
        </p:spPr>
        <p:txBody>
          <a:bodyPr wrap="square" rtlCol="0">
            <a:spAutoFit/>
          </a:bodyPr>
          <a:lstStyle/>
          <a:p>
            <a:r>
              <a:rPr lang="fr-FR" altLang="fr-FR" sz="1400" dirty="0" err="1" smtClean="0">
                <a:solidFill>
                  <a:schemeClr val="tx2"/>
                </a:solidFill>
                <a:latin typeface="Arial" panose="020B0604020202020204" pitchFamily="34" charset="0"/>
              </a:rPr>
              <a:t>Barthlott</a:t>
            </a:r>
            <a:r>
              <a:rPr lang="fr-FR" altLang="fr-FR" sz="1400" dirty="0" smtClean="0">
                <a:solidFill>
                  <a:schemeClr val="tx2"/>
                </a:solidFill>
                <a:latin typeface="Arial" panose="020B0604020202020204" pitchFamily="34" charset="0"/>
              </a:rPr>
              <a:t> </a:t>
            </a:r>
            <a:r>
              <a:rPr lang="fr-FR" altLang="fr-FR" sz="1400" dirty="0">
                <a:solidFill>
                  <a:schemeClr val="tx2"/>
                </a:solidFill>
                <a:latin typeface="Arial" panose="020B0604020202020204" pitchFamily="34" charset="0"/>
              </a:rPr>
              <a:t>et al., </a:t>
            </a:r>
            <a:r>
              <a:rPr lang="fr-FR" altLang="fr-FR" sz="1400" dirty="0" smtClean="0">
                <a:solidFill>
                  <a:schemeClr val="tx2"/>
                </a:solidFill>
                <a:latin typeface="Arial" panose="020B0604020202020204" pitchFamily="34" charset="0"/>
              </a:rPr>
              <a:t>1997</a:t>
            </a:r>
            <a:endParaRPr lang="fr-FR" sz="1400" dirty="0">
              <a:latin typeface="Arial" panose="020B0604020202020204" pitchFamily="34" charset="0"/>
            </a:endParaRPr>
          </a:p>
        </p:txBody>
      </p:sp>
      <p:pic>
        <p:nvPicPr>
          <p:cNvPr id="5529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5569" y="1088177"/>
            <a:ext cx="4465637"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animBg="1"/>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313" y="33338"/>
            <a:ext cx="8229600"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sz="2800" b="1" kern="1200" dirty="0"/>
              <a:t>Facteurs influençant</a:t>
            </a:r>
            <a:br>
              <a:rPr lang="fr-FR" sz="2800" b="1" kern="1200" dirty="0"/>
            </a:br>
            <a:r>
              <a:rPr lang="fr-FR" sz="2800" b="1" kern="1200" dirty="0"/>
              <a:t>la répartition des biomes</a:t>
            </a:r>
          </a:p>
        </p:txBody>
      </p:sp>
      <p:graphicFrame>
        <p:nvGraphicFramePr>
          <p:cNvPr id="3" name="Tableau 2"/>
          <p:cNvGraphicFramePr>
            <a:graphicFrameLocks noGrp="1"/>
          </p:cNvGraphicFramePr>
          <p:nvPr>
            <p:extLst>
              <p:ext uri="{D42A27DB-BD31-4B8C-83A1-F6EECF244321}">
                <p14:modId xmlns:p14="http://schemas.microsoft.com/office/powerpoint/2010/main" val="3276147584"/>
              </p:ext>
            </p:extLst>
          </p:nvPr>
        </p:nvGraphicFramePr>
        <p:xfrm>
          <a:off x="395288" y="1600200"/>
          <a:ext cx="8497888" cy="4561351"/>
        </p:xfrm>
        <a:graphic>
          <a:graphicData uri="http://schemas.openxmlformats.org/drawingml/2006/table">
            <a:tbl>
              <a:tblPr/>
              <a:tblGrid>
                <a:gridCol w="4248944"/>
                <a:gridCol w="4248944"/>
              </a:tblGrid>
              <a:tr h="502805">
                <a:tc>
                  <a:txBody>
                    <a:bodyPr/>
                    <a:lstStyle/>
                    <a:p>
                      <a:pPr algn="ctr"/>
                      <a:r>
                        <a:rPr lang="fr-FR" sz="2400" b="1" dirty="0" smtClean="0">
                          <a:solidFill>
                            <a:schemeClr val="bg1"/>
                          </a:solidFill>
                          <a:latin typeface="Arial" panose="020B0604020202020204" pitchFamily="34" charset="0"/>
                        </a:rPr>
                        <a:t>Biomes </a:t>
                      </a:r>
                      <a:r>
                        <a:rPr lang="fr-FR" sz="2400" b="1" dirty="0">
                          <a:solidFill>
                            <a:schemeClr val="bg1"/>
                          </a:solidFill>
                          <a:latin typeface="Arial" panose="020B0604020202020204" pitchFamily="34" charset="0"/>
                        </a:rPr>
                        <a:t>terrestres</a:t>
                      </a:r>
                      <a:endParaRPr lang="fr-FR" sz="2400" dirty="0">
                        <a:solidFill>
                          <a:schemeClr val="bg1"/>
                        </a:solidFill>
                        <a:latin typeface="Arial" panose="020B0604020202020204" pitchFamily="34" charset="0"/>
                      </a:endParaRP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9933"/>
                    </a:solidFill>
                  </a:tcPr>
                </a:tc>
                <a:tc>
                  <a:txBody>
                    <a:bodyPr/>
                    <a:lstStyle/>
                    <a:p>
                      <a:pPr algn="ctr"/>
                      <a:r>
                        <a:rPr lang="fr-FR" sz="2400" b="1" dirty="0" smtClean="0">
                          <a:solidFill>
                            <a:schemeClr val="bg1"/>
                          </a:solidFill>
                          <a:latin typeface="Arial" panose="020B0604020202020204" pitchFamily="34" charset="0"/>
                        </a:rPr>
                        <a:t>Biomes</a:t>
                      </a:r>
                      <a:r>
                        <a:rPr lang="fr-FR" sz="2400" b="1" dirty="0" smtClean="0">
                          <a:solidFill>
                            <a:schemeClr val="bg2"/>
                          </a:solidFill>
                          <a:latin typeface="Arial" panose="020B0604020202020204" pitchFamily="34" charset="0"/>
                        </a:rPr>
                        <a:t> </a:t>
                      </a:r>
                      <a:r>
                        <a:rPr lang="fr-FR" sz="2400" b="1" dirty="0">
                          <a:solidFill>
                            <a:schemeClr val="bg1"/>
                          </a:solidFill>
                          <a:latin typeface="Arial" panose="020B0604020202020204" pitchFamily="34" charset="0"/>
                        </a:rPr>
                        <a:t>aquatiques</a:t>
                      </a:r>
                      <a:endParaRPr lang="fr-FR" sz="2400" dirty="0">
                        <a:solidFill>
                          <a:schemeClr val="bg1"/>
                        </a:solidFill>
                        <a:latin typeface="Arial" panose="020B0604020202020204" pitchFamily="34" charset="0"/>
                      </a:endParaRP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r>
              <a:tr h="502805">
                <a:tc>
                  <a:txBody>
                    <a:bodyPr/>
                    <a:lstStyle/>
                    <a:p>
                      <a:pPr algn="ctr"/>
                      <a:r>
                        <a:rPr lang="fr-FR" sz="2400" dirty="0">
                          <a:latin typeface="Arial" panose="020B0604020202020204" pitchFamily="34" charset="0"/>
                        </a:rPr>
                        <a:t>Latitude</a:t>
                      </a: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9900">
                            <a:tint val="66000"/>
                            <a:satMod val="160000"/>
                          </a:srgbClr>
                        </a:gs>
                        <a:gs pos="50000">
                          <a:srgbClr val="009900">
                            <a:tint val="44500"/>
                            <a:satMod val="160000"/>
                          </a:srgbClr>
                        </a:gs>
                        <a:gs pos="100000">
                          <a:srgbClr val="009900">
                            <a:tint val="23500"/>
                            <a:satMod val="160000"/>
                          </a:srgbClr>
                        </a:gs>
                      </a:gsLst>
                      <a:lin ang="5400000" scaled="1"/>
                      <a:tileRect/>
                    </a:gradFill>
                  </a:tcPr>
                </a:tc>
                <a:tc>
                  <a:txBody>
                    <a:bodyPr/>
                    <a:lstStyle/>
                    <a:p>
                      <a:pPr algn="ctr"/>
                      <a:r>
                        <a:rPr lang="fr-FR" sz="2400" dirty="0">
                          <a:solidFill>
                            <a:schemeClr val="bg2"/>
                          </a:solidFill>
                          <a:latin typeface="Arial" panose="020B0604020202020204" pitchFamily="34" charset="0"/>
                        </a:rPr>
                        <a:t>Salinité de l'eau</a:t>
                      </a: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chemeClr val="accent1">
                            <a:lumMod val="90000"/>
                            <a:tint val="66000"/>
                            <a:satMod val="160000"/>
                          </a:schemeClr>
                        </a:gs>
                        <a:gs pos="50000">
                          <a:schemeClr val="accent1">
                            <a:lumMod val="90000"/>
                            <a:tint val="44500"/>
                            <a:satMod val="160000"/>
                          </a:schemeClr>
                        </a:gs>
                        <a:gs pos="100000">
                          <a:schemeClr val="accent1">
                            <a:lumMod val="90000"/>
                            <a:tint val="23500"/>
                            <a:satMod val="160000"/>
                          </a:schemeClr>
                        </a:gs>
                      </a:gsLst>
                      <a:lin ang="5400000" scaled="1"/>
                      <a:tileRect/>
                    </a:gradFill>
                  </a:tcPr>
                </a:tc>
              </a:tr>
              <a:tr h="502805">
                <a:tc>
                  <a:txBody>
                    <a:bodyPr/>
                    <a:lstStyle/>
                    <a:p>
                      <a:pPr algn="ctr"/>
                      <a:r>
                        <a:rPr lang="fr-FR" sz="2400" dirty="0">
                          <a:latin typeface="Arial" panose="020B0604020202020204" pitchFamily="34" charset="0"/>
                        </a:rPr>
                        <a:t>Altitude</a:t>
                      </a: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9900">
                            <a:tint val="66000"/>
                            <a:satMod val="160000"/>
                          </a:srgbClr>
                        </a:gs>
                        <a:gs pos="50000">
                          <a:srgbClr val="009900">
                            <a:tint val="44500"/>
                            <a:satMod val="160000"/>
                          </a:srgbClr>
                        </a:gs>
                        <a:gs pos="100000">
                          <a:srgbClr val="009900">
                            <a:tint val="23500"/>
                            <a:satMod val="160000"/>
                          </a:srgbClr>
                        </a:gs>
                      </a:gsLst>
                      <a:lin ang="5400000" scaled="1"/>
                      <a:tileRect/>
                    </a:gradFill>
                  </a:tcPr>
                </a:tc>
                <a:tc>
                  <a:txBody>
                    <a:bodyPr/>
                    <a:lstStyle/>
                    <a:p>
                      <a:pPr algn="ctr"/>
                      <a:r>
                        <a:rPr lang="fr-FR" sz="2400" dirty="0">
                          <a:solidFill>
                            <a:schemeClr val="bg2"/>
                          </a:solidFill>
                          <a:latin typeface="Arial" panose="020B0604020202020204" pitchFamily="34" charset="0"/>
                        </a:rPr>
                        <a:t>Profondeur de l'eau</a:t>
                      </a: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chemeClr val="accent1">
                            <a:lumMod val="90000"/>
                            <a:tint val="66000"/>
                            <a:satMod val="160000"/>
                          </a:schemeClr>
                        </a:gs>
                        <a:gs pos="50000">
                          <a:schemeClr val="accent1">
                            <a:lumMod val="90000"/>
                            <a:tint val="44500"/>
                            <a:satMod val="160000"/>
                          </a:schemeClr>
                        </a:gs>
                        <a:gs pos="100000">
                          <a:schemeClr val="accent1">
                            <a:lumMod val="90000"/>
                            <a:tint val="23500"/>
                            <a:satMod val="160000"/>
                          </a:schemeClr>
                        </a:gs>
                      </a:gsLst>
                      <a:lin ang="5400000" scaled="1"/>
                      <a:tileRect/>
                    </a:gradFill>
                  </a:tcPr>
                </a:tc>
              </a:tr>
              <a:tr h="502805">
                <a:tc>
                  <a:txBody>
                    <a:bodyPr/>
                    <a:lstStyle/>
                    <a:p>
                      <a:pPr algn="ctr"/>
                      <a:r>
                        <a:rPr lang="fr-FR" sz="2400" dirty="0">
                          <a:latin typeface="Arial" panose="020B0604020202020204" pitchFamily="34" charset="0"/>
                        </a:rPr>
                        <a:t>Précipitations</a:t>
                      </a: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9900">
                            <a:tint val="66000"/>
                            <a:satMod val="160000"/>
                          </a:srgbClr>
                        </a:gs>
                        <a:gs pos="50000">
                          <a:srgbClr val="009900">
                            <a:tint val="44500"/>
                            <a:satMod val="160000"/>
                          </a:srgbClr>
                        </a:gs>
                        <a:gs pos="100000">
                          <a:srgbClr val="009900">
                            <a:tint val="23500"/>
                            <a:satMod val="160000"/>
                          </a:srgbClr>
                        </a:gs>
                      </a:gsLst>
                      <a:lin ang="5400000" scaled="1"/>
                      <a:tileRect/>
                    </a:gradFill>
                  </a:tcPr>
                </a:tc>
                <a:tc>
                  <a:txBody>
                    <a:bodyPr/>
                    <a:lstStyle/>
                    <a:p>
                      <a:pPr algn="ctr"/>
                      <a:r>
                        <a:rPr lang="fr-FR" sz="2400" dirty="0">
                          <a:solidFill>
                            <a:schemeClr val="bg2"/>
                          </a:solidFill>
                          <a:latin typeface="Arial" panose="020B0604020202020204" pitchFamily="34" charset="0"/>
                        </a:rPr>
                        <a:t>Force et sens du courant</a:t>
                      </a: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chemeClr val="accent1">
                            <a:lumMod val="90000"/>
                            <a:tint val="66000"/>
                            <a:satMod val="160000"/>
                          </a:schemeClr>
                        </a:gs>
                        <a:gs pos="50000">
                          <a:schemeClr val="accent1">
                            <a:lumMod val="90000"/>
                            <a:tint val="44500"/>
                            <a:satMod val="160000"/>
                          </a:schemeClr>
                        </a:gs>
                        <a:gs pos="100000">
                          <a:schemeClr val="accent1">
                            <a:lumMod val="90000"/>
                            <a:tint val="23500"/>
                            <a:satMod val="160000"/>
                          </a:schemeClr>
                        </a:gs>
                      </a:gsLst>
                      <a:lin ang="5400000" scaled="1"/>
                      <a:tileRect/>
                    </a:gradFill>
                  </a:tcPr>
                </a:tc>
              </a:tr>
              <a:tr h="502805">
                <a:tc>
                  <a:txBody>
                    <a:bodyPr/>
                    <a:lstStyle/>
                    <a:p>
                      <a:pPr algn="ctr"/>
                      <a:r>
                        <a:rPr lang="fr-FR" sz="2400" dirty="0">
                          <a:latin typeface="Arial" panose="020B0604020202020204" pitchFamily="34" charset="0"/>
                        </a:rPr>
                        <a:t>Vents</a:t>
                      </a: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9900">
                            <a:tint val="66000"/>
                            <a:satMod val="160000"/>
                          </a:srgbClr>
                        </a:gs>
                        <a:gs pos="50000">
                          <a:srgbClr val="009900">
                            <a:tint val="44500"/>
                            <a:satMod val="160000"/>
                          </a:srgbClr>
                        </a:gs>
                        <a:gs pos="100000">
                          <a:srgbClr val="009900">
                            <a:tint val="23500"/>
                            <a:satMod val="160000"/>
                          </a:srgbClr>
                        </a:gs>
                      </a:gsLst>
                      <a:lin ang="5400000" scaled="1"/>
                      <a:tileRect/>
                    </a:gradFill>
                  </a:tcPr>
                </a:tc>
                <a:tc rowSpan="2">
                  <a:txBody>
                    <a:bodyPr/>
                    <a:lstStyle/>
                    <a:p>
                      <a:pPr algn="ctr"/>
                      <a:r>
                        <a:rPr lang="fr-FR" sz="2400" dirty="0">
                          <a:solidFill>
                            <a:schemeClr val="bg2"/>
                          </a:solidFill>
                          <a:latin typeface="Arial" panose="020B0604020202020204" pitchFamily="34" charset="0"/>
                        </a:rPr>
                        <a:t>Quantité de dioxygène et de dioxyde de </a:t>
                      </a:r>
                      <a:r>
                        <a:rPr lang="fr-FR" sz="2400" dirty="0" smtClean="0">
                          <a:solidFill>
                            <a:schemeClr val="bg2"/>
                          </a:solidFill>
                          <a:latin typeface="Arial" panose="020B0604020202020204" pitchFamily="34" charset="0"/>
                        </a:rPr>
                        <a:t>carbone</a:t>
                      </a:r>
                      <a:endParaRPr lang="fr-FR" sz="2400" dirty="0">
                        <a:solidFill>
                          <a:schemeClr val="bg2"/>
                        </a:solidFill>
                        <a:latin typeface="Arial" panose="020B0604020202020204" pitchFamily="34" charset="0"/>
                      </a:endParaRP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chemeClr val="accent1">
                            <a:lumMod val="90000"/>
                            <a:tint val="66000"/>
                            <a:satMod val="160000"/>
                          </a:schemeClr>
                        </a:gs>
                        <a:gs pos="50000">
                          <a:schemeClr val="accent1">
                            <a:lumMod val="90000"/>
                            <a:tint val="44500"/>
                            <a:satMod val="160000"/>
                          </a:schemeClr>
                        </a:gs>
                        <a:gs pos="100000">
                          <a:schemeClr val="accent1">
                            <a:lumMod val="90000"/>
                            <a:tint val="23500"/>
                            <a:satMod val="160000"/>
                          </a:schemeClr>
                        </a:gs>
                      </a:gsLst>
                      <a:lin ang="5400000" scaled="1"/>
                      <a:tileRect/>
                    </a:gradFill>
                  </a:tcPr>
                </a:tc>
              </a:tr>
              <a:tr h="538911">
                <a:tc>
                  <a:txBody>
                    <a:bodyPr/>
                    <a:lstStyle/>
                    <a:p>
                      <a:pPr algn="ctr"/>
                      <a:r>
                        <a:rPr lang="fr-FR" sz="2400" dirty="0">
                          <a:latin typeface="Arial" panose="020B0604020202020204" pitchFamily="34" charset="0"/>
                        </a:rPr>
                        <a:t>Type de sol</a:t>
                      </a: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9900">
                            <a:tint val="66000"/>
                            <a:satMod val="160000"/>
                          </a:srgbClr>
                        </a:gs>
                        <a:gs pos="50000">
                          <a:srgbClr val="009900">
                            <a:tint val="44500"/>
                            <a:satMod val="160000"/>
                          </a:srgbClr>
                        </a:gs>
                        <a:gs pos="100000">
                          <a:srgbClr val="009900">
                            <a:tint val="23500"/>
                            <a:satMod val="160000"/>
                          </a:srgbClr>
                        </a:gs>
                      </a:gsLst>
                      <a:lin ang="5400000" scaled="1"/>
                      <a:tileRect/>
                    </a:gradFill>
                  </a:tcPr>
                </a:tc>
                <a:tc vMerge="1">
                  <a:txBody>
                    <a:bodyPr/>
                    <a:lstStyle/>
                    <a:p>
                      <a:endParaRPr lang="fr-FR"/>
                    </a:p>
                  </a:txBody>
                  <a:tcPr/>
                </a:tc>
              </a:tr>
              <a:tr h="502805">
                <a:tc gridSpan="2">
                  <a:txBody>
                    <a:bodyPr/>
                    <a:lstStyle/>
                    <a:p>
                      <a:pPr algn="ctr"/>
                      <a:r>
                        <a:rPr lang="fr-FR" sz="2400" dirty="0">
                          <a:latin typeface="Arial" panose="020B0604020202020204" pitchFamily="34" charset="0"/>
                        </a:rPr>
                        <a:t>Nourriture</a:t>
                      </a: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CC99">
                            <a:tint val="66000"/>
                            <a:satMod val="160000"/>
                          </a:srgbClr>
                        </a:gs>
                        <a:gs pos="50000">
                          <a:srgbClr val="00CC99">
                            <a:tint val="44500"/>
                            <a:satMod val="160000"/>
                          </a:srgbClr>
                        </a:gs>
                        <a:gs pos="100000">
                          <a:srgbClr val="00CC99">
                            <a:tint val="23500"/>
                            <a:satMod val="160000"/>
                          </a:srgbClr>
                        </a:gs>
                      </a:gsLst>
                      <a:path path="circle">
                        <a:fillToRect l="50000" t="50000" r="50000" b="50000"/>
                      </a:path>
                      <a:tileRect/>
                    </a:gradFill>
                  </a:tcPr>
                </a:tc>
                <a:tc hMerge="1">
                  <a:txBody>
                    <a:bodyPr/>
                    <a:lstStyle/>
                    <a:p>
                      <a:endParaRPr lang="fr-FR"/>
                    </a:p>
                  </a:txBody>
                  <a:tcPr/>
                </a:tc>
              </a:tr>
              <a:tr h="502805">
                <a:tc gridSpan="2">
                  <a:txBody>
                    <a:bodyPr/>
                    <a:lstStyle/>
                    <a:p>
                      <a:pPr algn="ctr"/>
                      <a:r>
                        <a:rPr lang="fr-FR" sz="2400" dirty="0">
                          <a:latin typeface="Arial" panose="020B0604020202020204" pitchFamily="34" charset="0"/>
                        </a:rPr>
                        <a:t>Insolation (ensoleillement, lumière)</a:t>
                      </a: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CC99">
                            <a:tint val="66000"/>
                            <a:satMod val="160000"/>
                          </a:srgbClr>
                        </a:gs>
                        <a:gs pos="50000">
                          <a:srgbClr val="00CC99">
                            <a:tint val="44500"/>
                            <a:satMod val="160000"/>
                          </a:srgbClr>
                        </a:gs>
                        <a:gs pos="100000">
                          <a:srgbClr val="00CC99">
                            <a:tint val="23500"/>
                            <a:satMod val="160000"/>
                          </a:srgbClr>
                        </a:gs>
                      </a:gsLst>
                      <a:path path="circle">
                        <a:fillToRect l="50000" t="50000" r="50000" b="50000"/>
                      </a:path>
                      <a:tileRect/>
                    </a:gradFill>
                  </a:tcPr>
                </a:tc>
                <a:tc hMerge="1">
                  <a:txBody>
                    <a:bodyPr/>
                    <a:lstStyle/>
                    <a:p>
                      <a:endParaRPr lang="fr-FR"/>
                    </a:p>
                  </a:txBody>
                  <a:tcPr/>
                </a:tc>
              </a:tr>
              <a:tr h="502805">
                <a:tc gridSpan="2">
                  <a:txBody>
                    <a:bodyPr/>
                    <a:lstStyle/>
                    <a:p>
                      <a:pPr algn="ctr"/>
                      <a:r>
                        <a:rPr lang="fr-FR" sz="2400" dirty="0">
                          <a:latin typeface="Arial" panose="020B0604020202020204" pitchFamily="34" charset="0"/>
                        </a:rPr>
                        <a:t>Température</a:t>
                      </a:r>
                    </a:p>
                  </a:txBody>
                  <a:tcPr marL="22775" marR="22775" marT="11385" marB="113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CC99">
                            <a:tint val="66000"/>
                            <a:satMod val="160000"/>
                          </a:srgbClr>
                        </a:gs>
                        <a:gs pos="50000">
                          <a:srgbClr val="00CC99">
                            <a:tint val="44500"/>
                            <a:satMod val="160000"/>
                          </a:srgbClr>
                        </a:gs>
                        <a:gs pos="100000">
                          <a:srgbClr val="00CC99">
                            <a:tint val="23500"/>
                            <a:satMod val="160000"/>
                          </a:srgbClr>
                        </a:gs>
                      </a:gsLst>
                      <a:path path="circle">
                        <a:fillToRect l="50000" t="50000" r="50000" b="50000"/>
                      </a:path>
                      <a:tileRect/>
                    </a:gradFill>
                  </a:tcPr>
                </a:tc>
                <a:tc hMerge="1">
                  <a:txBody>
                    <a:bodyPr/>
                    <a:lstStyle/>
                    <a:p>
                      <a:endParaRPr lang="fr-FR"/>
                    </a:p>
                  </a:txBody>
                  <a:tcPr/>
                </a:tc>
              </a:tr>
            </a:tbl>
          </a:graphicData>
        </a:graphic>
      </p:graphicFrame>
    </p:spTree>
    <p:extLst>
      <p:ext uri="{BB962C8B-B14F-4D97-AF65-F5344CB8AC3E}">
        <p14:creationId xmlns:p14="http://schemas.microsoft.com/office/powerpoint/2010/main" val="24455255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ce réservé du numéro de diapositive 3"/>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4DD47C2E-3C52-4BC1-B87E-EA317C2B6115}" type="slidenum">
              <a:rPr lang="fr-FR" altLang="fr-FR" sz="1400" smtClean="0">
                <a:latin typeface="Arial" panose="020B0604020202020204" pitchFamily="34" charset="0"/>
              </a:rPr>
              <a:pPr eaLnBrk="1" hangingPunct="1">
                <a:spcBef>
                  <a:spcPct val="0"/>
                </a:spcBef>
                <a:buFontTx/>
                <a:buNone/>
              </a:pPr>
              <a:t>71</a:t>
            </a:fld>
            <a:endParaRPr lang="fr-FR" altLang="fr-FR" sz="1400" dirty="0" smtClean="0">
              <a:latin typeface="Arial" panose="020B0604020202020204" pitchFamily="34" charset="0"/>
            </a:endParaRPr>
          </a:p>
        </p:txBody>
      </p:sp>
      <p:pic>
        <p:nvPicPr>
          <p:cNvPr id="50181"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6451" name="Rectangle 3"/>
          <p:cNvSpPr>
            <a:spLocks noChangeArrowheads="1"/>
          </p:cNvSpPr>
          <p:nvPr/>
        </p:nvSpPr>
        <p:spPr bwMode="auto">
          <a:xfrm>
            <a:off x="-108520" y="4652963"/>
            <a:ext cx="4896495"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r>
              <a:rPr lang="fr-FR" altLang="fr-FR" sz="2800" b="1" dirty="0">
                <a:solidFill>
                  <a:srgbClr val="006600"/>
                </a:solidFill>
                <a:effectLst>
                  <a:outerShdw blurRad="38100" dist="38100" dir="2700000" algn="tl">
                    <a:srgbClr val="C0C0C0"/>
                  </a:outerShdw>
                </a:effectLst>
                <a:latin typeface="Arial" panose="020B0604020202020204" pitchFamily="34" charset="0"/>
                <a:ea typeface="+mj-ea"/>
                <a:cs typeface="+mj-cs"/>
              </a:rPr>
              <a:t> Les biomes marins</a:t>
            </a:r>
            <a:br>
              <a:rPr lang="fr-FR" altLang="fr-FR" sz="2800" b="1" dirty="0">
                <a:solidFill>
                  <a:srgbClr val="006600"/>
                </a:solidFill>
                <a:effectLst>
                  <a:outerShdw blurRad="38100" dist="38100" dir="2700000" algn="tl">
                    <a:srgbClr val="C0C0C0"/>
                  </a:outerShdw>
                </a:effectLst>
                <a:latin typeface="Arial" panose="020B0604020202020204" pitchFamily="34" charset="0"/>
                <a:ea typeface="+mj-ea"/>
                <a:cs typeface="+mj-cs"/>
              </a:rPr>
            </a:br>
            <a:r>
              <a:rPr lang="fr-FR" altLang="fr-FR" sz="2800" b="1" dirty="0">
                <a:solidFill>
                  <a:srgbClr val="006600"/>
                </a:solidFill>
                <a:effectLst>
                  <a:outerShdw blurRad="38100" dist="38100" dir="2700000" algn="tl">
                    <a:srgbClr val="C0C0C0"/>
                  </a:outerShdw>
                </a:effectLst>
                <a:latin typeface="Arial" panose="020B0604020202020204" pitchFamily="34" charset="0"/>
                <a:ea typeface="+mj-ea"/>
                <a:cs typeface="+mj-cs"/>
              </a:rPr>
              <a:t>     - Zones côtières</a:t>
            </a:r>
            <a:br>
              <a:rPr lang="fr-FR" altLang="fr-FR" sz="2800" b="1" dirty="0">
                <a:solidFill>
                  <a:srgbClr val="006600"/>
                </a:solidFill>
                <a:effectLst>
                  <a:outerShdw blurRad="38100" dist="38100" dir="2700000" algn="tl">
                    <a:srgbClr val="C0C0C0"/>
                  </a:outerShdw>
                </a:effectLst>
                <a:latin typeface="Arial" panose="020B0604020202020204" pitchFamily="34" charset="0"/>
                <a:ea typeface="+mj-ea"/>
                <a:cs typeface="+mj-cs"/>
              </a:rPr>
            </a:br>
            <a:r>
              <a:rPr lang="fr-FR" altLang="fr-FR" sz="2800" b="1" dirty="0">
                <a:solidFill>
                  <a:srgbClr val="006600"/>
                </a:solidFill>
                <a:effectLst>
                  <a:outerShdw blurRad="38100" dist="38100" dir="2700000" algn="tl">
                    <a:srgbClr val="C0C0C0"/>
                  </a:outerShdw>
                </a:effectLst>
                <a:latin typeface="Arial" panose="020B0604020202020204" pitchFamily="34" charset="0"/>
                <a:ea typeface="+mj-ea"/>
                <a:cs typeface="+mj-cs"/>
              </a:rPr>
              <a:t>     - Zones de Pleine mer</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Espace réservé du numéro de diapositive 4"/>
          <p:cNvSpPr>
            <a:spLocks noGrp="1"/>
          </p:cNvSpPr>
          <p:nvPr>
            <p:ph type="sldNum" sz="quarter" idx="4294967295"/>
          </p:nvPr>
        </p:nvSpPr>
        <p:spPr>
          <a:noFill/>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FF888374-F813-4920-9D4B-38A5D484A1D5}" type="slidenum">
              <a:rPr lang="fr-FR" altLang="fr-FR" sz="1400" smtClean="0">
                <a:latin typeface="Arial" panose="020B0604020202020204" pitchFamily="34" charset="0"/>
              </a:rPr>
              <a:pPr eaLnBrk="1" hangingPunct="1">
                <a:spcBef>
                  <a:spcPct val="0"/>
                </a:spcBef>
                <a:buFontTx/>
                <a:buNone/>
              </a:pPr>
              <a:t>72</a:t>
            </a:fld>
            <a:endParaRPr lang="fr-FR" altLang="fr-FR" sz="1400" dirty="0" smtClean="0">
              <a:latin typeface="Arial" panose="020B0604020202020204" pitchFamily="34" charset="0"/>
            </a:endParaRPr>
          </a:p>
        </p:txBody>
      </p:sp>
      <p:sp>
        <p:nvSpPr>
          <p:cNvPr id="618498" name="Rectangle 2"/>
          <p:cNvSpPr>
            <a:spLocks noGrp="1" noChangeArrowheads="1"/>
          </p:cNvSpPr>
          <p:nvPr>
            <p:ph type="title"/>
          </p:nvPr>
        </p:nvSpPr>
        <p:spPr>
          <a:xfrm>
            <a:off x="304800" y="150813"/>
            <a:ext cx="8534399" cy="119062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fr-FR" altLang="fr-FR" sz="2800" b="1" kern="1200" dirty="0"/>
              <a:t>Biomes marins de la zone côtière</a:t>
            </a:r>
          </a:p>
        </p:txBody>
      </p:sp>
      <p:sp>
        <p:nvSpPr>
          <p:cNvPr id="51204" name="Text Box 3"/>
          <p:cNvSpPr txBox="1">
            <a:spLocks noChangeArrowheads="1"/>
          </p:cNvSpPr>
          <p:nvPr/>
        </p:nvSpPr>
        <p:spPr bwMode="auto">
          <a:xfrm>
            <a:off x="304800" y="1196752"/>
            <a:ext cx="8534400" cy="2685351"/>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100000"/>
              </a:spcBef>
              <a:spcAft>
                <a:spcPts val="500"/>
              </a:spcAft>
              <a:buFont typeface="Wingdings" pitchFamily="2" charset="2"/>
              <a:buChar char="§"/>
            </a:pPr>
            <a:r>
              <a:rPr lang="fr-FR" altLang="fr-FR" sz="2400" dirty="0">
                <a:latin typeface="Arial" panose="020B0604020202020204" pitchFamily="34" charset="0"/>
              </a:rPr>
              <a:t> </a:t>
            </a:r>
            <a:r>
              <a:rPr lang="fr-FR" altLang="fr-FR" sz="2400" u="sng" dirty="0">
                <a:latin typeface="Arial" panose="020B0604020202020204" pitchFamily="34" charset="0"/>
              </a:rPr>
              <a:t>Eaux côtières, estuaires, lagons</a:t>
            </a:r>
          </a:p>
          <a:p>
            <a:pPr lvl="1">
              <a:spcBef>
                <a:spcPct val="0"/>
              </a:spcBef>
              <a:spcAft>
                <a:spcPts val="500"/>
              </a:spcAft>
            </a:pPr>
            <a:r>
              <a:rPr lang="fr-FR" altLang="fr-FR" sz="2400" dirty="0">
                <a:latin typeface="Arial" panose="020B0604020202020204" pitchFamily="34" charset="0"/>
              </a:rPr>
              <a:t> interface entre milieux marins et d’eau douce, et entre</a:t>
            </a:r>
            <a:br>
              <a:rPr lang="fr-FR" altLang="fr-FR" sz="2400" dirty="0">
                <a:latin typeface="Arial" panose="020B0604020202020204" pitchFamily="34" charset="0"/>
              </a:rPr>
            </a:br>
            <a:r>
              <a:rPr lang="fr-FR" altLang="fr-FR" sz="2400" dirty="0">
                <a:latin typeface="Arial" panose="020B0604020202020204" pitchFamily="34" charset="0"/>
              </a:rPr>
              <a:t>   continents et océans. </a:t>
            </a:r>
          </a:p>
          <a:p>
            <a:pPr lvl="1">
              <a:spcBef>
                <a:spcPct val="0"/>
              </a:spcBef>
              <a:spcAft>
                <a:spcPts val="500"/>
              </a:spcAft>
            </a:pPr>
            <a:r>
              <a:rPr lang="fr-FR" altLang="fr-FR" sz="2400" dirty="0">
                <a:latin typeface="Arial" panose="020B0604020202020204" pitchFamily="34" charset="0"/>
              </a:rPr>
              <a:t> rôle essentiel pour la reproduction de nombreuses</a:t>
            </a:r>
            <a:br>
              <a:rPr lang="fr-FR" altLang="fr-FR" sz="2400" dirty="0">
                <a:latin typeface="Arial" panose="020B0604020202020204" pitchFamily="34" charset="0"/>
              </a:rPr>
            </a:br>
            <a:r>
              <a:rPr lang="fr-FR" altLang="fr-FR" sz="2400" dirty="0">
                <a:latin typeface="Arial" panose="020B0604020202020204" pitchFamily="34" charset="0"/>
              </a:rPr>
              <a:t>   espèces</a:t>
            </a:r>
          </a:p>
          <a:p>
            <a:pPr>
              <a:spcBef>
                <a:spcPct val="50000"/>
              </a:spcBef>
              <a:spcAft>
                <a:spcPts val="500"/>
              </a:spcAft>
              <a:buFont typeface="Wingdings" pitchFamily="2" charset="2"/>
              <a:buChar char="§"/>
            </a:pPr>
            <a:endParaRPr lang="fr-FR" altLang="fr-FR" sz="2400" dirty="0">
              <a:latin typeface="Arial" panose="020B0604020202020204" pitchFamily="34" charset="0"/>
            </a:endParaRPr>
          </a:p>
        </p:txBody>
      </p:sp>
      <p:pic>
        <p:nvPicPr>
          <p:cNvPr id="51205" name="Picture 5" descr="F:\2013 12 14 PHOTOS A CONSERVER\2012 08 22 à 29 Bretagne\195_2308\IMGP1454.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16016" y="3356992"/>
            <a:ext cx="432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06" name="Picture 6" descr="F:\2013 12 14 PHOTOS A CONSERVER\2012 07 01 à 06 Val André\110_0407\IMGP0829.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504" y="3365681"/>
            <a:ext cx="4320000" cy="324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Espace réservé du numéro de diapositive 4"/>
          <p:cNvSpPr>
            <a:spLocks noGrp="1"/>
          </p:cNvSpPr>
          <p:nvPr>
            <p:ph type="sldNum" sz="quarter" idx="4294967295"/>
          </p:nvPr>
        </p:nvSpPr>
        <p:spPr>
          <a:noFill/>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FF888374-F813-4920-9D4B-38A5D484A1D5}" type="slidenum">
              <a:rPr lang="fr-FR" altLang="fr-FR" sz="1400" smtClean="0">
                <a:latin typeface="Arial" panose="020B0604020202020204" pitchFamily="34" charset="0"/>
              </a:rPr>
              <a:pPr eaLnBrk="1" hangingPunct="1">
                <a:spcBef>
                  <a:spcPct val="0"/>
                </a:spcBef>
                <a:buFontTx/>
                <a:buNone/>
              </a:pPr>
              <a:t>73</a:t>
            </a:fld>
            <a:endParaRPr lang="fr-FR" altLang="fr-FR" sz="1400" dirty="0" smtClean="0">
              <a:latin typeface="Arial" panose="020B0604020202020204" pitchFamily="34" charset="0"/>
            </a:endParaRPr>
          </a:p>
        </p:txBody>
      </p:sp>
      <p:sp>
        <p:nvSpPr>
          <p:cNvPr id="618498" name="Rectangle 2"/>
          <p:cNvSpPr>
            <a:spLocks noGrp="1" noChangeArrowheads="1"/>
          </p:cNvSpPr>
          <p:nvPr>
            <p:ph type="title"/>
          </p:nvPr>
        </p:nvSpPr>
        <p:spPr>
          <a:xfrm>
            <a:off x="304800" y="150813"/>
            <a:ext cx="8534399" cy="119062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fr-FR" altLang="fr-FR" sz="2800" b="1" kern="1200" dirty="0"/>
              <a:t>Biomes marins de la zone côtière</a:t>
            </a:r>
          </a:p>
        </p:txBody>
      </p:sp>
      <p:pic>
        <p:nvPicPr>
          <p:cNvPr id="186370" name="Picture 2" descr="File:Coral reef in Ras Muhammad nature park (Iolanda reef).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5483" y="2276872"/>
            <a:ext cx="8238692" cy="4608512"/>
          </a:xfrm>
          <a:prstGeom prst="rect">
            <a:avLst/>
          </a:prstGeom>
          <a:noFill/>
          <a:extLst>
            <a:ext uri="{909E8E84-426E-40DD-AFC4-6F175D3DCCD1}">
              <a14:hiddenFill xmlns:a14="http://schemas.microsoft.com/office/drawing/2010/main">
                <a:solidFill>
                  <a:srgbClr val="FFFFFF"/>
                </a:solidFill>
              </a14:hiddenFill>
            </a:ext>
          </a:extLst>
        </p:spPr>
      </p:pic>
      <p:sp>
        <p:nvSpPr>
          <p:cNvPr id="51204" name="Text Box 3"/>
          <p:cNvSpPr txBox="1">
            <a:spLocks noChangeArrowheads="1"/>
          </p:cNvSpPr>
          <p:nvPr/>
        </p:nvSpPr>
        <p:spPr bwMode="auto">
          <a:xfrm>
            <a:off x="304800" y="1308343"/>
            <a:ext cx="8534400" cy="1328569"/>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50000"/>
              </a:spcBef>
              <a:spcAft>
                <a:spcPts val="500"/>
              </a:spcAft>
              <a:buFont typeface="Wingdings" pitchFamily="2" charset="2"/>
              <a:buChar char="§"/>
            </a:pPr>
            <a:r>
              <a:rPr lang="fr-FR" altLang="fr-FR" sz="2400" dirty="0" smtClean="0">
                <a:latin typeface="Arial" panose="020B0604020202020204" pitchFamily="34" charset="0"/>
              </a:rPr>
              <a:t> </a:t>
            </a:r>
            <a:r>
              <a:rPr lang="fr-FR" altLang="fr-FR" sz="2400" u="sng" dirty="0">
                <a:latin typeface="Arial" panose="020B0604020202020204" pitchFamily="34" charset="0"/>
              </a:rPr>
              <a:t>Récifs coralliens</a:t>
            </a:r>
          </a:p>
          <a:p>
            <a:pPr lvl="1">
              <a:spcBef>
                <a:spcPct val="0"/>
              </a:spcBef>
              <a:spcAft>
                <a:spcPts val="500"/>
              </a:spcAft>
            </a:pPr>
            <a:r>
              <a:rPr lang="fr-FR" altLang="fr-FR" sz="2400" dirty="0">
                <a:latin typeface="Arial" panose="020B0604020202020204" pitchFamily="34" charset="0"/>
              </a:rPr>
              <a:t> écosystème dominant des régions tropicales</a:t>
            </a:r>
          </a:p>
          <a:p>
            <a:pPr lvl="1">
              <a:spcBef>
                <a:spcPct val="0"/>
              </a:spcBef>
              <a:spcAft>
                <a:spcPts val="500"/>
              </a:spcAft>
            </a:pPr>
            <a:r>
              <a:rPr lang="fr-FR" altLang="fr-FR" sz="2400" dirty="0">
                <a:latin typeface="Arial" panose="020B0604020202020204" pitchFamily="34" charset="0"/>
              </a:rPr>
              <a:t> riches en biodiversité mais </a:t>
            </a:r>
            <a:r>
              <a:rPr lang="fr-FR" altLang="fr-FR" sz="2400" dirty="0" smtClean="0">
                <a:latin typeface="Arial" panose="020B0604020202020204" pitchFamily="34" charset="0"/>
              </a:rPr>
              <a:t>fragiles</a:t>
            </a:r>
            <a:endParaRPr lang="fr-FR" altLang="fr-FR" sz="2400" dirty="0">
              <a:latin typeface="Arial" panose="020B0604020202020204" pitchFamily="34" charset="0"/>
            </a:endParaRPr>
          </a:p>
        </p:txBody>
      </p:sp>
      <p:sp>
        <p:nvSpPr>
          <p:cNvPr id="2" name="ZoneTexte 1"/>
          <p:cNvSpPr txBox="1"/>
          <p:nvPr/>
        </p:nvSpPr>
        <p:spPr>
          <a:xfrm rot="16200000">
            <a:off x="6196873" y="4018377"/>
            <a:ext cx="5433025" cy="246221"/>
          </a:xfrm>
          <a:prstGeom prst="rect">
            <a:avLst/>
          </a:prstGeom>
          <a:noFill/>
        </p:spPr>
        <p:txBody>
          <a:bodyPr wrap="square" rtlCol="0">
            <a:spAutoFit/>
          </a:bodyPr>
          <a:lstStyle/>
          <a:p>
            <a:r>
              <a:rPr lang="nl-NL" sz="1000" b="1" dirty="0" smtClean="0">
                <a:latin typeface="Arial" panose="020B0604020202020204" pitchFamily="34" charset="0"/>
              </a:rPr>
              <a:t>Coral reef in Ras Muhammad </a:t>
            </a:r>
            <a:r>
              <a:rPr lang="nl-NL" sz="1000" b="1" dirty="0" err="1" smtClean="0">
                <a:latin typeface="Arial" panose="020B0604020202020204" pitchFamily="34" charset="0"/>
              </a:rPr>
              <a:t>nature</a:t>
            </a:r>
            <a:r>
              <a:rPr lang="nl-NL" sz="1000" b="1" dirty="0" smtClean="0">
                <a:latin typeface="Arial" panose="020B0604020202020204" pitchFamily="34" charset="0"/>
              </a:rPr>
              <a:t> park (</a:t>
            </a:r>
            <a:r>
              <a:rPr lang="nl-NL" sz="1000" b="1" dirty="0" err="1" smtClean="0">
                <a:latin typeface="Arial" panose="020B0604020202020204" pitchFamily="34" charset="0"/>
              </a:rPr>
              <a:t>Iolanda</a:t>
            </a:r>
            <a:r>
              <a:rPr lang="nl-NL" sz="1000" b="1" dirty="0" smtClean="0">
                <a:latin typeface="Arial" panose="020B0604020202020204" pitchFamily="34" charset="0"/>
              </a:rPr>
              <a:t> reef).jpg </a:t>
            </a:r>
            <a:r>
              <a:rPr lang="fr-FR" sz="1000" dirty="0" smtClean="0">
                <a:latin typeface="Arial" panose="020B0604020202020204" pitchFamily="34" charset="0"/>
              </a:rPr>
              <a:t> </a:t>
            </a:r>
            <a:r>
              <a:rPr lang="fr-FR" sz="1000" dirty="0" err="1" smtClean="0">
                <a:latin typeface="Arial" panose="020B0604020202020204" pitchFamily="34" charset="0"/>
              </a:rPr>
              <a:t>Creative</a:t>
            </a:r>
            <a:r>
              <a:rPr lang="fr-FR" sz="1000" dirty="0" smtClean="0">
                <a:latin typeface="Arial" panose="020B0604020202020204" pitchFamily="34" charset="0"/>
              </a:rPr>
              <a:t> Commons </a:t>
            </a:r>
            <a:endParaRPr lang="fr-FR" sz="1000" dirty="0">
              <a:latin typeface="Arial" panose="020B0604020202020204" pitchFamily="34" charset="0"/>
            </a:endParaRPr>
          </a:p>
        </p:txBody>
      </p:sp>
    </p:spTree>
    <p:extLst>
      <p:ext uri="{BB962C8B-B14F-4D97-AF65-F5344CB8AC3E}">
        <p14:creationId xmlns:p14="http://schemas.microsoft.com/office/powerpoint/2010/main" val="69624379"/>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Espace réservé du numéro de diapositive 4"/>
          <p:cNvSpPr>
            <a:spLocks noGrp="1"/>
          </p:cNvSpPr>
          <p:nvPr>
            <p:ph type="sldNum" sz="quarter" idx="4294967295"/>
          </p:nvPr>
        </p:nvSpPr>
        <p:spPr>
          <a:noFill/>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FF888374-F813-4920-9D4B-38A5D484A1D5}" type="slidenum">
              <a:rPr lang="fr-FR" altLang="fr-FR" sz="1400" smtClean="0">
                <a:latin typeface="Arial" panose="020B0604020202020204" pitchFamily="34" charset="0"/>
              </a:rPr>
              <a:pPr eaLnBrk="1" hangingPunct="1">
                <a:spcBef>
                  <a:spcPct val="0"/>
                </a:spcBef>
                <a:buFontTx/>
                <a:buNone/>
              </a:pPr>
              <a:t>74</a:t>
            </a:fld>
            <a:endParaRPr lang="fr-FR" altLang="fr-FR" sz="1400" dirty="0" smtClean="0">
              <a:latin typeface="Arial" panose="020B0604020202020204" pitchFamily="34" charset="0"/>
            </a:endParaRPr>
          </a:p>
        </p:txBody>
      </p:sp>
      <p:sp>
        <p:nvSpPr>
          <p:cNvPr id="618498" name="Rectangle 2"/>
          <p:cNvSpPr>
            <a:spLocks noGrp="1" noChangeArrowheads="1"/>
          </p:cNvSpPr>
          <p:nvPr>
            <p:ph type="title"/>
          </p:nvPr>
        </p:nvSpPr>
        <p:spPr>
          <a:xfrm>
            <a:off x="304800" y="150813"/>
            <a:ext cx="8534399" cy="119062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fr-FR" altLang="fr-FR" sz="2800" b="1" kern="1200" dirty="0"/>
              <a:t>Biomes marins de la zone côtière</a:t>
            </a:r>
          </a:p>
        </p:txBody>
      </p:sp>
      <p:sp>
        <p:nvSpPr>
          <p:cNvPr id="51204" name="Text Box 3"/>
          <p:cNvSpPr txBox="1">
            <a:spLocks noChangeArrowheads="1"/>
          </p:cNvSpPr>
          <p:nvPr/>
        </p:nvSpPr>
        <p:spPr bwMode="auto">
          <a:xfrm>
            <a:off x="304800" y="1524000"/>
            <a:ext cx="8534400" cy="1328569"/>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100000"/>
              </a:spcBef>
              <a:spcAft>
                <a:spcPts val="500"/>
              </a:spcAft>
              <a:buFont typeface="Wingdings" pitchFamily="2" charset="2"/>
              <a:buChar char="§"/>
            </a:pPr>
            <a:r>
              <a:rPr lang="fr-FR" altLang="fr-FR" sz="2400" u="sng" dirty="0" smtClean="0">
                <a:latin typeface="Arial" panose="020B0604020202020204" pitchFamily="34" charset="0"/>
              </a:rPr>
              <a:t>Plateaux </a:t>
            </a:r>
            <a:r>
              <a:rPr lang="fr-FR" altLang="fr-FR" sz="2400" u="sng" dirty="0">
                <a:latin typeface="Arial" panose="020B0604020202020204" pitchFamily="34" charset="0"/>
              </a:rPr>
              <a:t>continentaux </a:t>
            </a:r>
          </a:p>
          <a:p>
            <a:pPr lvl="1">
              <a:spcBef>
                <a:spcPct val="0"/>
              </a:spcBef>
              <a:spcAft>
                <a:spcPts val="500"/>
              </a:spcAft>
            </a:pPr>
            <a:r>
              <a:rPr lang="fr-FR" altLang="fr-FR" sz="2400" dirty="0">
                <a:latin typeface="Arial" panose="020B0604020202020204" pitchFamily="34" charset="0"/>
              </a:rPr>
              <a:t> productivité élevée</a:t>
            </a:r>
          </a:p>
          <a:p>
            <a:pPr lvl="1">
              <a:spcBef>
                <a:spcPct val="0"/>
              </a:spcBef>
              <a:spcAft>
                <a:spcPts val="500"/>
              </a:spcAft>
            </a:pPr>
            <a:r>
              <a:rPr lang="fr-FR" altLang="fr-FR" sz="2400" dirty="0">
                <a:latin typeface="Arial" panose="020B0604020202020204" pitchFamily="34" charset="0"/>
              </a:rPr>
              <a:t> forte variabilité </a:t>
            </a:r>
            <a:r>
              <a:rPr lang="fr-FR" altLang="fr-FR" sz="2400" dirty="0" err="1">
                <a:latin typeface="Arial" panose="020B0604020202020204" pitchFamily="34" charset="0"/>
              </a:rPr>
              <a:t>inter-annuelle</a:t>
            </a:r>
            <a:r>
              <a:rPr lang="fr-FR" altLang="fr-FR" sz="2400" dirty="0">
                <a:latin typeface="Arial" panose="020B0604020202020204" pitchFamily="34" charset="0"/>
              </a:rPr>
              <a:t> (El Niño et La </a:t>
            </a:r>
            <a:r>
              <a:rPr lang="fr-FR" altLang="fr-FR" sz="2400" dirty="0" err="1">
                <a:latin typeface="Arial" panose="020B0604020202020204" pitchFamily="34" charset="0"/>
              </a:rPr>
              <a:t>Niña</a:t>
            </a:r>
            <a:r>
              <a:rPr lang="fr-FR" altLang="fr-FR" sz="2400" dirty="0">
                <a:latin typeface="Arial" panose="020B0604020202020204" pitchFamily="34" charset="0"/>
              </a:rPr>
              <a:t>)</a:t>
            </a:r>
          </a:p>
        </p:txBody>
      </p:sp>
      <p:pic>
        <p:nvPicPr>
          <p:cNvPr id="183298" name="Picture 2" descr="F:\2013 12 14 PHOTOS A CONSERVER\2012 08 22 à 29 Bretagne\104_2808\IMGP332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9512" y="3108739"/>
            <a:ext cx="432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183299" name="Picture 3" descr="F:\2013 12 14 PHOTOS A CONSERVER\2012 07 01 à 06 Val André\110_0407\IMGP0887.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24800" y="3108739"/>
            <a:ext cx="432000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24379"/>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313" y="33338"/>
            <a:ext cx="8229600"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fr-FR" sz="2800" b="1" kern="1200" dirty="0"/>
              <a:t>Biomes dulcicoles</a:t>
            </a:r>
          </a:p>
        </p:txBody>
      </p:sp>
      <p:sp>
        <p:nvSpPr>
          <p:cNvPr id="54275" name="Text Box 2"/>
          <p:cNvSpPr txBox="1">
            <a:spLocks noChangeArrowheads="1"/>
          </p:cNvSpPr>
          <p:nvPr/>
        </p:nvSpPr>
        <p:spPr bwMode="auto">
          <a:xfrm>
            <a:off x="252413" y="1196975"/>
            <a:ext cx="8640762" cy="5405438"/>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spcBef>
                <a:spcPct val="20000"/>
              </a:spcBef>
              <a:buChar char="•"/>
              <a:defRPr sz="3200">
                <a:solidFill>
                  <a:schemeClr val="tx1"/>
                </a:solidFill>
                <a:latin typeface="Arial" charset="0"/>
              </a:defRPr>
            </a:lvl1pPr>
            <a:lvl2pPr marL="914400" indent="-457200" eaLnBrk="0" hangingPunct="0">
              <a:spcBef>
                <a:spcPct val="20000"/>
              </a:spcBef>
              <a:buChar char="–"/>
              <a:defRPr sz="2800">
                <a:solidFill>
                  <a:schemeClr val="tx1"/>
                </a:solidFill>
                <a:latin typeface="Arial" charset="0"/>
              </a:defRPr>
            </a:lvl2pPr>
            <a:lvl3pPr marL="1371600" indent="-457200" eaLnBrk="0" hangingPunct="0">
              <a:spcBef>
                <a:spcPct val="20000"/>
              </a:spcBef>
              <a:buChar char="•"/>
              <a:defRPr sz="2400">
                <a:solidFill>
                  <a:schemeClr val="tx1"/>
                </a:solidFill>
                <a:latin typeface="Arial" charset="0"/>
              </a:defRPr>
            </a:lvl3pPr>
            <a:lvl4pPr marL="1828800" indent="-457200" eaLnBrk="0" hangingPunct="0">
              <a:spcBef>
                <a:spcPct val="20000"/>
              </a:spcBef>
              <a:buChar char="–"/>
              <a:defRPr sz="2000">
                <a:solidFill>
                  <a:schemeClr val="tx1"/>
                </a:solidFill>
                <a:latin typeface="Arial" charset="0"/>
              </a:defRPr>
            </a:lvl4pPr>
            <a:lvl5pPr marL="2286000" indent="-457200" eaLnBrk="0" hangingPunct="0">
              <a:spcBef>
                <a:spcPct val="20000"/>
              </a:spcBef>
              <a:buChar char="»"/>
              <a:defRPr sz="2000">
                <a:solidFill>
                  <a:schemeClr val="tx1"/>
                </a:solidFill>
                <a:latin typeface="Arial" charset="0"/>
              </a:defRPr>
            </a:lvl5pPr>
            <a:lvl6pPr marL="2743200" indent="-457200" eaLnBrk="0" fontAlgn="base" hangingPunct="0">
              <a:spcBef>
                <a:spcPct val="20000"/>
              </a:spcBef>
              <a:spcAft>
                <a:spcPct val="0"/>
              </a:spcAft>
              <a:buChar char="»"/>
              <a:defRPr sz="2000">
                <a:solidFill>
                  <a:schemeClr val="tx1"/>
                </a:solidFill>
                <a:latin typeface="Arial" charset="0"/>
              </a:defRPr>
            </a:lvl6pPr>
            <a:lvl7pPr marL="3200400" indent="-457200" eaLnBrk="0" fontAlgn="base" hangingPunct="0">
              <a:spcBef>
                <a:spcPct val="20000"/>
              </a:spcBef>
              <a:spcAft>
                <a:spcPct val="0"/>
              </a:spcAft>
              <a:buChar char="»"/>
              <a:defRPr sz="2000">
                <a:solidFill>
                  <a:schemeClr val="tx1"/>
                </a:solidFill>
                <a:latin typeface="Arial" charset="0"/>
              </a:defRPr>
            </a:lvl7pPr>
            <a:lvl8pPr marL="3657600" indent="-457200" eaLnBrk="0" fontAlgn="base" hangingPunct="0">
              <a:spcBef>
                <a:spcPct val="20000"/>
              </a:spcBef>
              <a:spcAft>
                <a:spcPct val="0"/>
              </a:spcAft>
              <a:buChar char="»"/>
              <a:defRPr sz="2000">
                <a:solidFill>
                  <a:schemeClr val="tx1"/>
                </a:solidFill>
                <a:latin typeface="Arial" charset="0"/>
              </a:defRPr>
            </a:lvl8pPr>
            <a:lvl9pPr marL="4114800" indent="-4572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AutoNum type="arabicPeriod"/>
            </a:pPr>
            <a:r>
              <a:rPr lang="fr-FR" altLang="fr-FR" sz="2400" u="sng" dirty="0">
                <a:latin typeface="Arial" panose="020B0604020202020204" pitchFamily="34" charset="0"/>
              </a:rPr>
              <a:t>Écosystèmes d'eau stagnante</a:t>
            </a:r>
            <a:r>
              <a:rPr lang="fr-FR" altLang="fr-FR" sz="2400" dirty="0">
                <a:latin typeface="Arial" panose="020B0604020202020204" pitchFamily="34" charset="0"/>
              </a:rPr>
              <a:t> : </a:t>
            </a:r>
            <a:br>
              <a:rPr lang="fr-FR" altLang="fr-FR" sz="2400" dirty="0">
                <a:latin typeface="Arial" panose="020B0604020202020204" pitchFamily="34" charset="0"/>
              </a:rPr>
            </a:br>
            <a:r>
              <a:rPr lang="fr-FR" altLang="fr-FR" sz="2400" dirty="0">
                <a:latin typeface="Arial" panose="020B0604020202020204" pitchFamily="34" charset="0"/>
              </a:rPr>
              <a:t>lacs, étangs, </a:t>
            </a:r>
            <a:br>
              <a:rPr lang="fr-FR" altLang="fr-FR" sz="2400" dirty="0">
                <a:latin typeface="Arial" panose="020B0604020202020204" pitchFamily="34" charset="0"/>
              </a:rPr>
            </a:br>
            <a:r>
              <a:rPr lang="fr-FR" altLang="fr-FR" sz="2400" dirty="0">
                <a:latin typeface="Arial" panose="020B0604020202020204" pitchFamily="34" charset="0"/>
              </a:rPr>
              <a:t>mares, marais, </a:t>
            </a:r>
            <a:br>
              <a:rPr lang="fr-FR" altLang="fr-FR" sz="2400" dirty="0">
                <a:latin typeface="Arial" panose="020B0604020202020204" pitchFamily="34" charset="0"/>
              </a:rPr>
            </a:br>
            <a:r>
              <a:rPr lang="fr-FR" altLang="fr-FR" sz="2400" dirty="0">
                <a:latin typeface="Arial" panose="020B0604020202020204" pitchFamily="34" charset="0"/>
              </a:rPr>
              <a:t>gravières, …</a:t>
            </a:r>
          </a:p>
          <a:p>
            <a:pPr eaLnBrk="1" hangingPunct="1">
              <a:spcBef>
                <a:spcPct val="0"/>
              </a:spcBef>
              <a:buFontTx/>
              <a:buAutoNum type="arabicPeriod"/>
            </a:pPr>
            <a:endParaRPr lang="fr-FR" altLang="fr-FR" sz="2400" dirty="0">
              <a:latin typeface="Arial" panose="020B0604020202020204" pitchFamily="34" charset="0"/>
            </a:endParaRPr>
          </a:p>
          <a:p>
            <a:pPr eaLnBrk="1" hangingPunct="1">
              <a:spcBef>
                <a:spcPct val="0"/>
              </a:spcBef>
              <a:buFontTx/>
              <a:buAutoNum type="arabicPeriod"/>
            </a:pPr>
            <a:endParaRPr lang="fr-FR" altLang="fr-FR" sz="2400" dirty="0">
              <a:latin typeface="Arial" panose="020B0604020202020204" pitchFamily="34" charset="0"/>
            </a:endParaRPr>
          </a:p>
          <a:p>
            <a:pPr eaLnBrk="1" hangingPunct="1">
              <a:spcBef>
                <a:spcPct val="0"/>
              </a:spcBef>
              <a:buFontTx/>
              <a:buAutoNum type="arabicPeriod"/>
            </a:pPr>
            <a:r>
              <a:rPr lang="fr-FR" altLang="fr-FR" sz="2400" u="sng" dirty="0">
                <a:latin typeface="Arial" panose="020B0604020202020204" pitchFamily="34" charset="0"/>
              </a:rPr>
              <a:t>Écosystèmes d'eau courante</a:t>
            </a:r>
            <a:r>
              <a:rPr lang="fr-FR" altLang="fr-FR" sz="2400" dirty="0">
                <a:latin typeface="Arial" panose="020B0604020202020204" pitchFamily="34" charset="0"/>
              </a:rPr>
              <a:t> : </a:t>
            </a:r>
            <a:br>
              <a:rPr lang="fr-FR" altLang="fr-FR" sz="2400" dirty="0">
                <a:latin typeface="Arial" panose="020B0604020202020204" pitchFamily="34" charset="0"/>
              </a:rPr>
            </a:br>
            <a:r>
              <a:rPr lang="fr-FR" altLang="fr-FR" sz="2400" dirty="0">
                <a:latin typeface="Arial" panose="020B0604020202020204" pitchFamily="34" charset="0"/>
              </a:rPr>
              <a:t>fleuves, rivières, …</a:t>
            </a:r>
            <a:br>
              <a:rPr lang="fr-FR" altLang="fr-FR" sz="2400" dirty="0">
                <a:latin typeface="Arial" panose="020B0604020202020204" pitchFamily="34" charset="0"/>
              </a:rPr>
            </a:br>
            <a:endParaRPr lang="fr-FR" altLang="fr-FR" sz="2400" dirty="0">
              <a:latin typeface="Arial" panose="020B0604020202020204" pitchFamily="34" charset="0"/>
            </a:endParaRPr>
          </a:p>
          <a:p>
            <a:pPr eaLnBrk="1" hangingPunct="1">
              <a:spcBef>
                <a:spcPct val="0"/>
              </a:spcBef>
              <a:buFontTx/>
              <a:buAutoNum type="arabicPeriod"/>
            </a:pPr>
            <a:endParaRPr lang="fr-FR" altLang="fr-FR" sz="2400" dirty="0">
              <a:latin typeface="Arial" panose="020B0604020202020204" pitchFamily="34" charset="0"/>
            </a:endParaRPr>
          </a:p>
          <a:p>
            <a:pPr eaLnBrk="1" hangingPunct="1">
              <a:spcBef>
                <a:spcPct val="0"/>
              </a:spcBef>
              <a:buFontTx/>
              <a:buAutoNum type="arabicPeriod"/>
            </a:pPr>
            <a:endParaRPr lang="fr-FR" altLang="fr-FR" sz="2400" dirty="0">
              <a:latin typeface="Arial" panose="020B0604020202020204" pitchFamily="34" charset="0"/>
            </a:endParaRPr>
          </a:p>
          <a:p>
            <a:pPr eaLnBrk="1" hangingPunct="1">
              <a:spcBef>
                <a:spcPct val="150000"/>
              </a:spcBef>
              <a:buFontTx/>
              <a:buAutoNum type="arabicPeriod"/>
            </a:pPr>
            <a:r>
              <a:rPr lang="fr-FR" altLang="fr-FR" sz="2400" dirty="0">
                <a:latin typeface="Arial" panose="020B0604020202020204" pitchFamily="34" charset="0"/>
              </a:rPr>
              <a:t>Les zones humides</a:t>
            </a:r>
          </a:p>
          <a:p>
            <a:pPr eaLnBrk="1" hangingPunct="1">
              <a:spcBef>
                <a:spcPct val="0"/>
              </a:spcBef>
              <a:buFontTx/>
              <a:buNone/>
            </a:pPr>
            <a:endParaRPr lang="fr-FR" altLang="fr-FR" sz="2400" dirty="0">
              <a:latin typeface="Arial" panose="020B0604020202020204" pitchFamily="34" charset="0"/>
            </a:endParaRPr>
          </a:p>
        </p:txBody>
      </p:sp>
      <p:pic>
        <p:nvPicPr>
          <p:cNvPr id="54276" name="Picture 5" descr="IMGP053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51500" y="1341438"/>
            <a:ext cx="2524125"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7" descr="IMAGE_049"/>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03800" y="2997200"/>
            <a:ext cx="25908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6" descr="IMGP169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637338" y="3933825"/>
            <a:ext cx="2506662"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4279" name="Object 8"/>
          <p:cNvGraphicFramePr>
            <a:graphicFrameLocks noChangeAspect="1"/>
          </p:cNvGraphicFramePr>
          <p:nvPr/>
        </p:nvGraphicFramePr>
        <p:xfrm>
          <a:off x="3851275" y="5084763"/>
          <a:ext cx="2403475" cy="1408112"/>
        </p:xfrm>
        <a:graphic>
          <a:graphicData uri="http://schemas.openxmlformats.org/presentationml/2006/ole">
            <mc:AlternateContent xmlns:mc="http://schemas.openxmlformats.org/markup-compatibility/2006">
              <mc:Choice xmlns:v="urn:schemas-microsoft-com:vml" Requires="v">
                <p:oleObj spid="_x0000_s54337" name="Photo Editor Photo" r:id="rId7" imgW="3858164" imgH="3209524" progId="MSPhotoEd.3">
                  <p:embed/>
                </p:oleObj>
              </mc:Choice>
              <mc:Fallback>
                <p:oleObj name="Photo Editor Photo" r:id="rId7" imgW="3858164" imgH="3209524" progId="MSPhotoEd.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t="14194"/>
                      <a:stretch>
                        <a:fillRect/>
                      </a:stretch>
                    </p:blipFill>
                    <p:spPr bwMode="auto">
                      <a:xfrm>
                        <a:off x="3851275" y="5084763"/>
                        <a:ext cx="2403475" cy="14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Espace réservé du numéro de diapositive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99700578-E74F-4F6B-8B85-F88C56427FD3}" type="slidenum">
              <a:rPr lang="fr-FR" altLang="fr-FR" sz="1400" smtClean="0">
                <a:latin typeface="Arial" panose="020B0604020202020204" pitchFamily="34" charset="0"/>
              </a:rPr>
              <a:pPr eaLnBrk="1" hangingPunct="1">
                <a:spcBef>
                  <a:spcPct val="0"/>
                </a:spcBef>
                <a:buFontTx/>
                <a:buNone/>
              </a:pPr>
              <a:t>76</a:t>
            </a:fld>
            <a:endParaRPr lang="fr-FR" altLang="fr-FR" sz="1400" dirty="0" smtClean="0">
              <a:latin typeface="Arial" panose="020B0604020202020204" pitchFamily="34" charset="0"/>
            </a:endParaRPr>
          </a:p>
        </p:txBody>
      </p:sp>
      <p:sp>
        <p:nvSpPr>
          <p:cNvPr id="9" name="Rectangle 3"/>
          <p:cNvSpPr txBox="1">
            <a:spLocks noChangeArrowheads="1"/>
          </p:cNvSpPr>
          <p:nvPr/>
        </p:nvSpPr>
        <p:spPr>
          <a:xfrm rot="16200000">
            <a:off x="-3129938" y="3115425"/>
            <a:ext cx="6872199" cy="641350"/>
          </a:xfrm>
          <a:prstGeom prst="rect">
            <a:avLst/>
          </a:prstGeom>
          <a:solidFill>
            <a:srgbClr val="E7F4F5">
              <a:alpha val="54902"/>
            </a:srgbClr>
          </a:solidFill>
          <a:ln>
            <a:noFill/>
          </a:ln>
        </p:spPr>
        <p:txBody>
          <a:bodyPr/>
          <a:lstStyle>
            <a:lvl1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Arial" charset="0"/>
              </a:defRPr>
            </a:lvl9pPr>
          </a:lstStyle>
          <a:p>
            <a:pPr eaLnBrk="1" hangingPunct="1">
              <a:defRPr/>
            </a:pPr>
            <a:r>
              <a:rPr lang="fr-BE" altLang="fr-FR" b="1" kern="0" dirty="0" smtClean="0">
                <a:effectLst>
                  <a:outerShdw blurRad="38100" dist="38100" dir="2700000" algn="tl">
                    <a:srgbClr val="FFFFFF"/>
                  </a:outerShdw>
                </a:effectLst>
                <a:latin typeface="Arial" panose="020B0604020202020204" pitchFamily="34" charset="0"/>
              </a:rPr>
              <a:t>BIOSPHERE et BIOMES</a:t>
            </a:r>
            <a:endParaRPr lang="fr-FR" altLang="fr-FR" b="1" kern="0" dirty="0" smtClean="0">
              <a:effectLst>
                <a:outerShdw blurRad="38100" dist="38100" dir="2700000" algn="tl">
                  <a:srgbClr val="FFFFFF"/>
                </a:outerShdw>
              </a:effectLst>
              <a:latin typeface="Arial" panose="020B0604020202020204" pitchFamily="34" charset="0"/>
            </a:endParaRPr>
          </a:p>
        </p:txBody>
      </p:sp>
      <p:pic>
        <p:nvPicPr>
          <p:cNvPr id="6" name="Image 5"/>
          <p:cNvPicPr>
            <a:picLocks noChangeAspect="1"/>
          </p:cNvPicPr>
          <p:nvPr/>
        </p:nvPicPr>
        <p:blipFill>
          <a:blip r:embed="rId3" cstate="email">
            <a:duotone>
              <a:schemeClr val="bg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saturation sat="300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a:off x="1179898" y="0"/>
            <a:ext cx="6784203" cy="6858000"/>
          </a:xfrm>
          <a:prstGeom prst="rect">
            <a:avLst/>
          </a:prstGeom>
        </p:spPr>
      </p:pic>
      <p:sp>
        <p:nvSpPr>
          <p:cNvPr id="3075" name="Rectangle 3"/>
          <p:cNvSpPr>
            <a:spLocks noChangeArrowheads="1"/>
          </p:cNvSpPr>
          <p:nvPr/>
        </p:nvSpPr>
        <p:spPr bwMode="auto">
          <a:xfrm>
            <a:off x="611560" y="-14200"/>
            <a:ext cx="8517163" cy="6899584"/>
          </a:xfrm>
          <a:prstGeom prst="rect">
            <a:avLst/>
          </a:prstGeom>
          <a:solidFill>
            <a:srgbClr val="E7F4F5">
              <a:alpha val="54902"/>
            </a:srgbClr>
          </a:solidFill>
          <a:ln>
            <a:noFill/>
          </a:ln>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363538" eaLnBrk="1" hangingPunct="1">
              <a:buFontTx/>
              <a:buNone/>
            </a:pPr>
            <a:endParaRPr lang="fr-FR" altLang="fr-FR" sz="2400" b="1" dirty="0" smtClean="0">
              <a:solidFill>
                <a:srgbClr val="C00000"/>
              </a:solidFill>
              <a:latin typeface="Arial" panose="020B0604020202020204" pitchFamily="34" charset="0"/>
            </a:endParaRPr>
          </a:p>
          <a:p>
            <a:pPr marL="711200" eaLnBrk="1" hangingPunct="1">
              <a:spcBef>
                <a:spcPts val="600"/>
              </a:spcBef>
              <a:buFontTx/>
              <a:buNone/>
            </a:pPr>
            <a:endParaRPr lang="fr-FR" altLang="fr-FR" sz="2400" dirty="0" smtClean="0">
              <a:latin typeface="Arial" panose="020B0604020202020204" pitchFamily="34" charset="0"/>
            </a:endParaRPr>
          </a:p>
          <a:p>
            <a:pPr marL="1436688" eaLnBrk="1" hangingPunct="1">
              <a:spcBef>
                <a:spcPts val="600"/>
              </a:spcBef>
              <a:buFontTx/>
              <a:buNone/>
            </a:pPr>
            <a:r>
              <a:rPr lang="fr-FR" altLang="fr-FR" sz="2400" dirty="0" smtClean="0">
                <a:latin typeface="Arial" panose="020B0604020202020204" pitchFamily="34" charset="0"/>
              </a:rPr>
              <a:t>1. </a:t>
            </a:r>
            <a:r>
              <a:rPr lang="fr-FR" altLang="fr-FR" sz="2400" dirty="0">
                <a:latin typeface="Arial" panose="020B0604020202020204" pitchFamily="34" charset="0"/>
              </a:rPr>
              <a:t>La biosphère</a:t>
            </a:r>
          </a:p>
          <a:p>
            <a:pPr marL="1436688" eaLnBrk="1" hangingPunct="1">
              <a:spcBef>
                <a:spcPts val="600"/>
              </a:spcBef>
              <a:buNone/>
            </a:pPr>
            <a:r>
              <a:rPr lang="fr-FR" altLang="fr-FR" sz="2400" dirty="0">
                <a:latin typeface="Arial" panose="020B0604020202020204" pitchFamily="34" charset="0"/>
              </a:rPr>
              <a:t>	</a:t>
            </a:r>
            <a:r>
              <a:rPr lang="fr-FR" altLang="fr-FR" sz="2400" dirty="0" smtClean="0">
                <a:latin typeface="Arial" panose="020B0604020202020204" pitchFamily="34" charset="0"/>
              </a:rPr>
              <a:t>  1.1 </a:t>
            </a:r>
            <a:r>
              <a:rPr lang="fr-FR" altLang="fr-FR" sz="2400" dirty="0">
                <a:latin typeface="Arial" panose="020B0604020202020204" pitchFamily="34" charset="0"/>
                <a:cs typeface="Arial" panose="020B0604020202020204" pitchFamily="34" charset="0"/>
              </a:rPr>
              <a:t>Quelques termes de base</a:t>
            </a:r>
            <a:endParaRPr lang="fr-FR" altLang="fr-FR" sz="2400" dirty="0">
              <a:latin typeface="Arial" panose="020B0604020202020204" pitchFamily="34" charset="0"/>
            </a:endParaRP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1.2 </a:t>
            </a:r>
            <a:r>
              <a:rPr lang="fr-FR" altLang="fr-FR" sz="2400" dirty="0">
                <a:latin typeface="Arial" panose="020B0604020202020204" pitchFamily="34" charset="0"/>
              </a:rPr>
              <a:t>La biodiversité</a:t>
            </a:r>
          </a:p>
          <a:p>
            <a:pPr marL="1436688" eaLnBrk="1" hangingPunct="1">
              <a:spcBef>
                <a:spcPts val="600"/>
              </a:spcBef>
              <a:buFontTx/>
              <a:buNone/>
            </a:pPr>
            <a:r>
              <a:rPr lang="fr-FR" altLang="fr-FR" sz="2400" dirty="0" smtClean="0">
                <a:latin typeface="Arial" panose="020B0604020202020204" pitchFamily="34" charset="0"/>
              </a:rPr>
              <a:t>2. Les grands biomes dans </a:t>
            </a:r>
            <a:r>
              <a:rPr lang="fr-FR" altLang="fr-FR" sz="2400" dirty="0">
                <a:latin typeface="Arial" panose="020B0604020202020204" pitchFamily="34" charset="0"/>
              </a:rPr>
              <a:t>le monde</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2.1 </a:t>
            </a:r>
            <a:r>
              <a:rPr lang="fr-FR" altLang="fr-FR" sz="2400" dirty="0">
                <a:latin typeface="Arial" panose="020B0604020202020204" pitchFamily="34" charset="0"/>
              </a:rPr>
              <a:t>Principes de répartition</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2.2 </a:t>
            </a:r>
            <a:r>
              <a:rPr lang="fr-FR" altLang="fr-FR" sz="2400" dirty="0">
                <a:latin typeface="Arial" panose="020B0604020202020204" pitchFamily="34" charset="0"/>
              </a:rPr>
              <a:t>Les écosystèmes forestiers</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2.3 </a:t>
            </a:r>
            <a:r>
              <a:rPr lang="fr-FR" altLang="fr-FR" sz="2400" dirty="0">
                <a:latin typeface="Arial" panose="020B0604020202020204" pitchFamily="34" charset="0"/>
              </a:rPr>
              <a:t>Les écosystèmes des milieux </a:t>
            </a:r>
            <a:r>
              <a:rPr lang="fr-FR" altLang="fr-FR" sz="2400" dirty="0" smtClean="0">
                <a:latin typeface="Arial" panose="020B0604020202020204" pitchFamily="34" charset="0"/>
              </a:rPr>
              <a:t>froids</a:t>
            </a:r>
            <a:br>
              <a:rPr lang="fr-FR" altLang="fr-FR" sz="2400" dirty="0" smtClean="0">
                <a:latin typeface="Arial" panose="020B0604020202020204" pitchFamily="34" charset="0"/>
              </a:rPr>
            </a:br>
            <a:r>
              <a:rPr lang="fr-FR" altLang="fr-FR" sz="2400" dirty="0">
                <a:latin typeface="Arial" panose="020B0604020202020204" pitchFamily="34" charset="0"/>
              </a:rPr>
              <a:t>	</a:t>
            </a:r>
            <a:r>
              <a:rPr lang="fr-FR" altLang="fr-FR" sz="2400" dirty="0" smtClean="0">
                <a:latin typeface="Arial" panose="020B0604020202020204" pitchFamily="34" charset="0"/>
              </a:rPr>
              <a:t>  2.4 </a:t>
            </a:r>
            <a:r>
              <a:rPr lang="fr-FR" altLang="fr-FR" sz="2400" dirty="0">
                <a:latin typeface="Arial" panose="020B0604020202020204" pitchFamily="34" charset="0"/>
              </a:rPr>
              <a:t>Les écosystèmes des milieux </a:t>
            </a:r>
            <a:r>
              <a:rPr lang="fr-FR" altLang="fr-FR" sz="2400" dirty="0" smtClean="0">
                <a:latin typeface="Arial" panose="020B0604020202020204" pitchFamily="34" charset="0"/>
              </a:rPr>
              <a:t>arides</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2.5 </a:t>
            </a:r>
            <a:r>
              <a:rPr lang="fr-FR" altLang="fr-FR" sz="2400" dirty="0">
                <a:latin typeface="Arial" panose="020B0604020202020204" pitchFamily="34" charset="0"/>
              </a:rPr>
              <a:t>Les formations non forestières </a:t>
            </a:r>
            <a:r>
              <a:rPr lang="fr-FR" altLang="fr-FR" sz="2400" dirty="0" smtClean="0">
                <a:latin typeface="Arial" panose="020B0604020202020204" pitchFamily="34" charset="0"/>
              </a:rPr>
              <a:t>et</a:t>
            </a:r>
            <a:br>
              <a:rPr lang="fr-FR" altLang="fr-FR" sz="2400" dirty="0" smtClean="0">
                <a:latin typeface="Arial" panose="020B0604020202020204" pitchFamily="34" charset="0"/>
              </a:rPr>
            </a:br>
            <a:r>
              <a:rPr lang="fr-FR" altLang="fr-FR" sz="2400" dirty="0" smtClean="0">
                <a:latin typeface="Arial" panose="020B0604020202020204" pitchFamily="34" charset="0"/>
              </a:rPr>
              <a:t>            mixtes des </a:t>
            </a:r>
            <a:r>
              <a:rPr lang="fr-FR" altLang="fr-FR" sz="2400" dirty="0">
                <a:latin typeface="Arial" panose="020B0604020202020204" pitchFamily="34" charset="0"/>
              </a:rPr>
              <a:t>milieux tempérés et tropicaux</a:t>
            </a:r>
          </a:p>
          <a:p>
            <a:pPr marL="1436688" eaLnBrk="1" hangingPunct="1">
              <a:spcBef>
                <a:spcPts val="600"/>
              </a:spcBef>
              <a:buFontTx/>
              <a:buNone/>
            </a:pPr>
            <a:r>
              <a:rPr lang="fr-FR" altLang="fr-FR" sz="2400" dirty="0">
                <a:latin typeface="Arial" panose="020B0604020202020204" pitchFamily="34" charset="0"/>
              </a:rPr>
              <a:t>	</a:t>
            </a:r>
            <a:r>
              <a:rPr lang="fr-FR" altLang="fr-FR" sz="2400" dirty="0" smtClean="0">
                <a:latin typeface="Arial" panose="020B0604020202020204" pitchFamily="34" charset="0"/>
              </a:rPr>
              <a:t>  2.6 </a:t>
            </a:r>
            <a:r>
              <a:rPr lang="fr-FR" altLang="fr-FR" sz="2400" dirty="0">
                <a:latin typeface="Arial" panose="020B0604020202020204" pitchFamily="34" charset="0"/>
              </a:rPr>
              <a:t>Les écosystèmes </a:t>
            </a:r>
            <a:r>
              <a:rPr lang="fr-FR" altLang="fr-FR" sz="2400" dirty="0" smtClean="0">
                <a:latin typeface="Arial" panose="020B0604020202020204" pitchFamily="34" charset="0"/>
              </a:rPr>
              <a:t>aquatiques</a:t>
            </a:r>
            <a:endParaRPr lang="fr-FR" altLang="fr-FR" sz="2400" dirty="0">
              <a:latin typeface="Arial" panose="020B0604020202020204" pitchFamily="34" charset="0"/>
            </a:endParaRPr>
          </a:p>
          <a:p>
            <a:pPr marL="1436688" eaLnBrk="1" hangingPunct="1">
              <a:spcBef>
                <a:spcPts val="600"/>
              </a:spcBef>
              <a:buFontTx/>
              <a:buNone/>
            </a:pPr>
            <a:r>
              <a:rPr lang="fr-FR" altLang="fr-FR" sz="2400" b="1" dirty="0" smtClean="0">
                <a:solidFill>
                  <a:srgbClr val="CC0000"/>
                </a:solidFill>
                <a:latin typeface="Arial" panose="020B0604020202020204" pitchFamily="34" charset="0"/>
              </a:rPr>
              <a:t>3. </a:t>
            </a:r>
            <a:r>
              <a:rPr lang="fr-FR" altLang="fr-FR" sz="2400" b="1" dirty="0">
                <a:solidFill>
                  <a:srgbClr val="CC0000"/>
                </a:solidFill>
                <a:latin typeface="Arial" panose="020B0604020202020204" pitchFamily="34" charset="0"/>
              </a:rPr>
              <a:t>Dynamique de la </a:t>
            </a:r>
            <a:r>
              <a:rPr lang="fr-FR" altLang="fr-FR" sz="2400" b="1" dirty="0" smtClean="0">
                <a:solidFill>
                  <a:srgbClr val="CC0000"/>
                </a:solidFill>
                <a:latin typeface="Arial" panose="020B0604020202020204" pitchFamily="34" charset="0"/>
              </a:rPr>
              <a:t>biosphère</a:t>
            </a:r>
            <a:endParaRPr lang="fr-FR" altLang="fr-FR" sz="2400" b="1" dirty="0">
              <a:solidFill>
                <a:srgbClr val="CC0000"/>
              </a:solidFill>
              <a:latin typeface="Arial" panose="020B0604020202020204" pitchFamily="34" charset="0"/>
            </a:endParaRPr>
          </a:p>
        </p:txBody>
      </p:sp>
    </p:spTree>
    <p:extLst>
      <p:ext uri="{BB962C8B-B14F-4D97-AF65-F5344CB8AC3E}">
        <p14:creationId xmlns:p14="http://schemas.microsoft.com/office/powerpoint/2010/main" val="328184910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ZoneTexte 3"/>
          <p:cNvSpPr txBox="1">
            <a:spLocks noChangeArrowheads="1"/>
          </p:cNvSpPr>
          <p:nvPr/>
        </p:nvSpPr>
        <p:spPr bwMode="auto">
          <a:xfrm>
            <a:off x="5040313" y="6432550"/>
            <a:ext cx="4032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200" i="1" dirty="0">
                <a:solidFill>
                  <a:srgbClr val="006600"/>
                </a:solidFill>
                <a:latin typeface="Arial" panose="020B0604020202020204" pitchFamily="34" charset="0"/>
              </a:rPr>
              <a:t>Source : Giraudoux, d’après </a:t>
            </a:r>
            <a:r>
              <a:rPr lang="fr-FR" altLang="fr-FR" sz="1200" i="1" dirty="0" err="1">
                <a:solidFill>
                  <a:srgbClr val="006600"/>
                </a:solidFill>
                <a:latin typeface="Arial" panose="020B0604020202020204" pitchFamily="34" charset="0"/>
              </a:rPr>
              <a:t>Ramade</a:t>
            </a:r>
            <a:r>
              <a:rPr lang="fr-FR" altLang="fr-FR" sz="1200" i="1" dirty="0">
                <a:solidFill>
                  <a:srgbClr val="006600"/>
                </a:solidFill>
                <a:latin typeface="Arial" panose="020B0604020202020204" pitchFamily="34" charset="0"/>
              </a:rPr>
              <a:t> , 1992</a:t>
            </a:r>
          </a:p>
        </p:txBody>
      </p:sp>
      <p:pic>
        <p:nvPicPr>
          <p:cNvPr id="57347"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71600" y="1412875"/>
            <a:ext cx="7504386" cy="431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space réservé du numéro de diapositive 1"/>
          <p:cNvSpPr>
            <a:spLocks noGrp="1"/>
          </p:cNvSpPr>
          <p:nvPr>
            <p:ph type="sldNum" sz="quarter" idx="12"/>
          </p:nvPr>
        </p:nvSpPr>
        <p:spPr/>
        <p:txBody>
          <a:bodyPr/>
          <a:lstStyle/>
          <a:p>
            <a:pPr>
              <a:defRPr/>
            </a:pPr>
            <a:fld id="{BEEBD27E-A4BB-4AD2-AD2A-1E4766B400EC}" type="slidenum">
              <a:rPr lang="fr-FR" altLang="fr-FR" smtClean="0"/>
              <a:pPr>
                <a:defRPr/>
              </a:pPr>
              <a:t>77</a:t>
            </a:fld>
            <a:endParaRPr lang="fr-FR" altLang="fr-FR" dirty="0"/>
          </a:p>
        </p:txBody>
      </p:sp>
      <p:sp>
        <p:nvSpPr>
          <p:cNvPr id="5" name="Titre 1"/>
          <p:cNvSpPr>
            <a:spLocks noGrp="1"/>
          </p:cNvSpPr>
          <p:nvPr>
            <p:ph type="title"/>
          </p:nvPr>
        </p:nvSpPr>
        <p:spPr>
          <a:xfrm>
            <a:off x="468313" y="33338"/>
            <a:ext cx="8229600"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fr-FR" sz="2800" b="1" kern="1200" dirty="0">
                <a:solidFill>
                  <a:srgbClr val="006600"/>
                </a:solidFill>
              </a:rPr>
              <a:t>Productivité des grands biomes</a:t>
            </a:r>
          </a:p>
        </p:txBody>
      </p:sp>
      <p:sp>
        <p:nvSpPr>
          <p:cNvPr id="3" name="Rectangle 2"/>
          <p:cNvSpPr/>
          <p:nvPr/>
        </p:nvSpPr>
        <p:spPr bwMode="auto">
          <a:xfrm>
            <a:off x="971600" y="2564904"/>
            <a:ext cx="7056784" cy="288032"/>
          </a:xfrm>
          <a:prstGeom prst="rect">
            <a:avLst/>
          </a:prstGeom>
          <a:noFill/>
          <a:ln w="9525" cap="flat" cmpd="sng" algn="ctr">
            <a:solidFill>
              <a:srgbClr val="C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charset="0"/>
            </a:endParaRPr>
          </a:p>
        </p:txBody>
      </p:sp>
      <p:sp>
        <p:nvSpPr>
          <p:cNvPr id="7" name="Rectangle 6"/>
          <p:cNvSpPr/>
          <p:nvPr/>
        </p:nvSpPr>
        <p:spPr bwMode="auto">
          <a:xfrm>
            <a:off x="984799" y="4869160"/>
            <a:ext cx="7056784" cy="288032"/>
          </a:xfrm>
          <a:prstGeom prst="rect">
            <a:avLst/>
          </a:prstGeom>
          <a:noFill/>
          <a:ln w="9525" cap="flat" cmpd="sng" algn="ctr">
            <a:solidFill>
              <a:srgbClr val="C0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457200" y="-27384"/>
            <a:ext cx="82296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hangingPunct="1">
              <a:defRPr sz="2800" b="1">
                <a:solidFill>
                  <a:srgbClr val="006600"/>
                </a:solidFill>
                <a:effectLst>
                  <a:outerShdw blurRad="38100" dist="38100" dir="2700000" algn="tl">
                    <a:srgbClr val="C0C0C0"/>
                  </a:outerShdw>
                </a:effectLst>
                <a:latin typeface="Arial" panose="020B0604020202020204" pitchFamily="34" charset="0"/>
                <a:ea typeface="+mj-ea"/>
                <a:cs typeface="+mj-cs"/>
              </a:defRPr>
            </a:lvl1pPr>
            <a:lvl2pPr algn="ctr" eaLnBrk="0" hangingPunct="0">
              <a:defRPr sz="4400">
                <a:solidFill>
                  <a:schemeClr val="tx2"/>
                </a:solidFill>
                <a:effectLst>
                  <a:outerShdw blurRad="38100" dist="38100" dir="2700000" algn="tl">
                    <a:srgbClr val="C0C0C0"/>
                  </a:outerShdw>
                </a:effectLst>
              </a:defRPr>
            </a:lvl2pPr>
            <a:lvl3pPr algn="ctr" eaLnBrk="0" hangingPunct="0">
              <a:defRPr sz="4400">
                <a:solidFill>
                  <a:schemeClr val="tx2"/>
                </a:solidFill>
                <a:effectLst>
                  <a:outerShdw blurRad="38100" dist="38100" dir="2700000" algn="tl">
                    <a:srgbClr val="C0C0C0"/>
                  </a:outerShdw>
                </a:effectLst>
              </a:defRPr>
            </a:lvl3pPr>
            <a:lvl4pPr algn="ctr" eaLnBrk="0" hangingPunct="0">
              <a:defRPr sz="4400">
                <a:solidFill>
                  <a:schemeClr val="tx2"/>
                </a:solidFill>
                <a:effectLst>
                  <a:outerShdw blurRad="38100" dist="38100" dir="2700000" algn="tl">
                    <a:srgbClr val="C0C0C0"/>
                  </a:outerShdw>
                </a:effectLst>
              </a:defRPr>
            </a:lvl4pPr>
            <a:lvl5pPr algn="ctr" eaLnBrk="0" hangingPunct="0">
              <a:defRPr sz="4400">
                <a:solidFill>
                  <a:schemeClr val="tx2"/>
                </a:solidFill>
                <a:effectLst>
                  <a:outerShdw blurRad="38100" dist="38100" dir="2700000" algn="tl">
                    <a:srgbClr val="C0C0C0"/>
                  </a:outerShdw>
                </a:effectLst>
              </a:defRPr>
            </a:lvl5pPr>
            <a:lvl6pPr marL="457200" algn="ctr" fontAlgn="base">
              <a:spcBef>
                <a:spcPct val="0"/>
              </a:spcBef>
              <a:spcAft>
                <a:spcPct val="0"/>
              </a:spcAft>
              <a:defRPr sz="4400">
                <a:solidFill>
                  <a:schemeClr val="tx2"/>
                </a:solidFill>
                <a:effectLst>
                  <a:outerShdw blurRad="38100" dist="38100" dir="2700000" algn="tl">
                    <a:srgbClr val="C0C0C0"/>
                  </a:outerShdw>
                </a:effectLst>
              </a:defRPr>
            </a:lvl6pPr>
            <a:lvl7pPr marL="914400" algn="ctr" fontAlgn="base">
              <a:spcBef>
                <a:spcPct val="0"/>
              </a:spcBef>
              <a:spcAft>
                <a:spcPct val="0"/>
              </a:spcAft>
              <a:defRPr sz="4400">
                <a:solidFill>
                  <a:schemeClr val="tx2"/>
                </a:solidFill>
                <a:effectLst>
                  <a:outerShdw blurRad="38100" dist="38100" dir="2700000" algn="tl">
                    <a:srgbClr val="C0C0C0"/>
                  </a:outerShdw>
                </a:effectLst>
              </a:defRPr>
            </a:lvl7pPr>
            <a:lvl8pPr marL="1371600" algn="ctr" fontAlgn="base">
              <a:spcBef>
                <a:spcPct val="0"/>
              </a:spcBef>
              <a:spcAft>
                <a:spcPct val="0"/>
              </a:spcAft>
              <a:defRPr sz="4400">
                <a:solidFill>
                  <a:schemeClr val="tx2"/>
                </a:solidFill>
                <a:effectLst>
                  <a:outerShdw blurRad="38100" dist="38100" dir="2700000" algn="tl">
                    <a:srgbClr val="C0C0C0"/>
                  </a:outerShdw>
                </a:effectLst>
              </a:defRPr>
            </a:lvl8pPr>
            <a:lvl9pPr marL="1828800" algn="ctr" fontAlgn="base">
              <a:spcBef>
                <a:spcPct val="0"/>
              </a:spcBef>
              <a:spcAft>
                <a:spcPct val="0"/>
              </a:spcAft>
              <a:defRPr sz="4400">
                <a:solidFill>
                  <a:schemeClr val="tx2"/>
                </a:solidFill>
                <a:effectLst>
                  <a:outerShdw blurRad="38100" dist="38100" dir="2700000" algn="tl">
                    <a:srgbClr val="C0C0C0"/>
                  </a:outerShdw>
                </a:effectLst>
              </a:defRPr>
            </a:lvl9pPr>
          </a:lstStyle>
          <a:p>
            <a:r>
              <a:rPr lang="fr-FR" altLang="fr-FR" dirty="0"/>
              <a:t>Diversité fonctionnelle</a:t>
            </a:r>
          </a:p>
        </p:txBody>
      </p:sp>
      <p:pic>
        <p:nvPicPr>
          <p:cNvPr id="9219" name="Picture 6"/>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88900" y="1268760"/>
            <a:ext cx="8851900"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ZoneTexte 7"/>
          <p:cNvSpPr txBox="1">
            <a:spLocks noChangeArrowheads="1"/>
          </p:cNvSpPr>
          <p:nvPr/>
        </p:nvSpPr>
        <p:spPr bwMode="auto">
          <a:xfrm>
            <a:off x="4894263" y="6596063"/>
            <a:ext cx="42497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fr-FR" altLang="fr-FR" sz="1100">
                <a:latin typeface="Arial" charset="0"/>
              </a:rPr>
              <a:t>http://www.agroforesterie.fr/CASDAR/20092011/casdar0911.html</a:t>
            </a:r>
            <a:endParaRPr lang="en-US" altLang="fr-FR" sz="1100">
              <a:latin typeface="Arial" charset="0"/>
            </a:endParaRPr>
          </a:p>
        </p:txBody>
      </p:sp>
    </p:spTree>
    <p:extLst>
      <p:ext uri="{BB962C8B-B14F-4D97-AF65-F5344CB8AC3E}">
        <p14:creationId xmlns:p14="http://schemas.microsoft.com/office/powerpoint/2010/main" val="37648921"/>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descr="http://farm2.static.flickr.com/1388/1154354394_6e5add6693.jpg?v=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0825" y="1354634"/>
            <a:ext cx="1922463" cy="293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 Box 4"/>
          <p:cNvSpPr txBox="1">
            <a:spLocks noChangeArrowheads="1"/>
          </p:cNvSpPr>
          <p:nvPr/>
        </p:nvSpPr>
        <p:spPr bwMode="auto">
          <a:xfrm>
            <a:off x="3348038" y="6237288"/>
            <a:ext cx="4967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50000"/>
              </a:spcBef>
              <a:buFontTx/>
              <a:buNone/>
            </a:pPr>
            <a:r>
              <a:rPr lang="fr-FR" altLang="fr-FR" sz="1200" i="1">
                <a:solidFill>
                  <a:srgbClr val="800000"/>
                </a:solidFill>
                <a:latin typeface="Arial" charset="0"/>
              </a:rPr>
              <a:t>Source : Constanza et al. 1997, Nature 387</a:t>
            </a:r>
          </a:p>
        </p:txBody>
      </p:sp>
      <p:pic>
        <p:nvPicPr>
          <p:cNvPr id="34820" name="Picture 5" descr="serviceeco-8dcc9"/>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p:blipFill>
        <p:spPr bwMode="auto">
          <a:xfrm>
            <a:off x="2411760" y="1268413"/>
            <a:ext cx="6697662" cy="451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a:xfrm>
            <a:off x="457200" y="53752"/>
            <a:ext cx="8229600" cy="114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defPPr>
              <a:defRPr lang="fr-FR"/>
            </a:defPPr>
            <a:lvl1pPr algn="ctr" eaLnBrk="1" hangingPunct="1">
              <a:defRPr sz="2800" b="1">
                <a:solidFill>
                  <a:srgbClr val="006600"/>
                </a:solidFill>
                <a:effectLst>
                  <a:outerShdw blurRad="38100" dist="38100" dir="2700000" algn="tl">
                    <a:srgbClr val="C0C0C0"/>
                  </a:outerShdw>
                </a:effectLst>
                <a:latin typeface="Arial" panose="020B0604020202020204" pitchFamily="34" charset="0"/>
                <a:ea typeface="+mj-ea"/>
                <a:cs typeface="+mj-cs"/>
              </a:defRPr>
            </a:lvl1pPr>
            <a:lvl2pPr algn="ctr" eaLnBrk="0" hangingPunct="0">
              <a:defRPr sz="4400">
                <a:solidFill>
                  <a:schemeClr val="tx2"/>
                </a:solidFill>
                <a:effectLst>
                  <a:outerShdw blurRad="38100" dist="38100" dir="2700000" algn="tl">
                    <a:srgbClr val="C0C0C0"/>
                  </a:outerShdw>
                </a:effectLst>
              </a:defRPr>
            </a:lvl2pPr>
            <a:lvl3pPr algn="ctr" eaLnBrk="0" hangingPunct="0">
              <a:defRPr sz="4400">
                <a:solidFill>
                  <a:schemeClr val="tx2"/>
                </a:solidFill>
                <a:effectLst>
                  <a:outerShdw blurRad="38100" dist="38100" dir="2700000" algn="tl">
                    <a:srgbClr val="C0C0C0"/>
                  </a:outerShdw>
                </a:effectLst>
              </a:defRPr>
            </a:lvl3pPr>
            <a:lvl4pPr algn="ctr" eaLnBrk="0" hangingPunct="0">
              <a:defRPr sz="4400">
                <a:solidFill>
                  <a:schemeClr val="tx2"/>
                </a:solidFill>
                <a:effectLst>
                  <a:outerShdw blurRad="38100" dist="38100" dir="2700000" algn="tl">
                    <a:srgbClr val="C0C0C0"/>
                  </a:outerShdw>
                </a:effectLst>
              </a:defRPr>
            </a:lvl4pPr>
            <a:lvl5pPr algn="ctr" eaLnBrk="0" hangingPunct="0">
              <a:defRPr sz="4400">
                <a:solidFill>
                  <a:schemeClr val="tx2"/>
                </a:solidFill>
                <a:effectLst>
                  <a:outerShdw blurRad="38100" dist="38100" dir="2700000" algn="tl">
                    <a:srgbClr val="C0C0C0"/>
                  </a:outerShdw>
                </a:effectLst>
              </a:defRPr>
            </a:lvl5pPr>
            <a:lvl6pPr marL="457200" algn="ctr" fontAlgn="base">
              <a:spcBef>
                <a:spcPct val="0"/>
              </a:spcBef>
              <a:spcAft>
                <a:spcPct val="0"/>
              </a:spcAft>
              <a:defRPr sz="4400">
                <a:solidFill>
                  <a:schemeClr val="tx2"/>
                </a:solidFill>
                <a:effectLst>
                  <a:outerShdw blurRad="38100" dist="38100" dir="2700000" algn="tl">
                    <a:srgbClr val="C0C0C0"/>
                  </a:outerShdw>
                </a:effectLst>
              </a:defRPr>
            </a:lvl6pPr>
            <a:lvl7pPr marL="914400" algn="ctr" fontAlgn="base">
              <a:spcBef>
                <a:spcPct val="0"/>
              </a:spcBef>
              <a:spcAft>
                <a:spcPct val="0"/>
              </a:spcAft>
              <a:defRPr sz="4400">
                <a:solidFill>
                  <a:schemeClr val="tx2"/>
                </a:solidFill>
                <a:effectLst>
                  <a:outerShdw blurRad="38100" dist="38100" dir="2700000" algn="tl">
                    <a:srgbClr val="C0C0C0"/>
                  </a:outerShdw>
                </a:effectLst>
              </a:defRPr>
            </a:lvl7pPr>
            <a:lvl8pPr marL="1371600" algn="ctr" fontAlgn="base">
              <a:spcBef>
                <a:spcPct val="0"/>
              </a:spcBef>
              <a:spcAft>
                <a:spcPct val="0"/>
              </a:spcAft>
              <a:defRPr sz="4400">
                <a:solidFill>
                  <a:schemeClr val="tx2"/>
                </a:solidFill>
                <a:effectLst>
                  <a:outerShdw blurRad="38100" dist="38100" dir="2700000" algn="tl">
                    <a:srgbClr val="C0C0C0"/>
                  </a:outerShdw>
                </a:effectLst>
              </a:defRPr>
            </a:lvl8pPr>
            <a:lvl9pPr marL="1828800" algn="ctr" fontAlgn="base">
              <a:spcBef>
                <a:spcPct val="0"/>
              </a:spcBef>
              <a:spcAft>
                <a:spcPct val="0"/>
              </a:spcAft>
              <a:defRPr sz="4400">
                <a:solidFill>
                  <a:schemeClr val="tx2"/>
                </a:solidFill>
                <a:effectLst>
                  <a:outerShdw blurRad="38100" dist="38100" dir="2700000" algn="tl">
                    <a:srgbClr val="C0C0C0"/>
                  </a:outerShdw>
                </a:effectLst>
              </a:defRPr>
            </a:lvl9pPr>
          </a:lstStyle>
          <a:p>
            <a:r>
              <a:rPr lang="fr-FR" altLang="fr-FR" dirty="0"/>
              <a:t>Diversité fonctionnelle</a:t>
            </a:r>
          </a:p>
        </p:txBody>
      </p:sp>
    </p:spTree>
    <p:extLst>
      <p:ext uri="{BB962C8B-B14F-4D97-AF65-F5344CB8AC3E}">
        <p14:creationId xmlns:p14="http://schemas.microsoft.com/office/powerpoint/2010/main" val="171810332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ctrTitle"/>
          </p:nvPr>
        </p:nvSpPr>
        <p:spPr>
          <a:xfrm>
            <a:off x="613792" y="188640"/>
            <a:ext cx="8062664"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fr-FR" altLang="fr-FR" sz="2800" b="1" kern="1200" dirty="0">
                <a:solidFill>
                  <a:srgbClr val="006600"/>
                </a:solidFill>
              </a:rPr>
              <a:t>Hauts-lieux de la biodiversité dans le monde </a:t>
            </a:r>
          </a:p>
        </p:txBody>
      </p:sp>
      <p:pic>
        <p:nvPicPr>
          <p:cNvPr id="5734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050" y="1124421"/>
            <a:ext cx="91059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p:cNvGraphicFramePr>
            <a:graphicFrameLocks noGrp="1"/>
          </p:cNvGraphicFramePr>
          <p:nvPr>
            <p:extLst>
              <p:ext uri="{D42A27DB-BD31-4B8C-83A1-F6EECF244321}">
                <p14:modId xmlns:p14="http://schemas.microsoft.com/office/powerpoint/2010/main" val="1735021477"/>
              </p:ext>
            </p:extLst>
          </p:nvPr>
        </p:nvGraphicFramePr>
        <p:xfrm>
          <a:off x="0" y="0"/>
          <a:ext cx="9144000" cy="6669086"/>
        </p:xfrm>
        <a:graphic>
          <a:graphicData uri="http://schemas.openxmlformats.org/drawingml/2006/table">
            <a:tbl>
              <a:tblPr/>
              <a:tblGrid>
                <a:gridCol w="2555776"/>
                <a:gridCol w="2016224"/>
                <a:gridCol w="2286000"/>
                <a:gridCol w="2286000"/>
              </a:tblGrid>
              <a:tr h="647281">
                <a:tc>
                  <a:txBody>
                    <a:bodyPr/>
                    <a:lstStyle/>
                    <a:p>
                      <a:pPr algn="ctr">
                        <a:lnSpc>
                          <a:spcPct val="115000"/>
                        </a:lnSpc>
                        <a:spcBef>
                          <a:spcPts val="0"/>
                        </a:spcBef>
                        <a:spcAft>
                          <a:spcPts val="0"/>
                        </a:spcAft>
                      </a:pPr>
                      <a:r>
                        <a:rPr lang="fr-FR" sz="1400" dirty="0">
                          <a:latin typeface="Arial" pitchFamily="34" charset="0"/>
                          <a:ea typeface="Calibri"/>
                          <a:cs typeface="Arial" pitchFamily="34" charset="0"/>
                        </a:rPr>
                        <a:t>Biomes</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dirty="0">
                          <a:latin typeface="Arial" pitchFamily="34" charset="0"/>
                          <a:ea typeface="Calibri"/>
                          <a:cs typeface="Arial" pitchFamily="34" charset="0"/>
                        </a:rPr>
                        <a:t>Surface</a:t>
                      </a:r>
                      <a:endParaRPr lang="en-US" sz="1400" dirty="0">
                        <a:latin typeface="Arial" pitchFamily="34" charset="0"/>
                        <a:ea typeface="Calibri"/>
                        <a:cs typeface="Arial" pitchFamily="34" charset="0"/>
                      </a:endParaRPr>
                    </a:p>
                    <a:p>
                      <a:pPr algn="ctr">
                        <a:lnSpc>
                          <a:spcPct val="115000"/>
                        </a:lnSpc>
                        <a:spcBef>
                          <a:spcPts val="0"/>
                        </a:spcBef>
                        <a:spcAft>
                          <a:spcPts val="0"/>
                        </a:spcAft>
                      </a:pPr>
                      <a:r>
                        <a:rPr lang="fr-FR" sz="1400" dirty="0">
                          <a:latin typeface="Arial" pitchFamily="34" charset="0"/>
                          <a:ea typeface="Calibri"/>
                          <a:cs typeface="Arial" pitchFamily="34" charset="0"/>
                        </a:rPr>
                        <a:t>(millions ha)</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dirty="0">
                          <a:latin typeface="Arial" pitchFamily="34" charset="0"/>
                          <a:ea typeface="Calibri"/>
                          <a:cs typeface="Arial" pitchFamily="34" charset="0"/>
                        </a:rPr>
                        <a:t>Valeur</a:t>
                      </a:r>
                      <a:endParaRPr lang="en-US" sz="1400" dirty="0">
                        <a:latin typeface="Arial" pitchFamily="34" charset="0"/>
                        <a:ea typeface="Calibri"/>
                        <a:cs typeface="Arial" pitchFamily="34" charset="0"/>
                      </a:endParaRPr>
                    </a:p>
                    <a:p>
                      <a:pPr algn="ctr">
                        <a:lnSpc>
                          <a:spcPct val="115000"/>
                        </a:lnSpc>
                        <a:spcBef>
                          <a:spcPts val="0"/>
                        </a:spcBef>
                        <a:spcAft>
                          <a:spcPts val="0"/>
                        </a:spcAft>
                      </a:pPr>
                      <a:r>
                        <a:rPr lang="fr-FR" sz="1400" dirty="0">
                          <a:latin typeface="Arial" pitchFamily="34" charset="0"/>
                          <a:ea typeface="Calibri"/>
                          <a:cs typeface="Arial" pitchFamily="34" charset="0"/>
                        </a:rPr>
                        <a:t>($/ha/an)</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a:latin typeface="Arial" pitchFamily="34" charset="0"/>
                          <a:ea typeface="Calibri"/>
                          <a:cs typeface="Arial" pitchFamily="34" charset="0"/>
                        </a:rPr>
                        <a:t>Valeur totale</a:t>
                      </a:r>
                      <a:endParaRPr lang="en-US" sz="1400">
                        <a:latin typeface="Arial" pitchFamily="34" charset="0"/>
                        <a:ea typeface="Calibri"/>
                        <a:cs typeface="Arial" pitchFamily="34" charset="0"/>
                      </a:endParaRPr>
                    </a:p>
                    <a:p>
                      <a:pPr algn="ctr">
                        <a:lnSpc>
                          <a:spcPct val="115000"/>
                        </a:lnSpc>
                        <a:spcBef>
                          <a:spcPts val="0"/>
                        </a:spcBef>
                        <a:spcAft>
                          <a:spcPts val="0"/>
                        </a:spcAft>
                      </a:pPr>
                      <a:r>
                        <a:rPr lang="fr-FR" sz="1400">
                          <a:latin typeface="Arial" pitchFamily="34" charset="0"/>
                          <a:ea typeface="Calibri"/>
                          <a:cs typeface="Arial" pitchFamily="34" charset="0"/>
                        </a:rPr>
                        <a:t>(milliards $/an)</a:t>
                      </a:r>
                      <a:endParaRPr lang="en-US" sz="140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50">
                <a:tc>
                  <a:txBody>
                    <a:bodyPr/>
                    <a:lstStyle/>
                    <a:p>
                      <a:pPr>
                        <a:lnSpc>
                          <a:spcPct val="115000"/>
                        </a:lnSpc>
                        <a:spcBef>
                          <a:spcPts val="0"/>
                        </a:spcBef>
                        <a:spcAft>
                          <a:spcPts val="0"/>
                        </a:spcAft>
                      </a:pPr>
                      <a:r>
                        <a:rPr lang="fr-FR" sz="1400" b="1" dirty="0">
                          <a:solidFill>
                            <a:schemeClr val="bg1"/>
                          </a:solidFill>
                          <a:latin typeface="Arial" pitchFamily="34" charset="0"/>
                          <a:ea typeface="Calibri"/>
                          <a:cs typeface="Arial" pitchFamily="34" charset="0"/>
                        </a:rPr>
                        <a:t>Zones marines</a:t>
                      </a:r>
                      <a:endParaRPr lang="en-US" sz="1400" dirty="0">
                        <a:solidFill>
                          <a:schemeClr val="bg1"/>
                        </a:solidFill>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99"/>
                    </a:solidFill>
                  </a:tcPr>
                </a:tc>
                <a:tc>
                  <a:txBody>
                    <a:bodyPr/>
                    <a:lstStyle/>
                    <a:p>
                      <a:pPr algn="ctr">
                        <a:lnSpc>
                          <a:spcPct val="115000"/>
                        </a:lnSpc>
                        <a:spcBef>
                          <a:spcPts val="0"/>
                        </a:spcBef>
                        <a:spcAft>
                          <a:spcPts val="0"/>
                        </a:spcAft>
                      </a:pPr>
                      <a:r>
                        <a:rPr lang="fr-FR" sz="1400" dirty="0">
                          <a:solidFill>
                            <a:schemeClr val="bg1"/>
                          </a:solidFill>
                          <a:latin typeface="Arial" pitchFamily="34" charset="0"/>
                          <a:ea typeface="Calibri"/>
                          <a:cs typeface="Arial" pitchFamily="34" charset="0"/>
                        </a:rPr>
                        <a:t>36 302</a:t>
                      </a:r>
                      <a:endParaRPr lang="en-US" sz="1400" dirty="0">
                        <a:solidFill>
                          <a:schemeClr val="bg1"/>
                        </a:solidFill>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99"/>
                    </a:solidFill>
                  </a:tcPr>
                </a:tc>
                <a:tc>
                  <a:txBody>
                    <a:bodyPr/>
                    <a:lstStyle/>
                    <a:p>
                      <a:pPr algn="ctr">
                        <a:lnSpc>
                          <a:spcPct val="115000"/>
                        </a:lnSpc>
                        <a:spcBef>
                          <a:spcPts val="0"/>
                        </a:spcBef>
                        <a:spcAft>
                          <a:spcPts val="0"/>
                        </a:spcAft>
                      </a:pPr>
                      <a:r>
                        <a:rPr lang="fr-FR" sz="1400" dirty="0">
                          <a:solidFill>
                            <a:schemeClr val="bg1"/>
                          </a:solidFill>
                          <a:latin typeface="Arial" pitchFamily="34" charset="0"/>
                          <a:ea typeface="Calibri"/>
                          <a:cs typeface="Arial" pitchFamily="34" charset="0"/>
                        </a:rPr>
                        <a:t>577</a:t>
                      </a:r>
                      <a:endParaRPr lang="en-US" sz="1400" dirty="0">
                        <a:solidFill>
                          <a:schemeClr val="bg1"/>
                        </a:solidFill>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99"/>
                    </a:solidFill>
                  </a:tcPr>
                </a:tc>
                <a:tc>
                  <a:txBody>
                    <a:bodyPr/>
                    <a:lstStyle/>
                    <a:p>
                      <a:pPr algn="ctr">
                        <a:lnSpc>
                          <a:spcPct val="115000"/>
                        </a:lnSpc>
                        <a:spcBef>
                          <a:spcPts val="0"/>
                        </a:spcBef>
                        <a:spcAft>
                          <a:spcPts val="0"/>
                        </a:spcAft>
                      </a:pPr>
                      <a:r>
                        <a:rPr lang="fr-FR" sz="1400" dirty="0">
                          <a:solidFill>
                            <a:schemeClr val="bg1"/>
                          </a:solidFill>
                          <a:latin typeface="Arial" pitchFamily="34" charset="0"/>
                          <a:ea typeface="Calibri"/>
                          <a:cs typeface="Arial" pitchFamily="34" charset="0"/>
                        </a:rPr>
                        <a:t>20 949</a:t>
                      </a:r>
                      <a:endParaRPr lang="en-US" sz="1400" dirty="0">
                        <a:solidFill>
                          <a:schemeClr val="bg1"/>
                        </a:solidFill>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99"/>
                    </a:solidFill>
                  </a:tcPr>
                </a:tc>
              </a:tr>
              <a:tr h="266094">
                <a:tc>
                  <a:txBody>
                    <a:bodyPr/>
                    <a:lstStyle/>
                    <a:p>
                      <a:pPr>
                        <a:lnSpc>
                          <a:spcPct val="115000"/>
                        </a:lnSpc>
                        <a:spcBef>
                          <a:spcPts val="0"/>
                        </a:spcBef>
                        <a:spcAft>
                          <a:spcPts val="0"/>
                        </a:spcAft>
                      </a:pPr>
                      <a:r>
                        <a:rPr lang="fr-FR" sz="1400" dirty="0">
                          <a:latin typeface="Arial" pitchFamily="34" charset="0"/>
                          <a:ea typeface="Calibri"/>
                          <a:cs typeface="Arial" pitchFamily="34" charset="0"/>
                        </a:rPr>
                        <a:t>Zones océaniques</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dirty="0">
                          <a:latin typeface="Arial" pitchFamily="34" charset="0"/>
                          <a:ea typeface="Calibri"/>
                          <a:cs typeface="Arial" pitchFamily="34" charset="0"/>
                        </a:rPr>
                        <a:t>3 320</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dirty="0">
                          <a:latin typeface="Arial" pitchFamily="34" charset="0"/>
                          <a:ea typeface="Calibri"/>
                          <a:cs typeface="Arial" pitchFamily="34" charset="0"/>
                        </a:rPr>
                        <a:t>252</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dirty="0">
                          <a:latin typeface="Arial" pitchFamily="34" charset="0"/>
                          <a:ea typeface="Calibri"/>
                          <a:cs typeface="Arial" pitchFamily="34" charset="0"/>
                        </a:rPr>
                        <a:t>8 381</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94">
                <a:tc>
                  <a:txBody>
                    <a:bodyPr/>
                    <a:lstStyle/>
                    <a:p>
                      <a:pPr>
                        <a:lnSpc>
                          <a:spcPct val="115000"/>
                        </a:lnSpc>
                        <a:spcBef>
                          <a:spcPts val="0"/>
                        </a:spcBef>
                        <a:spcAft>
                          <a:spcPts val="0"/>
                        </a:spcAft>
                      </a:pPr>
                      <a:r>
                        <a:rPr lang="fr-FR" sz="1400">
                          <a:latin typeface="Arial" pitchFamily="34" charset="0"/>
                          <a:ea typeface="Calibri"/>
                          <a:cs typeface="Arial" pitchFamily="34" charset="0"/>
                        </a:rPr>
                        <a:t>Zones côtières</a:t>
                      </a:r>
                      <a:endParaRPr lang="en-US" sz="140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smtClean="0">
                          <a:latin typeface="Arial" pitchFamily="34" charset="0"/>
                          <a:ea typeface="Calibri"/>
                          <a:cs typeface="Arial" pitchFamily="34" charset="0"/>
                        </a:rPr>
                        <a:t>3 102</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dirty="0" smtClean="0">
                          <a:latin typeface="Arial" pitchFamily="34" charset="0"/>
                          <a:ea typeface="Calibri"/>
                          <a:cs typeface="Arial" pitchFamily="34" charset="0"/>
                        </a:rPr>
                        <a:t>12 568</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94">
                <a:tc>
                  <a:txBody>
                    <a:bodyPr/>
                    <a:lstStyle/>
                    <a:p>
                      <a:pPr algn="l">
                        <a:lnSpc>
                          <a:spcPct val="115000"/>
                        </a:lnSpc>
                        <a:spcBef>
                          <a:spcPts val="0"/>
                        </a:spcBef>
                        <a:spcAft>
                          <a:spcPts val="0"/>
                        </a:spcAft>
                      </a:pPr>
                      <a:r>
                        <a:rPr lang="fr-FR" sz="1200" i="1" dirty="0" smtClean="0">
                          <a:latin typeface="Arial" pitchFamily="34" charset="0"/>
                          <a:ea typeface="Calibri"/>
                          <a:cs typeface="Arial" pitchFamily="34" charset="0"/>
                        </a:rPr>
                        <a:t>          Estuaires</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dirty="0">
                          <a:latin typeface="Arial" pitchFamily="34" charset="0"/>
                          <a:ea typeface="Calibri"/>
                          <a:cs typeface="Arial" pitchFamily="34" charset="0"/>
                        </a:rPr>
                        <a:t>180</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dirty="0">
                          <a:latin typeface="Arial" pitchFamily="34" charset="0"/>
                          <a:ea typeface="Calibri"/>
                          <a:cs typeface="Arial" pitchFamily="34" charset="0"/>
                        </a:rPr>
                        <a:t>22 832</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dirty="0">
                          <a:latin typeface="Arial" pitchFamily="34" charset="0"/>
                          <a:ea typeface="Calibri"/>
                          <a:cs typeface="Arial" pitchFamily="34" charset="0"/>
                        </a:rPr>
                        <a:t>4 110</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94">
                <a:tc>
                  <a:txBody>
                    <a:bodyPr/>
                    <a:lstStyle/>
                    <a:p>
                      <a:pPr algn="l">
                        <a:lnSpc>
                          <a:spcPct val="115000"/>
                        </a:lnSpc>
                        <a:spcBef>
                          <a:spcPts val="0"/>
                        </a:spcBef>
                        <a:spcAft>
                          <a:spcPts val="0"/>
                        </a:spcAft>
                      </a:pPr>
                      <a:r>
                        <a:rPr lang="fr-FR" sz="1200" i="1" dirty="0" smtClean="0">
                          <a:latin typeface="Arial" pitchFamily="34" charset="0"/>
                          <a:ea typeface="Calibri"/>
                          <a:cs typeface="Arial" pitchFamily="34" charset="0"/>
                        </a:rPr>
                        <a:t>          Herbiers</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dirty="0">
                          <a:latin typeface="Arial" pitchFamily="34" charset="0"/>
                          <a:ea typeface="Calibri"/>
                          <a:cs typeface="Arial" pitchFamily="34" charset="0"/>
                        </a:rPr>
                        <a:t>200</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dirty="0">
                          <a:latin typeface="Arial" pitchFamily="34" charset="0"/>
                          <a:ea typeface="Calibri"/>
                          <a:cs typeface="Arial" pitchFamily="34" charset="0"/>
                        </a:rPr>
                        <a:t>19 004</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dirty="0">
                          <a:latin typeface="Arial" pitchFamily="34" charset="0"/>
                          <a:ea typeface="Calibri"/>
                          <a:cs typeface="Arial" pitchFamily="34" charset="0"/>
                        </a:rPr>
                        <a:t>3 801</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94">
                <a:tc>
                  <a:txBody>
                    <a:bodyPr/>
                    <a:lstStyle/>
                    <a:p>
                      <a:pPr algn="l">
                        <a:lnSpc>
                          <a:spcPct val="115000"/>
                        </a:lnSpc>
                        <a:spcBef>
                          <a:spcPts val="0"/>
                        </a:spcBef>
                        <a:spcAft>
                          <a:spcPts val="0"/>
                        </a:spcAft>
                      </a:pPr>
                      <a:r>
                        <a:rPr lang="fr-FR" sz="1200" i="1" dirty="0" smtClean="0">
                          <a:latin typeface="Arial" pitchFamily="34" charset="0"/>
                          <a:ea typeface="Calibri"/>
                          <a:cs typeface="Arial" pitchFamily="34" charset="0"/>
                        </a:rPr>
                        <a:t>          Récifs </a:t>
                      </a:r>
                      <a:r>
                        <a:rPr lang="fr-FR" sz="1200" i="1" dirty="0">
                          <a:latin typeface="Arial" pitchFamily="34" charset="0"/>
                          <a:ea typeface="Calibri"/>
                          <a:cs typeface="Arial" pitchFamily="34" charset="0"/>
                        </a:rPr>
                        <a:t>coralliens</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a:latin typeface="Arial" pitchFamily="34" charset="0"/>
                          <a:ea typeface="Calibri"/>
                          <a:cs typeface="Arial" pitchFamily="34" charset="0"/>
                        </a:rPr>
                        <a:t>62</a:t>
                      </a:r>
                      <a:endParaRPr lang="en-US" sz="1200" i="1">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dirty="0">
                          <a:latin typeface="Arial" pitchFamily="34" charset="0"/>
                          <a:ea typeface="Calibri"/>
                          <a:cs typeface="Arial" pitchFamily="34" charset="0"/>
                        </a:rPr>
                        <a:t>6 075</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dirty="0">
                          <a:latin typeface="Arial" pitchFamily="34" charset="0"/>
                          <a:ea typeface="Calibri"/>
                          <a:cs typeface="Arial" pitchFamily="34" charset="0"/>
                        </a:rPr>
                        <a:t>375</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94">
                <a:tc>
                  <a:txBody>
                    <a:bodyPr/>
                    <a:lstStyle/>
                    <a:p>
                      <a:pPr algn="l">
                        <a:lnSpc>
                          <a:spcPct val="115000"/>
                        </a:lnSpc>
                        <a:spcBef>
                          <a:spcPts val="0"/>
                        </a:spcBef>
                        <a:spcAft>
                          <a:spcPts val="0"/>
                        </a:spcAft>
                      </a:pPr>
                      <a:r>
                        <a:rPr lang="fr-FR" sz="1200" i="1" dirty="0" smtClean="0">
                          <a:latin typeface="Arial" pitchFamily="34" charset="0"/>
                          <a:ea typeface="Calibri"/>
                          <a:cs typeface="Arial" pitchFamily="34" charset="0"/>
                        </a:rPr>
                        <a:t>          Plateau </a:t>
                      </a:r>
                      <a:r>
                        <a:rPr lang="fr-FR" sz="1200" i="1" dirty="0">
                          <a:latin typeface="Arial" pitchFamily="34" charset="0"/>
                          <a:ea typeface="Calibri"/>
                          <a:cs typeface="Arial" pitchFamily="34" charset="0"/>
                        </a:rPr>
                        <a:t>continental</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dirty="0">
                          <a:latin typeface="Arial" pitchFamily="34" charset="0"/>
                          <a:ea typeface="Calibri"/>
                          <a:cs typeface="Arial" pitchFamily="34" charset="0"/>
                        </a:rPr>
                        <a:t>2 660</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dirty="0">
                          <a:latin typeface="Arial" pitchFamily="34" charset="0"/>
                          <a:ea typeface="Calibri"/>
                          <a:cs typeface="Arial" pitchFamily="34" charset="0"/>
                        </a:rPr>
                        <a:t>1 610</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dirty="0">
                          <a:latin typeface="Arial" pitchFamily="34" charset="0"/>
                          <a:ea typeface="Calibri"/>
                          <a:cs typeface="Arial" pitchFamily="34" charset="0"/>
                        </a:rPr>
                        <a:t>4 283</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50">
                <a:tc>
                  <a:txBody>
                    <a:bodyPr/>
                    <a:lstStyle/>
                    <a:p>
                      <a:pPr>
                        <a:lnSpc>
                          <a:spcPct val="115000"/>
                        </a:lnSpc>
                        <a:spcBef>
                          <a:spcPts val="0"/>
                        </a:spcBef>
                        <a:spcAft>
                          <a:spcPts val="0"/>
                        </a:spcAft>
                      </a:pPr>
                      <a:r>
                        <a:rPr lang="fr-FR" sz="1400" b="1" dirty="0" smtClean="0">
                          <a:solidFill>
                            <a:schemeClr val="bg1"/>
                          </a:solidFill>
                          <a:latin typeface="Arial" pitchFamily="34" charset="0"/>
                          <a:ea typeface="Calibri"/>
                          <a:cs typeface="Arial" pitchFamily="34" charset="0"/>
                        </a:rPr>
                        <a:t>Zones terrestres</a:t>
                      </a:r>
                      <a:endParaRPr lang="en-US" sz="1400" dirty="0">
                        <a:solidFill>
                          <a:schemeClr val="bg1"/>
                        </a:solidFill>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9933"/>
                    </a:solidFill>
                  </a:tcPr>
                </a:tc>
                <a:tc>
                  <a:txBody>
                    <a:bodyPr/>
                    <a:lstStyle/>
                    <a:p>
                      <a:pPr algn="ctr">
                        <a:lnSpc>
                          <a:spcPct val="115000"/>
                        </a:lnSpc>
                        <a:spcBef>
                          <a:spcPts val="0"/>
                        </a:spcBef>
                        <a:spcAft>
                          <a:spcPts val="0"/>
                        </a:spcAft>
                      </a:pPr>
                      <a:r>
                        <a:rPr lang="fr-FR" sz="1400" dirty="0" smtClean="0">
                          <a:solidFill>
                            <a:schemeClr val="bg1"/>
                          </a:solidFill>
                          <a:latin typeface="Arial" pitchFamily="34" charset="0"/>
                          <a:ea typeface="Calibri"/>
                          <a:cs typeface="Arial" pitchFamily="34" charset="0"/>
                        </a:rPr>
                        <a:t>15 323</a:t>
                      </a:r>
                      <a:endParaRPr lang="en-US" sz="1400" dirty="0">
                        <a:solidFill>
                          <a:schemeClr val="bg1"/>
                        </a:solidFill>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9933"/>
                    </a:solidFill>
                  </a:tcPr>
                </a:tc>
                <a:tc>
                  <a:txBody>
                    <a:bodyPr/>
                    <a:lstStyle/>
                    <a:p>
                      <a:pPr algn="ctr">
                        <a:lnSpc>
                          <a:spcPct val="115000"/>
                        </a:lnSpc>
                        <a:spcBef>
                          <a:spcPts val="0"/>
                        </a:spcBef>
                        <a:spcAft>
                          <a:spcPts val="0"/>
                        </a:spcAft>
                      </a:pPr>
                      <a:r>
                        <a:rPr lang="fr-FR" sz="1400" dirty="0" smtClean="0">
                          <a:solidFill>
                            <a:schemeClr val="bg1"/>
                          </a:solidFill>
                          <a:latin typeface="Arial" pitchFamily="34" charset="0"/>
                          <a:ea typeface="Calibri"/>
                          <a:cs typeface="Arial" pitchFamily="34" charset="0"/>
                        </a:rPr>
                        <a:t>804</a:t>
                      </a:r>
                      <a:endParaRPr lang="en-US" sz="1400" dirty="0">
                        <a:solidFill>
                          <a:schemeClr val="bg1"/>
                        </a:solidFill>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9933"/>
                    </a:solidFill>
                  </a:tcPr>
                </a:tc>
                <a:tc>
                  <a:txBody>
                    <a:bodyPr/>
                    <a:lstStyle/>
                    <a:p>
                      <a:pPr algn="ctr">
                        <a:lnSpc>
                          <a:spcPct val="115000"/>
                        </a:lnSpc>
                        <a:spcBef>
                          <a:spcPts val="0"/>
                        </a:spcBef>
                        <a:spcAft>
                          <a:spcPts val="0"/>
                        </a:spcAft>
                      </a:pPr>
                      <a:r>
                        <a:rPr lang="fr-FR" sz="1400" dirty="0" smtClean="0">
                          <a:solidFill>
                            <a:schemeClr val="bg1"/>
                          </a:solidFill>
                          <a:latin typeface="Arial" pitchFamily="34" charset="0"/>
                          <a:ea typeface="Calibri"/>
                          <a:cs typeface="Arial" pitchFamily="34" charset="0"/>
                        </a:rPr>
                        <a:t>12 319</a:t>
                      </a:r>
                      <a:endParaRPr lang="en-US" sz="1400" dirty="0">
                        <a:solidFill>
                          <a:schemeClr val="bg1"/>
                        </a:solidFill>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9933"/>
                    </a:solidFill>
                  </a:tcPr>
                </a:tc>
              </a:tr>
              <a:tr h="266094">
                <a:tc>
                  <a:txBody>
                    <a:bodyPr/>
                    <a:lstStyle/>
                    <a:p>
                      <a:pPr>
                        <a:lnSpc>
                          <a:spcPct val="115000"/>
                        </a:lnSpc>
                        <a:spcBef>
                          <a:spcPts val="0"/>
                        </a:spcBef>
                        <a:spcAft>
                          <a:spcPts val="0"/>
                        </a:spcAft>
                      </a:pPr>
                      <a:r>
                        <a:rPr lang="fr-FR" sz="1400" smtClean="0">
                          <a:latin typeface="Arial" pitchFamily="34" charset="0"/>
                          <a:ea typeface="Calibri"/>
                          <a:cs typeface="Arial" pitchFamily="34" charset="0"/>
                        </a:rPr>
                        <a:t>Forêts</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dirty="0" smtClean="0">
                          <a:latin typeface="Arial" pitchFamily="34" charset="0"/>
                          <a:ea typeface="Calibri"/>
                          <a:cs typeface="Arial" pitchFamily="34" charset="0"/>
                        </a:rPr>
                        <a:t>4 885</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dirty="0" smtClean="0">
                          <a:latin typeface="Arial" pitchFamily="34" charset="0"/>
                          <a:ea typeface="Calibri"/>
                          <a:cs typeface="Arial" pitchFamily="34" charset="0"/>
                        </a:rPr>
                        <a:t>4 706</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94">
                <a:tc>
                  <a:txBody>
                    <a:bodyPr/>
                    <a:lstStyle/>
                    <a:p>
                      <a:pPr algn="ctr">
                        <a:lnSpc>
                          <a:spcPct val="115000"/>
                        </a:lnSpc>
                        <a:spcBef>
                          <a:spcPts val="0"/>
                        </a:spcBef>
                        <a:spcAft>
                          <a:spcPts val="0"/>
                        </a:spcAft>
                      </a:pPr>
                      <a:r>
                        <a:rPr lang="fr-FR" sz="1200" i="1" dirty="0" smtClean="0">
                          <a:latin typeface="Arial" pitchFamily="34" charset="0"/>
                          <a:ea typeface="Calibri"/>
                          <a:cs typeface="Arial" pitchFamily="34" charset="0"/>
                        </a:rPr>
                        <a:t>Forêts tropicales</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dirty="0" smtClean="0">
                          <a:latin typeface="Arial" pitchFamily="34" charset="0"/>
                          <a:ea typeface="Calibri"/>
                          <a:cs typeface="Arial" pitchFamily="34" charset="0"/>
                        </a:rPr>
                        <a:t>1 900</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dirty="0" smtClean="0">
                          <a:latin typeface="Arial" pitchFamily="34" charset="0"/>
                          <a:ea typeface="Calibri"/>
                          <a:cs typeface="Arial" pitchFamily="34" charset="0"/>
                        </a:rPr>
                        <a:t>2 007</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dirty="0" smtClean="0">
                          <a:latin typeface="Arial" pitchFamily="34" charset="0"/>
                          <a:ea typeface="Calibri"/>
                          <a:cs typeface="Arial" pitchFamily="34" charset="0"/>
                        </a:rPr>
                        <a:t>3 813</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94">
                <a:tc>
                  <a:txBody>
                    <a:bodyPr/>
                    <a:lstStyle/>
                    <a:p>
                      <a:pPr algn="ctr">
                        <a:lnSpc>
                          <a:spcPct val="115000"/>
                        </a:lnSpc>
                        <a:spcBef>
                          <a:spcPts val="0"/>
                        </a:spcBef>
                        <a:spcAft>
                          <a:spcPts val="0"/>
                        </a:spcAft>
                      </a:pPr>
                      <a:r>
                        <a:rPr lang="fr-FR" sz="1200" i="1" smtClean="0">
                          <a:latin typeface="Arial" pitchFamily="34" charset="0"/>
                          <a:ea typeface="Calibri"/>
                          <a:cs typeface="Arial" pitchFamily="34" charset="0"/>
                        </a:rPr>
                        <a:t>Forêts tempérées</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smtClean="0">
                          <a:latin typeface="Arial" pitchFamily="34" charset="0"/>
                          <a:ea typeface="Calibri"/>
                          <a:cs typeface="Arial" pitchFamily="34" charset="0"/>
                        </a:rPr>
                        <a:t>2 955</a:t>
                      </a:r>
                      <a:endParaRPr lang="en-US" sz="1200" i="1">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smtClean="0">
                          <a:latin typeface="Arial" pitchFamily="34" charset="0"/>
                          <a:ea typeface="Calibri"/>
                          <a:cs typeface="Arial" pitchFamily="34" charset="0"/>
                        </a:rPr>
                        <a:t>302</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dirty="0" smtClean="0">
                          <a:latin typeface="Arial" pitchFamily="34" charset="0"/>
                          <a:ea typeface="Calibri"/>
                          <a:cs typeface="Arial" pitchFamily="34" charset="0"/>
                        </a:rPr>
                        <a:t>894</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94">
                <a:tc>
                  <a:txBody>
                    <a:bodyPr/>
                    <a:lstStyle/>
                    <a:p>
                      <a:pPr>
                        <a:lnSpc>
                          <a:spcPct val="115000"/>
                        </a:lnSpc>
                        <a:spcBef>
                          <a:spcPts val="0"/>
                        </a:spcBef>
                        <a:spcAft>
                          <a:spcPts val="0"/>
                        </a:spcAft>
                      </a:pPr>
                      <a:r>
                        <a:rPr lang="fr-FR" sz="1400" smtClean="0">
                          <a:latin typeface="Arial" pitchFamily="34" charset="0"/>
                          <a:ea typeface="Calibri"/>
                          <a:cs typeface="Arial" pitchFamily="34" charset="0"/>
                        </a:rPr>
                        <a:t>Prairies</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smtClean="0">
                          <a:latin typeface="Arial" pitchFamily="34" charset="0"/>
                          <a:ea typeface="Calibri"/>
                          <a:cs typeface="Arial" pitchFamily="34" charset="0"/>
                        </a:rPr>
                        <a:t>3 898</a:t>
                      </a:r>
                      <a:endParaRPr lang="en-US" sz="140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smtClean="0">
                          <a:latin typeface="Arial" pitchFamily="34" charset="0"/>
                          <a:ea typeface="Calibri"/>
                          <a:cs typeface="Arial" pitchFamily="34" charset="0"/>
                        </a:rPr>
                        <a:t>232</a:t>
                      </a:r>
                      <a:endParaRPr lang="en-US" sz="140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smtClean="0">
                          <a:latin typeface="Arial" pitchFamily="34" charset="0"/>
                          <a:ea typeface="Calibri"/>
                          <a:cs typeface="Arial" pitchFamily="34" charset="0"/>
                        </a:rPr>
                        <a:t>906</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94">
                <a:tc>
                  <a:txBody>
                    <a:bodyPr/>
                    <a:lstStyle/>
                    <a:p>
                      <a:pPr>
                        <a:lnSpc>
                          <a:spcPct val="115000"/>
                        </a:lnSpc>
                        <a:spcBef>
                          <a:spcPts val="0"/>
                        </a:spcBef>
                        <a:spcAft>
                          <a:spcPts val="0"/>
                        </a:spcAft>
                      </a:pPr>
                      <a:r>
                        <a:rPr lang="fr-FR" sz="1400" smtClean="0">
                          <a:solidFill>
                            <a:schemeClr val="tx1"/>
                          </a:solidFill>
                          <a:latin typeface="Arial" pitchFamily="34" charset="0"/>
                          <a:ea typeface="Calibri"/>
                          <a:cs typeface="Arial" pitchFamily="34" charset="0"/>
                        </a:rPr>
                        <a:t>Zones humides</a:t>
                      </a:r>
                      <a:endParaRPr lang="en-US" sz="1400" dirty="0">
                        <a:solidFill>
                          <a:schemeClr val="tx1"/>
                        </a:solidFill>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Bef>
                          <a:spcPts val="0"/>
                        </a:spcBef>
                        <a:spcAft>
                          <a:spcPts val="0"/>
                        </a:spcAft>
                      </a:pPr>
                      <a:r>
                        <a:rPr lang="fr-FR" sz="1400" smtClean="0">
                          <a:solidFill>
                            <a:schemeClr val="tx1"/>
                          </a:solidFill>
                          <a:latin typeface="Arial" pitchFamily="34" charset="0"/>
                          <a:ea typeface="Calibri"/>
                          <a:cs typeface="Arial" pitchFamily="34" charset="0"/>
                        </a:rPr>
                        <a:t>330</a:t>
                      </a:r>
                      <a:endParaRPr lang="en-US" sz="1400" dirty="0">
                        <a:solidFill>
                          <a:schemeClr val="tx1"/>
                        </a:solidFill>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Bef>
                          <a:spcPts val="0"/>
                        </a:spcBef>
                        <a:spcAft>
                          <a:spcPts val="0"/>
                        </a:spcAft>
                      </a:pPr>
                      <a:endParaRPr lang="en-US" sz="1400" dirty="0">
                        <a:solidFill>
                          <a:schemeClr val="tx1"/>
                        </a:solidFill>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Bef>
                          <a:spcPts val="0"/>
                        </a:spcBef>
                        <a:spcAft>
                          <a:spcPts val="0"/>
                        </a:spcAft>
                      </a:pPr>
                      <a:r>
                        <a:rPr lang="fr-FR" sz="1400" dirty="0" smtClean="0">
                          <a:solidFill>
                            <a:schemeClr val="tx1"/>
                          </a:solidFill>
                          <a:latin typeface="Arial" pitchFamily="34" charset="0"/>
                          <a:ea typeface="Calibri"/>
                          <a:cs typeface="Arial" pitchFamily="34" charset="0"/>
                        </a:rPr>
                        <a:t>4 879</a:t>
                      </a:r>
                      <a:endParaRPr lang="en-US" sz="1400" dirty="0">
                        <a:solidFill>
                          <a:schemeClr val="tx1"/>
                        </a:solidFill>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266094">
                <a:tc>
                  <a:txBody>
                    <a:bodyPr/>
                    <a:lstStyle/>
                    <a:p>
                      <a:pPr algn="l">
                        <a:lnSpc>
                          <a:spcPct val="115000"/>
                        </a:lnSpc>
                        <a:spcBef>
                          <a:spcPts val="0"/>
                        </a:spcBef>
                        <a:spcAft>
                          <a:spcPts val="0"/>
                        </a:spcAft>
                      </a:pPr>
                      <a:r>
                        <a:rPr lang="fr-FR" sz="1200" i="1" dirty="0" smtClean="0">
                          <a:solidFill>
                            <a:schemeClr val="tx1"/>
                          </a:solidFill>
                          <a:latin typeface="Arial" pitchFamily="34" charset="0"/>
                          <a:ea typeface="Calibri"/>
                          <a:cs typeface="Arial" pitchFamily="34" charset="0"/>
                        </a:rPr>
                        <a:t>          Marais/mangrove</a:t>
                      </a:r>
                      <a:endParaRPr lang="en-US" sz="1200" i="1" dirty="0">
                        <a:solidFill>
                          <a:schemeClr val="tx1"/>
                        </a:solidFill>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smtClean="0">
                          <a:solidFill>
                            <a:schemeClr val="tx1"/>
                          </a:solidFill>
                          <a:latin typeface="Arial" pitchFamily="34" charset="0"/>
                          <a:ea typeface="Calibri"/>
                          <a:cs typeface="Arial" pitchFamily="34" charset="0"/>
                        </a:rPr>
                        <a:t>165</a:t>
                      </a:r>
                      <a:endParaRPr lang="en-US" sz="1200" i="1" dirty="0">
                        <a:solidFill>
                          <a:schemeClr val="tx1"/>
                        </a:solidFill>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dirty="0" smtClean="0">
                          <a:solidFill>
                            <a:schemeClr val="tx1"/>
                          </a:solidFill>
                          <a:latin typeface="Arial" pitchFamily="34" charset="0"/>
                          <a:ea typeface="Calibri"/>
                          <a:cs typeface="Arial" pitchFamily="34" charset="0"/>
                        </a:rPr>
                        <a:t>9 990</a:t>
                      </a:r>
                      <a:endParaRPr lang="en-US" sz="1200" i="1" dirty="0">
                        <a:solidFill>
                          <a:schemeClr val="tx1"/>
                        </a:solidFill>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smtClean="0">
                          <a:solidFill>
                            <a:schemeClr val="tx1"/>
                          </a:solidFill>
                          <a:latin typeface="Arial" pitchFamily="34" charset="0"/>
                          <a:ea typeface="Calibri"/>
                          <a:cs typeface="Arial" pitchFamily="34" charset="0"/>
                        </a:rPr>
                        <a:t>1 648</a:t>
                      </a:r>
                      <a:endParaRPr lang="en-US" sz="1200" i="1" dirty="0">
                        <a:solidFill>
                          <a:schemeClr val="tx1"/>
                        </a:solidFill>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94">
                <a:tc>
                  <a:txBody>
                    <a:bodyPr/>
                    <a:lstStyle/>
                    <a:p>
                      <a:pPr algn="l">
                        <a:lnSpc>
                          <a:spcPct val="115000"/>
                        </a:lnSpc>
                        <a:spcBef>
                          <a:spcPts val="0"/>
                        </a:spcBef>
                        <a:spcAft>
                          <a:spcPts val="0"/>
                        </a:spcAft>
                      </a:pPr>
                      <a:r>
                        <a:rPr lang="fr-FR" sz="1200" i="1" dirty="0" smtClean="0">
                          <a:latin typeface="Arial" pitchFamily="34" charset="0"/>
                          <a:ea typeface="Calibri"/>
                          <a:cs typeface="Arial" pitchFamily="34" charset="0"/>
                        </a:rPr>
                        <a:t>          Etangs/plaines alluviales</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dirty="0" smtClean="0">
                          <a:latin typeface="Arial" pitchFamily="34" charset="0"/>
                          <a:ea typeface="Calibri"/>
                          <a:cs typeface="Arial" pitchFamily="34" charset="0"/>
                        </a:rPr>
                        <a:t>165</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smtClean="0">
                          <a:latin typeface="Arial" pitchFamily="34" charset="0"/>
                          <a:ea typeface="Calibri"/>
                          <a:cs typeface="Arial" pitchFamily="34" charset="0"/>
                        </a:rPr>
                        <a:t>19 580</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200" i="1" dirty="0" smtClean="0">
                          <a:latin typeface="Arial" pitchFamily="34" charset="0"/>
                          <a:ea typeface="Calibri"/>
                          <a:cs typeface="Arial" pitchFamily="34" charset="0"/>
                        </a:rPr>
                        <a:t>3 231</a:t>
                      </a:r>
                      <a:endParaRPr lang="en-US" sz="1200" i="1"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94">
                <a:tc>
                  <a:txBody>
                    <a:bodyPr/>
                    <a:lstStyle/>
                    <a:p>
                      <a:pPr>
                        <a:lnSpc>
                          <a:spcPct val="115000"/>
                        </a:lnSpc>
                        <a:spcBef>
                          <a:spcPts val="0"/>
                        </a:spcBef>
                        <a:spcAft>
                          <a:spcPts val="0"/>
                        </a:spcAft>
                      </a:pPr>
                      <a:r>
                        <a:rPr lang="fr-FR" sz="1400" dirty="0" smtClean="0">
                          <a:latin typeface="Arial" pitchFamily="34" charset="0"/>
                          <a:ea typeface="Calibri"/>
                          <a:cs typeface="Arial" pitchFamily="34" charset="0"/>
                        </a:rPr>
                        <a:t>Lacs/Rivières</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smtClean="0">
                          <a:latin typeface="Arial" pitchFamily="34" charset="0"/>
                          <a:ea typeface="Calibri"/>
                          <a:cs typeface="Arial" pitchFamily="34" charset="0"/>
                        </a:rPr>
                        <a:t>200</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smtClean="0">
                          <a:latin typeface="Arial" pitchFamily="34" charset="0"/>
                          <a:ea typeface="Calibri"/>
                          <a:cs typeface="Arial" pitchFamily="34" charset="0"/>
                        </a:rPr>
                        <a:t>8 498</a:t>
                      </a:r>
                      <a:endParaRPr lang="en-US" sz="140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smtClean="0">
                          <a:latin typeface="Arial" pitchFamily="34" charset="0"/>
                          <a:ea typeface="Calibri"/>
                          <a:cs typeface="Arial" pitchFamily="34" charset="0"/>
                        </a:rPr>
                        <a:t>1 700</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859">
                <a:tc>
                  <a:txBody>
                    <a:bodyPr/>
                    <a:lstStyle/>
                    <a:p>
                      <a:pPr>
                        <a:lnSpc>
                          <a:spcPct val="115000"/>
                        </a:lnSpc>
                        <a:spcBef>
                          <a:spcPts val="0"/>
                        </a:spcBef>
                        <a:spcAft>
                          <a:spcPts val="0"/>
                        </a:spcAft>
                      </a:pPr>
                      <a:r>
                        <a:rPr lang="fr-FR" sz="1400" smtClean="0">
                          <a:latin typeface="Arial" pitchFamily="34" charset="0"/>
                          <a:ea typeface="Calibri"/>
                          <a:cs typeface="Arial" pitchFamily="34" charset="0"/>
                        </a:rPr>
                        <a:t>Déserts</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smtClean="0">
                          <a:latin typeface="Arial" pitchFamily="34" charset="0"/>
                          <a:ea typeface="Calibri"/>
                          <a:cs typeface="Arial" pitchFamily="34" charset="0"/>
                        </a:rPr>
                        <a:t>1 925</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endParaRPr lang="fr-FR"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endParaRPr lang="fr-FR"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859">
                <a:tc>
                  <a:txBody>
                    <a:bodyPr/>
                    <a:lstStyle/>
                    <a:p>
                      <a:pPr>
                        <a:lnSpc>
                          <a:spcPct val="115000"/>
                        </a:lnSpc>
                        <a:spcBef>
                          <a:spcPts val="0"/>
                        </a:spcBef>
                        <a:spcAft>
                          <a:spcPts val="0"/>
                        </a:spcAft>
                      </a:pPr>
                      <a:r>
                        <a:rPr lang="fr-FR" sz="1400" smtClean="0">
                          <a:latin typeface="Arial" pitchFamily="34" charset="0"/>
                          <a:ea typeface="Calibri"/>
                          <a:cs typeface="Arial" pitchFamily="34" charset="0"/>
                        </a:rPr>
                        <a:t>Toundra</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smtClean="0">
                          <a:latin typeface="Arial" pitchFamily="34" charset="0"/>
                          <a:ea typeface="Calibri"/>
                          <a:cs typeface="Arial" pitchFamily="34" charset="0"/>
                        </a:rPr>
                        <a:t>743</a:t>
                      </a:r>
                      <a:endParaRPr lang="en-US" sz="140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endParaRPr lang="fr-FR"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endParaRPr lang="fr-FR"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859">
                <a:tc>
                  <a:txBody>
                    <a:bodyPr/>
                    <a:lstStyle/>
                    <a:p>
                      <a:pPr>
                        <a:lnSpc>
                          <a:spcPct val="115000"/>
                        </a:lnSpc>
                        <a:spcBef>
                          <a:spcPts val="0"/>
                        </a:spcBef>
                        <a:spcAft>
                          <a:spcPts val="0"/>
                        </a:spcAft>
                      </a:pPr>
                      <a:r>
                        <a:rPr lang="fr-FR" sz="1400" smtClean="0">
                          <a:latin typeface="Arial" pitchFamily="34" charset="0"/>
                          <a:ea typeface="Calibri"/>
                          <a:cs typeface="Arial" pitchFamily="34" charset="0"/>
                        </a:rPr>
                        <a:t>Glaciers</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smtClean="0">
                          <a:latin typeface="Arial" pitchFamily="34" charset="0"/>
                          <a:ea typeface="Calibri"/>
                          <a:cs typeface="Arial" pitchFamily="34" charset="0"/>
                        </a:rPr>
                        <a:t>1 640</a:t>
                      </a:r>
                      <a:endParaRPr lang="en-US" sz="140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endParaRPr lang="fr-FR"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endParaRPr lang="fr-FR"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094">
                <a:tc>
                  <a:txBody>
                    <a:bodyPr/>
                    <a:lstStyle/>
                    <a:p>
                      <a:pPr>
                        <a:lnSpc>
                          <a:spcPct val="115000"/>
                        </a:lnSpc>
                        <a:spcBef>
                          <a:spcPts val="0"/>
                        </a:spcBef>
                        <a:spcAft>
                          <a:spcPts val="0"/>
                        </a:spcAft>
                      </a:pPr>
                      <a:r>
                        <a:rPr lang="fr-FR" sz="1400" smtClean="0">
                          <a:latin typeface="Arial" pitchFamily="34" charset="0"/>
                          <a:ea typeface="Calibri"/>
                          <a:cs typeface="Arial" pitchFamily="34" charset="0"/>
                        </a:rPr>
                        <a:t>Zones cultivées</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smtClean="0">
                          <a:latin typeface="Arial" pitchFamily="34" charset="0"/>
                          <a:ea typeface="Calibri"/>
                          <a:cs typeface="Arial" pitchFamily="34" charset="0"/>
                        </a:rPr>
                        <a:t>1 400</a:t>
                      </a:r>
                      <a:endParaRPr lang="en-US" sz="140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smtClean="0">
                          <a:latin typeface="Arial" pitchFamily="34" charset="0"/>
                          <a:ea typeface="Calibri"/>
                          <a:cs typeface="Arial" pitchFamily="34" charset="0"/>
                        </a:rPr>
                        <a:t>92</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dirty="0" smtClean="0">
                          <a:latin typeface="Arial" pitchFamily="34" charset="0"/>
                          <a:ea typeface="Calibri"/>
                          <a:cs typeface="Arial" pitchFamily="34" charset="0"/>
                        </a:rPr>
                        <a:t>128</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859">
                <a:tc>
                  <a:txBody>
                    <a:bodyPr/>
                    <a:lstStyle/>
                    <a:p>
                      <a:pPr>
                        <a:lnSpc>
                          <a:spcPct val="115000"/>
                        </a:lnSpc>
                        <a:spcBef>
                          <a:spcPts val="0"/>
                        </a:spcBef>
                        <a:spcAft>
                          <a:spcPts val="0"/>
                        </a:spcAft>
                      </a:pPr>
                      <a:r>
                        <a:rPr lang="fr-FR" sz="1400" smtClean="0">
                          <a:latin typeface="Arial" pitchFamily="34" charset="0"/>
                          <a:ea typeface="Calibri"/>
                          <a:cs typeface="Arial" pitchFamily="34" charset="0"/>
                        </a:rPr>
                        <a:t>Zones urbaines</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r>
                        <a:rPr lang="fr-FR" sz="1400" smtClean="0">
                          <a:latin typeface="Arial" pitchFamily="34" charset="0"/>
                          <a:ea typeface="Calibri"/>
                          <a:cs typeface="Arial" pitchFamily="34" charset="0"/>
                        </a:rPr>
                        <a:t>332</a:t>
                      </a:r>
                      <a:endParaRPr lang="en-US" sz="140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endParaRPr lang="fr-FR" sz="140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0"/>
                        </a:spcBef>
                        <a:spcAft>
                          <a:spcPts val="0"/>
                        </a:spcAft>
                      </a:pPr>
                      <a:endParaRPr lang="fr-FR"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859">
                <a:tc>
                  <a:txBody>
                    <a:bodyPr/>
                    <a:lstStyle/>
                    <a:p>
                      <a:pPr algn="ctr">
                        <a:lnSpc>
                          <a:spcPct val="115000"/>
                        </a:lnSpc>
                        <a:spcBef>
                          <a:spcPts val="0"/>
                        </a:spcBef>
                        <a:spcAft>
                          <a:spcPts val="0"/>
                        </a:spcAft>
                      </a:pPr>
                      <a:r>
                        <a:rPr lang="fr-FR" sz="1400" b="1" dirty="0">
                          <a:latin typeface="Arial" pitchFamily="34" charset="0"/>
                          <a:ea typeface="Calibri"/>
                          <a:cs typeface="Arial" pitchFamily="34" charset="0"/>
                        </a:rPr>
                        <a:t>TOTAL</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Bef>
                          <a:spcPts val="0"/>
                        </a:spcBef>
                        <a:spcAft>
                          <a:spcPts val="0"/>
                        </a:spcAft>
                      </a:pPr>
                      <a:r>
                        <a:rPr lang="fr-FR" sz="1400" b="1" dirty="0">
                          <a:latin typeface="Arial" pitchFamily="34" charset="0"/>
                          <a:ea typeface="Calibri"/>
                          <a:cs typeface="Arial" pitchFamily="34" charset="0"/>
                        </a:rPr>
                        <a:t>51 625</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Bef>
                          <a:spcPts val="0"/>
                        </a:spcBef>
                        <a:spcAft>
                          <a:spcPts val="0"/>
                        </a:spcAft>
                      </a:pP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spcBef>
                          <a:spcPts val="0"/>
                        </a:spcBef>
                        <a:spcAft>
                          <a:spcPts val="0"/>
                        </a:spcAft>
                      </a:pPr>
                      <a:r>
                        <a:rPr lang="fr-FR" sz="1400" b="1" dirty="0">
                          <a:latin typeface="Arial" pitchFamily="34" charset="0"/>
                          <a:ea typeface="Calibri"/>
                          <a:cs typeface="Arial" pitchFamily="34" charset="0"/>
                        </a:rPr>
                        <a:t>33 628</a:t>
                      </a:r>
                      <a:endParaRPr lang="en-US" sz="1400" dirty="0">
                        <a:latin typeface="Arial" pitchFamily="34" charset="0"/>
                        <a:ea typeface="Calibri"/>
                        <a:cs typeface="Arial" pitchFamily="34" charset="0"/>
                      </a:endParaRPr>
                    </a:p>
                  </a:txBody>
                  <a:tcPr marL="53234" marR="532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r>
            </a:tbl>
          </a:graphicData>
        </a:graphic>
      </p:graphicFrame>
      <p:sp>
        <p:nvSpPr>
          <p:cNvPr id="9" name="Ellipse 8"/>
          <p:cNvSpPr/>
          <p:nvPr/>
        </p:nvSpPr>
        <p:spPr>
          <a:xfrm>
            <a:off x="7451725" y="620713"/>
            <a:ext cx="1152525" cy="287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Ellipse 6"/>
          <p:cNvSpPr/>
          <p:nvPr/>
        </p:nvSpPr>
        <p:spPr>
          <a:xfrm>
            <a:off x="5075238" y="4078287"/>
            <a:ext cx="1152525" cy="28733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Ellipse 7"/>
          <p:cNvSpPr/>
          <p:nvPr/>
        </p:nvSpPr>
        <p:spPr>
          <a:xfrm>
            <a:off x="5076825" y="4365625"/>
            <a:ext cx="1150938" cy="28733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Ellipse 5"/>
          <p:cNvSpPr/>
          <p:nvPr/>
        </p:nvSpPr>
        <p:spPr>
          <a:xfrm>
            <a:off x="5094131" y="1484784"/>
            <a:ext cx="1150938" cy="28813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Ellipse 9"/>
          <p:cNvSpPr/>
          <p:nvPr/>
        </p:nvSpPr>
        <p:spPr>
          <a:xfrm>
            <a:off x="5149254" y="1700709"/>
            <a:ext cx="1150938" cy="28813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Ellipse 10"/>
          <p:cNvSpPr/>
          <p:nvPr/>
        </p:nvSpPr>
        <p:spPr>
          <a:xfrm>
            <a:off x="7419480" y="2492896"/>
            <a:ext cx="1152525" cy="287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Ellipse 11"/>
          <p:cNvSpPr/>
          <p:nvPr/>
        </p:nvSpPr>
        <p:spPr>
          <a:xfrm>
            <a:off x="7451725" y="3861743"/>
            <a:ext cx="1152525" cy="287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Ellipse 12"/>
          <p:cNvSpPr/>
          <p:nvPr/>
        </p:nvSpPr>
        <p:spPr>
          <a:xfrm>
            <a:off x="7418300" y="4652963"/>
            <a:ext cx="1152525" cy="287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99080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6" grpId="0" animBg="1"/>
      <p:bldP spid="10" grpId="0" animBg="1"/>
      <p:bldP spid="11" grpId="0" animBg="1"/>
      <p:bldP spid="12" grpId="0" animBg="1"/>
      <p:bldP spid="13"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3"/>
          <p:cNvSpPr>
            <a:spLocks noChangeArrowheads="1"/>
          </p:cNvSpPr>
          <p:nvPr/>
        </p:nvSpPr>
        <p:spPr bwMode="auto">
          <a:xfrm>
            <a:off x="611560" y="1046341"/>
            <a:ext cx="8100392"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fr-FR" altLang="fr-FR" sz="2400" dirty="0" smtClean="0">
                <a:latin typeface="Arial" charset="0"/>
              </a:rPr>
              <a:t>• bonne utilisation : écarter tout projet d’exploitation d’une zone dont les « bénéfices naturels » seraient supérieurs à la rentabilité attendue du projet </a:t>
            </a:r>
          </a:p>
          <a:p>
            <a:pPr eaLnBrk="1" hangingPunct="1">
              <a:spcBef>
                <a:spcPct val="0"/>
              </a:spcBef>
              <a:buFontTx/>
              <a:buNone/>
            </a:pPr>
            <a:endParaRPr lang="fr-FR" altLang="fr-FR" sz="2400" dirty="0" smtClean="0">
              <a:latin typeface="Arial" charset="0"/>
            </a:endParaRPr>
          </a:p>
          <a:p>
            <a:pPr eaLnBrk="1" hangingPunct="1">
              <a:spcBef>
                <a:spcPct val="0"/>
              </a:spcBef>
              <a:buFontTx/>
              <a:buNone/>
            </a:pPr>
            <a:r>
              <a:rPr lang="fr-FR" altLang="fr-FR" sz="2400" dirty="0" smtClean="0">
                <a:latin typeface="Arial" charset="0"/>
              </a:rPr>
              <a:t>• mauvaise utilisation : s’appuyer sur la valeur économique calculée pour « écarter » les écosystèmes les plus pauvres, les moins rentables, en privilégiant les autres, donc sans se soucier de l’équilibre global à respecter</a:t>
            </a:r>
          </a:p>
          <a:p>
            <a:pPr algn="ctr" eaLnBrk="1" hangingPunct="1">
              <a:spcBef>
                <a:spcPct val="0"/>
              </a:spcBef>
              <a:buFontTx/>
              <a:buNone/>
            </a:pPr>
            <a:endParaRPr lang="fr-FR" altLang="fr-FR" sz="2400" dirty="0" smtClean="0">
              <a:latin typeface="Arial" charset="0"/>
            </a:endParaRPr>
          </a:p>
          <a:p>
            <a:pPr algn="ctr" eaLnBrk="1" hangingPunct="1">
              <a:spcBef>
                <a:spcPct val="0"/>
              </a:spcBef>
              <a:buFontTx/>
              <a:buNone/>
            </a:pPr>
            <a:r>
              <a:rPr lang="fr-FR" altLang="fr-FR" sz="2400" dirty="0" smtClean="0">
                <a:solidFill>
                  <a:srgbClr val="C00000"/>
                </a:solidFill>
                <a:latin typeface="Arial" charset="0"/>
              </a:rPr>
              <a:t>Ces études globales se placent dans une nouvelle discipline, l’économie écologique.</a:t>
            </a:r>
          </a:p>
          <a:p>
            <a:pPr algn="ctr" eaLnBrk="1" hangingPunct="1">
              <a:spcBef>
                <a:spcPct val="0"/>
              </a:spcBef>
              <a:buFontTx/>
              <a:buNone/>
            </a:pPr>
            <a:r>
              <a:rPr lang="fr-FR" altLang="fr-FR" sz="2400" dirty="0" smtClean="0">
                <a:solidFill>
                  <a:srgbClr val="C00000"/>
                </a:solidFill>
                <a:latin typeface="Arial" charset="0"/>
              </a:rPr>
              <a:t>Donner une valeur écologique à la biodiversité constitue ainsi un bon moyen de la préserver et de la gérer.</a:t>
            </a:r>
            <a:endParaRPr lang="fr-FR" altLang="fr-FR" sz="2400" dirty="0">
              <a:solidFill>
                <a:srgbClr val="C00000"/>
              </a:solidFill>
              <a:latin typeface="Arial" charset="0"/>
            </a:endParaRPr>
          </a:p>
        </p:txBody>
      </p:sp>
      <p:sp>
        <p:nvSpPr>
          <p:cNvPr id="2" name="ZoneTexte 1"/>
          <p:cNvSpPr txBox="1"/>
          <p:nvPr/>
        </p:nvSpPr>
        <p:spPr>
          <a:xfrm>
            <a:off x="611560" y="44624"/>
            <a:ext cx="7920880" cy="9541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defPPr>
              <a:defRPr lang="fr-FR"/>
            </a:defPPr>
            <a:lvl1pPr algn="ctr" eaLnBrk="1" hangingPunct="1">
              <a:defRPr sz="2800" b="1">
                <a:solidFill>
                  <a:srgbClr val="006600"/>
                </a:solidFill>
                <a:effectLst>
                  <a:outerShdw blurRad="38100" dist="38100" dir="2700000" algn="tl">
                    <a:srgbClr val="C0C0C0"/>
                  </a:outerShdw>
                </a:effectLst>
                <a:latin typeface="Arial" panose="020B0604020202020204" pitchFamily="34" charset="0"/>
                <a:ea typeface="+mj-ea"/>
                <a:cs typeface="+mj-cs"/>
              </a:defRPr>
            </a:lvl1pPr>
            <a:lvl2pPr algn="ctr" eaLnBrk="0" hangingPunct="0">
              <a:defRPr sz="4400">
                <a:solidFill>
                  <a:schemeClr val="tx2"/>
                </a:solidFill>
                <a:effectLst>
                  <a:outerShdw blurRad="38100" dist="38100" dir="2700000" algn="tl">
                    <a:srgbClr val="C0C0C0"/>
                  </a:outerShdw>
                </a:effectLst>
              </a:defRPr>
            </a:lvl2pPr>
            <a:lvl3pPr algn="ctr" eaLnBrk="0" hangingPunct="0">
              <a:defRPr sz="4400">
                <a:solidFill>
                  <a:schemeClr val="tx2"/>
                </a:solidFill>
                <a:effectLst>
                  <a:outerShdw blurRad="38100" dist="38100" dir="2700000" algn="tl">
                    <a:srgbClr val="C0C0C0"/>
                  </a:outerShdw>
                </a:effectLst>
              </a:defRPr>
            </a:lvl3pPr>
            <a:lvl4pPr algn="ctr" eaLnBrk="0" hangingPunct="0">
              <a:defRPr sz="4400">
                <a:solidFill>
                  <a:schemeClr val="tx2"/>
                </a:solidFill>
                <a:effectLst>
                  <a:outerShdw blurRad="38100" dist="38100" dir="2700000" algn="tl">
                    <a:srgbClr val="C0C0C0"/>
                  </a:outerShdw>
                </a:effectLst>
              </a:defRPr>
            </a:lvl4pPr>
            <a:lvl5pPr algn="ctr" eaLnBrk="0" hangingPunct="0">
              <a:defRPr sz="4400">
                <a:solidFill>
                  <a:schemeClr val="tx2"/>
                </a:solidFill>
                <a:effectLst>
                  <a:outerShdw blurRad="38100" dist="38100" dir="2700000" algn="tl">
                    <a:srgbClr val="C0C0C0"/>
                  </a:outerShdw>
                </a:effectLst>
              </a:defRPr>
            </a:lvl5pPr>
            <a:lvl6pPr marL="457200" algn="ctr" fontAlgn="base">
              <a:spcBef>
                <a:spcPct val="0"/>
              </a:spcBef>
              <a:spcAft>
                <a:spcPct val="0"/>
              </a:spcAft>
              <a:defRPr sz="4400">
                <a:solidFill>
                  <a:schemeClr val="tx2"/>
                </a:solidFill>
                <a:effectLst>
                  <a:outerShdw blurRad="38100" dist="38100" dir="2700000" algn="tl">
                    <a:srgbClr val="C0C0C0"/>
                  </a:outerShdw>
                </a:effectLst>
              </a:defRPr>
            </a:lvl6pPr>
            <a:lvl7pPr marL="914400" algn="ctr" fontAlgn="base">
              <a:spcBef>
                <a:spcPct val="0"/>
              </a:spcBef>
              <a:spcAft>
                <a:spcPct val="0"/>
              </a:spcAft>
              <a:defRPr sz="4400">
                <a:solidFill>
                  <a:schemeClr val="tx2"/>
                </a:solidFill>
                <a:effectLst>
                  <a:outerShdw blurRad="38100" dist="38100" dir="2700000" algn="tl">
                    <a:srgbClr val="C0C0C0"/>
                  </a:outerShdw>
                </a:effectLst>
              </a:defRPr>
            </a:lvl7pPr>
            <a:lvl8pPr marL="1371600" algn="ctr" fontAlgn="base">
              <a:spcBef>
                <a:spcPct val="0"/>
              </a:spcBef>
              <a:spcAft>
                <a:spcPct val="0"/>
              </a:spcAft>
              <a:defRPr sz="4400">
                <a:solidFill>
                  <a:schemeClr val="tx2"/>
                </a:solidFill>
                <a:effectLst>
                  <a:outerShdw blurRad="38100" dist="38100" dir="2700000" algn="tl">
                    <a:srgbClr val="C0C0C0"/>
                  </a:outerShdw>
                </a:effectLst>
              </a:defRPr>
            </a:lvl8pPr>
            <a:lvl9pPr marL="1828800" algn="ctr" fontAlgn="base">
              <a:spcBef>
                <a:spcPct val="0"/>
              </a:spcBef>
              <a:spcAft>
                <a:spcPct val="0"/>
              </a:spcAft>
              <a:defRPr sz="4400">
                <a:solidFill>
                  <a:schemeClr val="tx2"/>
                </a:solidFill>
                <a:effectLst>
                  <a:outerShdw blurRad="38100" dist="38100" dir="2700000" algn="tl">
                    <a:srgbClr val="C0C0C0"/>
                  </a:outerShdw>
                </a:effectLst>
              </a:defRPr>
            </a:lvl9pPr>
          </a:lstStyle>
          <a:p>
            <a:r>
              <a:rPr lang="fr-FR" altLang="fr-FR" dirty="0" smtClean="0"/>
              <a:t>Comprendre </a:t>
            </a:r>
            <a:r>
              <a:rPr lang="fr-FR" altLang="fr-FR" dirty="0"/>
              <a:t>et utiliser ce </a:t>
            </a:r>
            <a:r>
              <a:rPr lang="fr-FR" altLang="fr-FR" dirty="0" smtClean="0"/>
              <a:t>tableau</a:t>
            </a:r>
            <a:endParaRPr lang="fr-FR" altLang="fr-FR" dirty="0"/>
          </a:p>
        </p:txBody>
      </p:sp>
    </p:spTree>
    <p:extLst>
      <p:ext uri="{BB962C8B-B14F-4D97-AF65-F5344CB8AC3E}">
        <p14:creationId xmlns:p14="http://schemas.microsoft.com/office/powerpoint/2010/main" val="1586364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re 1"/>
          <p:cNvSpPr>
            <a:spLocks noGrp="1"/>
          </p:cNvSpPr>
          <p:nvPr>
            <p:ph type="title"/>
          </p:nvPr>
        </p:nvSpPr>
        <p:spPr>
          <a:xfrm>
            <a:off x="457200" y="269875"/>
            <a:ext cx="8229600"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fr-FR" altLang="fr-FR" sz="2800" b="1" kern="1200" dirty="0">
                <a:solidFill>
                  <a:srgbClr val="006600"/>
                </a:solidFill>
              </a:rPr>
              <a:t>Notions de services</a:t>
            </a:r>
            <a:br>
              <a:rPr lang="fr-FR" altLang="fr-FR" sz="2800" b="1" kern="1200" dirty="0">
                <a:solidFill>
                  <a:srgbClr val="006600"/>
                </a:solidFill>
              </a:rPr>
            </a:br>
            <a:r>
              <a:rPr lang="fr-FR" altLang="fr-FR" sz="2800" b="1" kern="1200" dirty="0">
                <a:solidFill>
                  <a:srgbClr val="006600"/>
                </a:solidFill>
              </a:rPr>
              <a:t>rendus par les écosystèmes à l'agriculture</a:t>
            </a:r>
          </a:p>
        </p:txBody>
      </p:sp>
      <p:sp>
        <p:nvSpPr>
          <p:cNvPr id="53251" name="Espace réservé du contenu 2"/>
          <p:cNvSpPr>
            <a:spLocks noGrp="1"/>
          </p:cNvSpPr>
          <p:nvPr>
            <p:ph idx="1"/>
          </p:nvPr>
        </p:nvSpPr>
        <p:spPr>
          <a:xfrm>
            <a:off x="468313" y="1557338"/>
            <a:ext cx="8229600" cy="4525962"/>
          </a:xfrm>
        </p:spPr>
        <p:txBody>
          <a:bodyPr/>
          <a:lstStyle/>
          <a:p>
            <a:pPr algn="just"/>
            <a:r>
              <a:rPr lang="fr-FR" altLang="fr-FR" sz="2400" i="1" dirty="0" smtClean="0"/>
              <a:t>Les écosystèmes peuvent être considérés comme facteur de production agricole et plus largement comme fournisseur de services pour la société. Ces services sont le produit des multiples fonctions écologiques comme la prédation, le cycle des nutriments ou le stockage du C… </a:t>
            </a:r>
          </a:p>
          <a:p>
            <a:endParaRPr lang="fr-FR" altLang="fr-FR" sz="2400" dirty="0" smtClean="0"/>
          </a:p>
          <a:p>
            <a:r>
              <a:rPr lang="fr-FR" altLang="fr-FR" sz="2400" dirty="0" smtClean="0"/>
              <a:t>Classifications : </a:t>
            </a:r>
          </a:p>
          <a:p>
            <a:r>
              <a:rPr lang="fr-FR" altLang="fr-FR" sz="2400" dirty="0" smtClean="0"/>
              <a:t>Services intrants</a:t>
            </a:r>
          </a:p>
          <a:p>
            <a:r>
              <a:rPr lang="fr-FR" altLang="fr-FR" sz="2400" dirty="0" smtClean="0"/>
              <a:t>Services produits contribuant au revenu agricole direct</a:t>
            </a:r>
          </a:p>
          <a:p>
            <a:r>
              <a:rPr lang="fr-FR" altLang="fr-FR" sz="2400" dirty="0" smtClean="0"/>
              <a:t>Services produits hors revenu agricole direct</a:t>
            </a:r>
          </a:p>
          <a:p>
            <a:endParaRPr lang="fr-FR" altLang="fr-FR" sz="2400" dirty="0" smtClean="0"/>
          </a:p>
          <a:p>
            <a:endParaRPr lang="fr-FR" altLang="fr-FR" sz="2400" dirty="0" smtClean="0"/>
          </a:p>
          <a:p>
            <a:endParaRPr lang="fr-FR" altLang="fr-FR" sz="2400" dirty="0" smtClean="0"/>
          </a:p>
        </p:txBody>
      </p:sp>
      <p:sp>
        <p:nvSpPr>
          <p:cNvPr id="53252" name="Text Box 7"/>
          <p:cNvSpPr txBox="1">
            <a:spLocks noChangeArrowheads="1"/>
          </p:cNvSpPr>
          <p:nvPr/>
        </p:nvSpPr>
        <p:spPr bwMode="auto">
          <a:xfrm>
            <a:off x="4716463" y="6308725"/>
            <a:ext cx="4175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r" eaLnBrk="1" hangingPunct="1">
              <a:spcBef>
                <a:spcPct val="50000"/>
              </a:spcBef>
              <a:buFontTx/>
              <a:buNone/>
            </a:pPr>
            <a:r>
              <a:rPr lang="fr-FR" altLang="fr-FR" sz="1600" i="1">
                <a:solidFill>
                  <a:srgbClr val="C00000"/>
                </a:solidFill>
                <a:latin typeface="Times New Roman" pitchFamily="18" charset="0"/>
              </a:rPr>
              <a:t>Source : Millenium Ecosystem Assessment, 2005</a:t>
            </a:r>
          </a:p>
        </p:txBody>
      </p:sp>
    </p:spTree>
    <p:extLst>
      <p:ext uri="{BB962C8B-B14F-4D97-AF65-F5344CB8AC3E}">
        <p14:creationId xmlns:p14="http://schemas.microsoft.com/office/powerpoint/2010/main" val="268241102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p:cNvGraphicFramePr>
            <a:graphicFrameLocks noGrp="1"/>
          </p:cNvGraphicFramePr>
          <p:nvPr>
            <p:ph idx="1"/>
          </p:nvPr>
        </p:nvGraphicFramePr>
        <p:xfrm>
          <a:off x="468311" y="1484784"/>
          <a:ext cx="8208146" cy="4509081"/>
        </p:xfrm>
        <a:graphic>
          <a:graphicData uri="http://schemas.openxmlformats.org/drawingml/2006/table">
            <a:tbl>
              <a:tblPr/>
              <a:tblGrid>
                <a:gridCol w="1330061"/>
                <a:gridCol w="2995295"/>
                <a:gridCol w="3882790"/>
              </a:tblGrid>
              <a:tr h="442795">
                <a:tc>
                  <a:txBody>
                    <a:bodyPr/>
                    <a:lstStyle/>
                    <a:p>
                      <a:pPr marL="71755" marR="71755" algn="ctr">
                        <a:spcBef>
                          <a:spcPts val="1200"/>
                        </a:spcBef>
                        <a:spcAft>
                          <a:spcPts val="600"/>
                        </a:spcAft>
                      </a:pPr>
                      <a:endParaRPr lang="fr-FR" sz="1800" b="1" dirty="0">
                        <a:latin typeface="Arial"/>
                        <a:ea typeface="Lucida Sans Unicode"/>
                        <a:cs typeface="Times New Roman"/>
                      </a:endParaRPr>
                    </a:p>
                  </a:txBody>
                  <a:tcPr marL="25415" marR="25415"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spcBef>
                          <a:spcPts val="1200"/>
                        </a:spcBef>
                        <a:spcAft>
                          <a:spcPts val="600"/>
                        </a:spcAft>
                      </a:pPr>
                      <a:r>
                        <a:rPr lang="fr-FR" sz="2000" b="1" dirty="0">
                          <a:latin typeface="Arial"/>
                          <a:ea typeface="Lucida Sans Unicode"/>
                          <a:cs typeface="Times New Roman"/>
                        </a:rPr>
                        <a:t>Services</a:t>
                      </a: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spcBef>
                          <a:spcPts val="1200"/>
                        </a:spcBef>
                        <a:spcAft>
                          <a:spcPts val="600"/>
                        </a:spcAft>
                      </a:pPr>
                      <a:r>
                        <a:rPr lang="fr-FR" sz="2000" b="1" dirty="0">
                          <a:latin typeface="Arial"/>
                          <a:ea typeface="Lucida Sans Unicode"/>
                          <a:cs typeface="Times New Roman"/>
                        </a:rPr>
                        <a:t>Fonctions de l’écosystème</a:t>
                      </a: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2795">
                <a:tc rowSpan="3">
                  <a:txBody>
                    <a:bodyPr/>
                    <a:lstStyle/>
                    <a:p>
                      <a:pPr marL="71755" marR="71755" algn="ctr">
                        <a:spcBef>
                          <a:spcPts val="1200"/>
                        </a:spcBef>
                        <a:spcAft>
                          <a:spcPts val="600"/>
                        </a:spcAft>
                      </a:pPr>
                      <a:r>
                        <a:rPr lang="fr-FR" sz="1800" b="1" dirty="0">
                          <a:latin typeface="Arial"/>
                          <a:ea typeface="Lucida Sans Unicode"/>
                          <a:cs typeface="Times New Roman"/>
                        </a:rPr>
                        <a:t>Services produits contribuant au revenu agricole direct</a:t>
                      </a:r>
                    </a:p>
                  </a:txBody>
                  <a:tcPr marL="25415" marR="25415"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rowSpan="3">
                  <a:txBody>
                    <a:bodyPr/>
                    <a:lstStyle/>
                    <a:p>
                      <a:pPr algn="just">
                        <a:spcBef>
                          <a:spcPts val="1200"/>
                        </a:spcBef>
                        <a:spcAft>
                          <a:spcPts val="0"/>
                        </a:spcAft>
                      </a:pPr>
                      <a:r>
                        <a:rPr lang="fr-FR" sz="1800" b="0" dirty="0">
                          <a:latin typeface="Arial"/>
                          <a:ea typeface="Lucida Sans Unicode"/>
                          <a:cs typeface="Times New Roman"/>
                        </a:rPr>
                        <a:t>Production végétale (alimentaire, fibres, énergie, etc.) et animale</a:t>
                      </a:r>
                      <a:endParaRPr lang="fr-FR" sz="1800" b="1" dirty="0">
                        <a:latin typeface="Arial"/>
                        <a:ea typeface="Lucida Sans Unicode"/>
                        <a:cs typeface="Times New Roman"/>
                      </a:endParaRPr>
                    </a:p>
                  </a:txBody>
                  <a:tcPr marL="25415" marR="25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800" b="0" dirty="0">
                          <a:latin typeface="Arial"/>
                          <a:ea typeface="Lucida Sans Unicode"/>
                          <a:cs typeface="Times New Roman"/>
                        </a:rPr>
                        <a:t>Production primaire : rendement et qualités alimentaires des productions </a:t>
                      </a:r>
                      <a:endParaRPr lang="fr-FR" sz="1800" b="1" dirty="0">
                        <a:latin typeface="Arial"/>
                        <a:ea typeface="Lucida Sans Unicode"/>
                        <a:cs typeface="Times New Roman"/>
                      </a:endParaRPr>
                    </a:p>
                  </a:txBody>
                  <a:tcPr marL="25415" marR="25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67175">
                <a:tc vMerge="1">
                  <a:txBody>
                    <a:bodyPr/>
                    <a:lstStyle/>
                    <a:p>
                      <a:endParaRPr lang="fr-FR"/>
                    </a:p>
                  </a:txBody>
                  <a:tcPr/>
                </a:tc>
                <a:tc vMerge="1">
                  <a:txBody>
                    <a:bodyPr/>
                    <a:lstStyle/>
                    <a:p>
                      <a:endParaRPr lang="fr-FR"/>
                    </a:p>
                  </a:txBody>
                  <a:tcPr/>
                </a:tc>
                <a:tc>
                  <a:txBody>
                    <a:bodyPr/>
                    <a:lstStyle/>
                    <a:p>
                      <a:pPr algn="just">
                        <a:spcBef>
                          <a:spcPts val="1200"/>
                        </a:spcBef>
                        <a:spcAft>
                          <a:spcPts val="0"/>
                        </a:spcAft>
                      </a:pPr>
                      <a:r>
                        <a:rPr lang="fr-FR" sz="1800" b="0" dirty="0">
                          <a:latin typeface="Arial"/>
                          <a:ea typeface="Lucida Sans Unicode"/>
                          <a:cs typeface="Times New Roman"/>
                        </a:rPr>
                        <a:t>Production primaire : stabilité des rendements malgré les variations de l’environnement (climat, phytophages, pathogènes, etc.)</a:t>
                      </a:r>
                      <a:endParaRPr lang="fr-FR" sz="1800" b="1" dirty="0">
                        <a:latin typeface="Arial"/>
                        <a:ea typeface="Lucida Sans Unicode"/>
                        <a:cs typeface="Times New Roman"/>
                      </a:endParaRPr>
                    </a:p>
                  </a:txBody>
                  <a:tcPr marL="25415" marR="25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50471">
                <a:tc vMerge="1">
                  <a:txBody>
                    <a:bodyPr/>
                    <a:lstStyle/>
                    <a:p>
                      <a:endParaRPr lang="fr-FR"/>
                    </a:p>
                  </a:txBody>
                  <a:tcPr/>
                </a:tc>
                <a:tc vMerge="1">
                  <a:txBody>
                    <a:bodyPr/>
                    <a:lstStyle/>
                    <a:p>
                      <a:endParaRPr lang="fr-FR"/>
                    </a:p>
                  </a:txBody>
                  <a:tcPr/>
                </a:tc>
                <a:tc>
                  <a:txBody>
                    <a:bodyPr/>
                    <a:lstStyle/>
                    <a:p>
                      <a:pPr algn="just">
                        <a:spcBef>
                          <a:spcPts val="1200"/>
                        </a:spcBef>
                        <a:spcAft>
                          <a:spcPts val="0"/>
                        </a:spcAft>
                      </a:pPr>
                      <a:r>
                        <a:rPr lang="fr-FR" sz="1800" b="0" dirty="0">
                          <a:latin typeface="Arial"/>
                          <a:ea typeface="Lucida Sans Unicode"/>
                          <a:cs typeface="Times New Roman"/>
                        </a:rPr>
                        <a:t>Production secondaire : niveau de production, qualités alimentaires et organoleptiques des produits</a:t>
                      </a:r>
                      <a:endParaRPr lang="fr-FR" sz="1800" b="1" dirty="0">
                        <a:latin typeface="Arial"/>
                        <a:ea typeface="Lucida Sans Unicode"/>
                        <a:cs typeface="Times New Roman"/>
                      </a:endParaRPr>
                    </a:p>
                  </a:txBody>
                  <a:tcPr marL="25415" marR="2541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54275" name="Titre 1"/>
          <p:cNvSpPr>
            <a:spLocks noGrp="1"/>
          </p:cNvSpPr>
          <p:nvPr>
            <p:ph type="title"/>
          </p:nvPr>
        </p:nvSpPr>
        <p:spPr>
          <a:xfrm>
            <a:off x="457200" y="269875"/>
            <a:ext cx="8229600"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fr-FR" altLang="fr-FR" sz="2800" b="1" kern="1200">
                <a:solidFill>
                  <a:srgbClr val="006600"/>
                </a:solidFill>
              </a:rPr>
              <a:t>Exemples de services</a:t>
            </a:r>
          </a:p>
        </p:txBody>
      </p:sp>
      <p:sp>
        <p:nvSpPr>
          <p:cNvPr id="54276" name="Text Box 7"/>
          <p:cNvSpPr txBox="1">
            <a:spLocks noChangeArrowheads="1"/>
          </p:cNvSpPr>
          <p:nvPr/>
        </p:nvSpPr>
        <p:spPr bwMode="auto">
          <a:xfrm>
            <a:off x="5003800" y="6308725"/>
            <a:ext cx="3887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r" eaLnBrk="1" hangingPunct="1">
              <a:spcBef>
                <a:spcPct val="50000"/>
              </a:spcBef>
              <a:buFontTx/>
              <a:buNone/>
            </a:pPr>
            <a:r>
              <a:rPr lang="fr-FR" altLang="fr-FR" sz="1600" i="1" dirty="0" smtClean="0">
                <a:solidFill>
                  <a:srgbClr val="C00000"/>
                </a:solidFill>
                <a:latin typeface="Times New Roman" pitchFamily="18" charset="0"/>
              </a:rPr>
              <a:t>(Modifié </a:t>
            </a:r>
            <a:r>
              <a:rPr lang="fr-FR" altLang="fr-FR" sz="1600" i="1" dirty="0">
                <a:solidFill>
                  <a:srgbClr val="C00000"/>
                </a:solidFill>
                <a:latin typeface="Times New Roman" pitchFamily="18" charset="0"/>
              </a:rPr>
              <a:t>d’après Leroux et al., 2008)</a:t>
            </a:r>
          </a:p>
        </p:txBody>
      </p:sp>
    </p:spTree>
    <p:extLst>
      <p:ext uri="{BB962C8B-B14F-4D97-AF65-F5344CB8AC3E}">
        <p14:creationId xmlns:p14="http://schemas.microsoft.com/office/powerpoint/2010/main" val="221028496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nvGraphicFramePr>
        <p:xfrm>
          <a:off x="539551" y="391422"/>
          <a:ext cx="8208913" cy="5845890"/>
        </p:xfrm>
        <a:graphic>
          <a:graphicData uri="http://schemas.openxmlformats.org/drawingml/2006/table">
            <a:tbl>
              <a:tblPr/>
              <a:tblGrid>
                <a:gridCol w="732939"/>
                <a:gridCol w="3224930"/>
                <a:gridCol w="4251044"/>
              </a:tblGrid>
              <a:tr h="192222">
                <a:tc>
                  <a:txBody>
                    <a:bodyPr/>
                    <a:lstStyle/>
                    <a:p>
                      <a:pPr algn="just">
                        <a:spcBef>
                          <a:spcPts val="1200"/>
                        </a:spcBef>
                        <a:spcAft>
                          <a:spcPts val="600"/>
                        </a:spcAft>
                      </a:pPr>
                      <a:endParaRPr lang="fr-FR" sz="1600" b="1" dirty="0">
                        <a:latin typeface="Arial"/>
                        <a:ea typeface="Lucida Sans Unicode"/>
                        <a:cs typeface="Times New Roman"/>
                      </a:endParaRP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600"/>
                        </a:spcAft>
                      </a:pPr>
                      <a:r>
                        <a:rPr lang="fr-FR" sz="1600" b="1" dirty="0">
                          <a:latin typeface="Arial"/>
                          <a:ea typeface="Lucida Sans Unicode"/>
                          <a:cs typeface="Times New Roman"/>
                        </a:rPr>
                        <a:t>Services</a:t>
                      </a: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600"/>
                        </a:spcAft>
                      </a:pPr>
                      <a:r>
                        <a:rPr lang="fr-FR" sz="1600" b="1" dirty="0">
                          <a:latin typeface="Arial"/>
                          <a:ea typeface="Lucida Sans Unicode"/>
                          <a:cs typeface="Times New Roman"/>
                        </a:rPr>
                        <a:t>Fonctions de l’écosystème</a:t>
                      </a: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4443">
                <a:tc rowSpan="13">
                  <a:txBody>
                    <a:bodyPr/>
                    <a:lstStyle/>
                    <a:p>
                      <a:pPr marL="71755" marR="71755" algn="ctr">
                        <a:spcBef>
                          <a:spcPts val="1200"/>
                        </a:spcBef>
                        <a:spcAft>
                          <a:spcPts val="600"/>
                        </a:spcAft>
                      </a:pPr>
                      <a:r>
                        <a:rPr lang="fr-FR" sz="1600" b="1" dirty="0">
                          <a:latin typeface="Arial"/>
                          <a:ea typeface="Lucida Sans Unicode"/>
                          <a:cs typeface="Times New Roman"/>
                        </a:rPr>
                        <a:t>Services intrants</a:t>
                      </a:r>
                    </a:p>
                  </a:txBody>
                  <a:tcPr marL="25415" marR="25415"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rowSpan="3">
                  <a:txBody>
                    <a:bodyPr/>
                    <a:lstStyle/>
                    <a:p>
                      <a:pPr algn="just">
                        <a:spcBef>
                          <a:spcPts val="1200"/>
                        </a:spcBef>
                        <a:spcAft>
                          <a:spcPts val="0"/>
                        </a:spcAft>
                      </a:pPr>
                      <a:endParaRPr lang="fr-FR" sz="1600" b="0" dirty="0">
                        <a:latin typeface="Arial"/>
                        <a:ea typeface="Lucida Sans Unicode"/>
                        <a:cs typeface="Times New Roman"/>
                      </a:endParaRPr>
                    </a:p>
                    <a:p>
                      <a:pPr algn="just">
                        <a:spcBef>
                          <a:spcPts val="1200"/>
                        </a:spcBef>
                        <a:spcAft>
                          <a:spcPts val="0"/>
                        </a:spcAft>
                      </a:pPr>
                      <a:r>
                        <a:rPr lang="fr-FR" sz="1600" b="0" dirty="0">
                          <a:latin typeface="Arial"/>
                          <a:ea typeface="Lucida Sans Unicode"/>
                          <a:cs typeface="Times New Roman"/>
                        </a:rPr>
                        <a:t>Stabilité structurale du sol (contrôle de l’érosion)</a:t>
                      </a:r>
                      <a:endParaRPr lang="fr-FR" sz="1600" b="1" dirty="0">
                        <a:latin typeface="Arial"/>
                        <a:ea typeface="Lucida Sans Unicode"/>
                        <a:cs typeface="Times New Roman"/>
                      </a:endParaRP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b="0" dirty="0">
                          <a:latin typeface="Arial"/>
                          <a:ea typeface="Lucida Sans Unicode"/>
                          <a:cs typeface="Times New Roman"/>
                        </a:rPr>
                        <a:t>Structuration des sols : porosité, agrégation</a:t>
                      </a:r>
                      <a:endParaRPr lang="fr-FR" sz="1600" b="1" dirty="0">
                        <a:latin typeface="Arial"/>
                        <a:ea typeface="Lucida Sans Unicode"/>
                        <a:cs typeface="Times New Roman"/>
                      </a:endParaRP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2222">
                <a:tc vMerge="1">
                  <a:txBody>
                    <a:bodyPr/>
                    <a:lstStyle/>
                    <a:p>
                      <a:endParaRPr lang="fr-FR"/>
                    </a:p>
                  </a:txBody>
                  <a:tcPr/>
                </a:tc>
                <a:tc vMerge="1">
                  <a:txBody>
                    <a:bodyPr/>
                    <a:lstStyle/>
                    <a:p>
                      <a:endParaRPr lang="fr-FR"/>
                    </a:p>
                  </a:txBody>
                  <a:tcPr/>
                </a:tc>
                <a:tc>
                  <a:txBody>
                    <a:bodyPr/>
                    <a:lstStyle/>
                    <a:p>
                      <a:pPr algn="just">
                        <a:spcBef>
                          <a:spcPts val="1200"/>
                        </a:spcBef>
                        <a:spcAft>
                          <a:spcPts val="0"/>
                        </a:spcAft>
                      </a:pPr>
                      <a:r>
                        <a:rPr lang="fr-FR" sz="1600" b="0">
                          <a:latin typeface="Arial"/>
                          <a:ea typeface="Lucida Sans Unicode"/>
                          <a:cs typeface="Times New Roman"/>
                        </a:rPr>
                        <a:t>Stabilisation par les racines</a:t>
                      </a:r>
                      <a:endParaRPr lang="fr-FR" sz="1600" b="1">
                        <a:latin typeface="Arial"/>
                        <a:ea typeface="Lucida Sans Unicode"/>
                        <a:cs typeface="Times New Roman"/>
                      </a:endParaRP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2406">
                <a:tc vMerge="1">
                  <a:txBody>
                    <a:bodyPr/>
                    <a:lstStyle/>
                    <a:p>
                      <a:endParaRPr lang="fr-FR"/>
                    </a:p>
                  </a:txBody>
                  <a:tcPr/>
                </a:tc>
                <a:tc vMerge="1">
                  <a:txBody>
                    <a:bodyPr/>
                    <a:lstStyle/>
                    <a:p>
                      <a:endParaRPr lang="fr-FR"/>
                    </a:p>
                  </a:txBody>
                  <a:tcPr/>
                </a:tc>
                <a:tc>
                  <a:txBody>
                    <a:bodyPr/>
                    <a:lstStyle/>
                    <a:p>
                      <a:pPr algn="just">
                        <a:spcBef>
                          <a:spcPts val="1200"/>
                        </a:spcBef>
                        <a:spcAft>
                          <a:spcPts val="0"/>
                        </a:spcAft>
                      </a:pPr>
                      <a:r>
                        <a:rPr lang="fr-FR" sz="1600" b="0">
                          <a:latin typeface="Arial"/>
                          <a:ea typeface="Lucida Sans Unicode"/>
                          <a:cs typeface="Times New Roman"/>
                        </a:rPr>
                        <a:t>Résistance à la compaction</a:t>
                      </a:r>
                      <a:endParaRPr lang="fr-FR" sz="1600" b="1">
                        <a:latin typeface="Arial"/>
                        <a:ea typeface="Lucida Sans Unicode"/>
                        <a:cs typeface="Times New Roman"/>
                      </a:endParaRP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6665">
                <a:tc vMerge="1">
                  <a:txBody>
                    <a:bodyPr/>
                    <a:lstStyle/>
                    <a:p>
                      <a:endParaRPr lang="fr-FR"/>
                    </a:p>
                  </a:txBody>
                  <a:tcPr/>
                </a:tc>
                <a:tc>
                  <a:txBody>
                    <a:bodyPr/>
                    <a:lstStyle/>
                    <a:p>
                      <a:pPr algn="just">
                        <a:spcBef>
                          <a:spcPts val="1200"/>
                        </a:spcBef>
                        <a:spcAft>
                          <a:spcPts val="0"/>
                        </a:spcAft>
                      </a:pPr>
                      <a:r>
                        <a:rPr lang="fr-FR" sz="1600" b="0">
                          <a:latin typeface="Arial"/>
                          <a:ea typeface="Lucida Sans Unicode"/>
                          <a:cs typeface="Times New Roman"/>
                        </a:rPr>
                        <a:t>Disponibilité en eau pour la production primaire</a:t>
                      </a:r>
                      <a:endParaRPr lang="fr-FR" sz="1600" b="1">
                        <a:latin typeface="Arial"/>
                        <a:ea typeface="Lucida Sans Unicode"/>
                        <a:cs typeface="Times New Roman"/>
                      </a:endParaRP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b="0">
                          <a:latin typeface="Arial"/>
                          <a:ea typeface="Lucida Sans Unicode"/>
                          <a:cs typeface="Times New Roman"/>
                        </a:rPr>
                        <a:t>Cycle eau</a:t>
                      </a:r>
                      <a:endParaRPr lang="fr-FR" sz="1600" b="1">
                        <a:latin typeface="Arial"/>
                        <a:ea typeface="Lucida Sans Unicode"/>
                        <a:cs typeface="Times New Roman"/>
                      </a:endParaRP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6665">
                <a:tc vMerge="1">
                  <a:txBody>
                    <a:bodyPr/>
                    <a:lstStyle/>
                    <a:p>
                      <a:endParaRPr lang="fr-FR"/>
                    </a:p>
                  </a:txBody>
                  <a:tcPr/>
                </a:tc>
                <a:tc>
                  <a:txBody>
                    <a:bodyPr/>
                    <a:lstStyle/>
                    <a:p>
                      <a:pPr algn="just">
                        <a:spcBef>
                          <a:spcPts val="1200"/>
                        </a:spcBef>
                        <a:spcAft>
                          <a:spcPts val="0"/>
                        </a:spcAft>
                      </a:pPr>
                      <a:r>
                        <a:rPr lang="fr-FR" sz="1600" b="0">
                          <a:latin typeface="Arial"/>
                          <a:ea typeface="Lucida Sans Unicode"/>
                          <a:cs typeface="Times New Roman"/>
                        </a:rPr>
                        <a:t>Fertilité des sols : chimique, biologique, physique</a:t>
                      </a:r>
                      <a:endParaRPr lang="fr-FR" sz="1600" b="1">
                        <a:latin typeface="Arial"/>
                        <a:ea typeface="Lucida Sans Unicode"/>
                        <a:cs typeface="Times New Roman"/>
                      </a:endParaRP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b="0">
                          <a:latin typeface="Arial"/>
                          <a:ea typeface="Lucida Sans Unicode"/>
                          <a:cs typeface="Times New Roman"/>
                        </a:rPr>
                        <a:t>Dynamique de la matière organique : minéralisation, décomposition</a:t>
                      </a:r>
                      <a:endParaRPr lang="fr-FR" sz="1600" b="1">
                        <a:latin typeface="Arial"/>
                        <a:ea typeface="Lucida Sans Unicode"/>
                        <a:cs typeface="Times New Roman"/>
                      </a:endParaRP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6665">
                <a:tc vMerge="1">
                  <a:txBody>
                    <a:bodyPr/>
                    <a:lstStyle/>
                    <a:p>
                      <a:endParaRPr lang="fr-FR"/>
                    </a:p>
                  </a:txBody>
                  <a:tcPr/>
                </a:tc>
                <a:tc>
                  <a:txBody>
                    <a:bodyPr/>
                    <a:lstStyle/>
                    <a:p>
                      <a:pPr algn="just">
                        <a:spcBef>
                          <a:spcPts val="1200"/>
                        </a:spcBef>
                        <a:spcAft>
                          <a:spcPts val="0"/>
                        </a:spcAft>
                      </a:pPr>
                      <a:r>
                        <a:rPr lang="fr-FR" sz="1600" b="0">
                          <a:latin typeface="Arial"/>
                          <a:ea typeface="Lucida Sans Unicode"/>
                          <a:cs typeface="Times New Roman"/>
                        </a:rPr>
                        <a:t>Régulation du micro-climat</a:t>
                      </a:r>
                      <a:endParaRPr lang="fr-FR" sz="1600" b="1">
                        <a:latin typeface="Arial"/>
                        <a:ea typeface="Lucida Sans Unicode"/>
                        <a:cs typeface="Times New Roman"/>
                      </a:endParaRP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b="0" dirty="0">
                          <a:latin typeface="Arial"/>
                          <a:ea typeface="Lucida Sans Unicode"/>
                          <a:cs typeface="Times New Roman"/>
                        </a:rPr>
                        <a:t>Variations journalières et saisonnières de température et d’hygrométrie</a:t>
                      </a:r>
                      <a:endParaRPr lang="fr-FR" sz="1600" b="1" dirty="0">
                        <a:latin typeface="Arial"/>
                        <a:ea typeface="Lucida Sans Unicode"/>
                        <a:cs typeface="Times New Roman"/>
                      </a:endParaRP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3089">
                <a:tc vMerge="1">
                  <a:txBody>
                    <a:bodyPr/>
                    <a:lstStyle/>
                    <a:p>
                      <a:endParaRPr lang="fr-FR"/>
                    </a:p>
                  </a:txBody>
                  <a:tcPr/>
                </a:tc>
                <a:tc>
                  <a:txBody>
                    <a:bodyPr/>
                    <a:lstStyle/>
                    <a:p>
                      <a:pPr algn="just">
                        <a:spcBef>
                          <a:spcPts val="1200"/>
                        </a:spcBef>
                        <a:spcAft>
                          <a:spcPts val="0"/>
                        </a:spcAft>
                      </a:pPr>
                      <a:r>
                        <a:rPr lang="fr-FR" sz="1600" b="0">
                          <a:latin typeface="Arial"/>
                          <a:ea typeface="Lucida Sans Unicode"/>
                          <a:cs typeface="Times New Roman"/>
                        </a:rPr>
                        <a:t>Pollinisation</a:t>
                      </a:r>
                      <a:endParaRPr lang="fr-FR" sz="1600" b="1">
                        <a:latin typeface="Arial"/>
                        <a:ea typeface="Lucida Sans Unicode"/>
                        <a:cs typeface="Times New Roman"/>
                      </a:endParaRP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b="0">
                          <a:latin typeface="Arial"/>
                          <a:ea typeface="Lucida Sans Unicode"/>
                          <a:cs typeface="Times New Roman"/>
                        </a:rPr>
                        <a:t>Transfert et dispersion du pollen</a:t>
                      </a:r>
                      <a:endParaRPr lang="fr-FR" sz="1600" b="1">
                        <a:latin typeface="Arial"/>
                        <a:ea typeface="Lucida Sans Unicode"/>
                        <a:cs typeface="Times New Roman"/>
                      </a:endParaRP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4443">
                <a:tc vMerge="1">
                  <a:txBody>
                    <a:bodyPr/>
                    <a:lstStyle/>
                    <a:p>
                      <a:endParaRPr lang="fr-FR"/>
                    </a:p>
                  </a:txBody>
                  <a:tcPr/>
                </a:tc>
                <a:tc rowSpan="2">
                  <a:txBody>
                    <a:bodyPr/>
                    <a:lstStyle/>
                    <a:p>
                      <a:pPr algn="just">
                        <a:spcBef>
                          <a:spcPts val="1200"/>
                        </a:spcBef>
                        <a:spcAft>
                          <a:spcPts val="0"/>
                        </a:spcAft>
                      </a:pPr>
                      <a:r>
                        <a:rPr lang="fr-FR" sz="1600" b="0">
                          <a:latin typeface="Arial"/>
                          <a:ea typeface="Lucida Sans Unicode"/>
                          <a:cs typeface="Times New Roman"/>
                        </a:rPr>
                        <a:t>Contrôle des bioagresseurs</a:t>
                      </a:r>
                      <a:endParaRPr lang="fr-FR" sz="1600" b="1">
                        <a:latin typeface="Arial"/>
                        <a:ea typeface="Lucida Sans Unicode"/>
                        <a:cs typeface="Times New Roman"/>
                      </a:endParaRP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b="0" dirty="0">
                          <a:latin typeface="Arial"/>
                          <a:ea typeface="Lucida Sans Unicode"/>
                          <a:cs typeface="Times New Roman"/>
                        </a:rPr>
                        <a:t>Habitats et ressources pour les auxiliaires</a:t>
                      </a:r>
                      <a:endParaRPr lang="fr-FR" sz="1600" b="1" dirty="0">
                        <a:latin typeface="Arial"/>
                        <a:ea typeface="Lucida Sans Unicode"/>
                        <a:cs typeface="Times New Roman"/>
                      </a:endParaRP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4443">
                <a:tc vMerge="1">
                  <a:txBody>
                    <a:bodyPr/>
                    <a:lstStyle/>
                    <a:p>
                      <a:endParaRPr lang="fr-FR"/>
                    </a:p>
                  </a:txBody>
                  <a:tcPr/>
                </a:tc>
                <a:tc vMerge="1">
                  <a:txBody>
                    <a:bodyPr/>
                    <a:lstStyle/>
                    <a:p>
                      <a:endParaRPr lang="fr-FR"/>
                    </a:p>
                  </a:txBody>
                  <a:tcPr/>
                </a:tc>
                <a:tc>
                  <a:txBody>
                    <a:bodyPr/>
                    <a:lstStyle/>
                    <a:p>
                      <a:pPr algn="just">
                        <a:spcBef>
                          <a:spcPts val="1200"/>
                        </a:spcBef>
                        <a:spcAft>
                          <a:spcPts val="0"/>
                        </a:spcAft>
                      </a:pPr>
                      <a:r>
                        <a:rPr lang="fr-FR" sz="1600" b="0">
                          <a:latin typeface="Arial"/>
                          <a:ea typeface="Lucida Sans Unicode"/>
                          <a:cs typeface="Times New Roman"/>
                        </a:rPr>
                        <a:t>Prédation, parasitisme, pathogénicité</a:t>
                      </a:r>
                      <a:endParaRPr lang="fr-FR" sz="1600" b="1">
                        <a:latin typeface="Arial"/>
                        <a:ea typeface="Lucida Sans Unicode"/>
                        <a:cs typeface="Times New Roman"/>
                      </a:endParaRP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4443">
                <a:tc vMerge="1">
                  <a:txBody>
                    <a:bodyPr/>
                    <a:lstStyle/>
                    <a:p>
                      <a:endParaRPr lang="fr-FR"/>
                    </a:p>
                  </a:txBody>
                  <a:tcPr/>
                </a:tc>
                <a:tc>
                  <a:txBody>
                    <a:bodyPr/>
                    <a:lstStyle/>
                    <a:p>
                      <a:pPr algn="just">
                        <a:spcBef>
                          <a:spcPts val="1200"/>
                        </a:spcBef>
                        <a:spcAft>
                          <a:spcPts val="0"/>
                        </a:spcAft>
                      </a:pPr>
                      <a:r>
                        <a:rPr lang="fr-FR" sz="1600" b="0">
                          <a:latin typeface="Arial"/>
                          <a:ea typeface="Lucida Sans Unicode"/>
                          <a:cs typeface="Times New Roman"/>
                        </a:rPr>
                        <a:t>Contrôle des invasions biologiques</a:t>
                      </a:r>
                      <a:endParaRPr lang="fr-FR" sz="1600" b="1">
                        <a:latin typeface="Arial"/>
                        <a:ea typeface="Lucida Sans Unicode"/>
                        <a:cs typeface="Times New Roman"/>
                      </a:endParaRP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b="0">
                          <a:latin typeface="Arial"/>
                          <a:ea typeface="Lucida Sans Unicode"/>
                          <a:cs typeface="Times New Roman"/>
                        </a:rPr>
                        <a:t>Résistance aux invasions</a:t>
                      </a:r>
                      <a:endParaRPr lang="fr-FR" sz="1600" b="1">
                        <a:latin typeface="Arial"/>
                        <a:ea typeface="Lucida Sans Unicode"/>
                        <a:cs typeface="Times New Roman"/>
                      </a:endParaRP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6665">
                <a:tc vMerge="1">
                  <a:txBody>
                    <a:bodyPr/>
                    <a:lstStyle/>
                    <a:p>
                      <a:endParaRPr lang="fr-FR"/>
                    </a:p>
                  </a:txBody>
                  <a:tcPr/>
                </a:tc>
                <a:tc rowSpan="3">
                  <a:txBody>
                    <a:bodyPr/>
                    <a:lstStyle/>
                    <a:p>
                      <a:pPr algn="just">
                        <a:spcBef>
                          <a:spcPts val="1200"/>
                        </a:spcBef>
                        <a:spcAft>
                          <a:spcPts val="0"/>
                        </a:spcAft>
                      </a:pPr>
                      <a:r>
                        <a:rPr lang="fr-FR" sz="1600" b="0">
                          <a:latin typeface="Arial"/>
                          <a:ea typeface="Lucida Sans Unicode"/>
                          <a:cs typeface="Times New Roman"/>
                        </a:rPr>
                        <a:t>Santé des animaux domestiques</a:t>
                      </a:r>
                      <a:endParaRPr lang="fr-FR" sz="1600" b="1">
                        <a:latin typeface="Arial"/>
                        <a:ea typeface="Lucida Sans Unicode"/>
                        <a:cs typeface="Times New Roman"/>
                      </a:endParaRP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spcBef>
                          <a:spcPts val="1200"/>
                        </a:spcBef>
                        <a:spcAft>
                          <a:spcPts val="0"/>
                        </a:spcAft>
                      </a:pPr>
                      <a:r>
                        <a:rPr lang="fr-FR" sz="1600" b="0">
                          <a:latin typeface="Arial"/>
                          <a:ea typeface="Lucida Sans Unicode"/>
                          <a:cs typeface="Times New Roman"/>
                        </a:rPr>
                        <a:t>Résistance des animaux aux maladies et aux parasites</a:t>
                      </a:r>
                      <a:endParaRPr lang="fr-FR" sz="1600" b="1">
                        <a:latin typeface="Arial"/>
                        <a:ea typeface="Lucida Sans Unicode"/>
                        <a:cs typeface="Times New Roman"/>
                      </a:endParaRP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4443">
                <a:tc vMerge="1">
                  <a:txBody>
                    <a:bodyPr/>
                    <a:lstStyle/>
                    <a:p>
                      <a:endParaRPr lang="fr-FR"/>
                    </a:p>
                  </a:txBody>
                  <a:tcPr/>
                </a:tc>
                <a:tc vMerge="1">
                  <a:txBody>
                    <a:bodyPr/>
                    <a:lstStyle/>
                    <a:p>
                      <a:endParaRPr lang="fr-FR"/>
                    </a:p>
                  </a:txBody>
                  <a:tcPr/>
                </a:tc>
                <a:tc>
                  <a:txBody>
                    <a:bodyPr/>
                    <a:lstStyle/>
                    <a:p>
                      <a:pPr algn="just">
                        <a:spcBef>
                          <a:spcPts val="1200"/>
                        </a:spcBef>
                        <a:spcAft>
                          <a:spcPts val="0"/>
                        </a:spcAft>
                      </a:pPr>
                      <a:r>
                        <a:rPr lang="fr-FR" sz="1600" b="0">
                          <a:latin typeface="Arial"/>
                          <a:ea typeface="Lucida Sans Unicode"/>
                          <a:cs typeface="Times New Roman"/>
                        </a:rPr>
                        <a:t>Limitation de la toxicité alimentaire</a:t>
                      </a:r>
                      <a:endParaRPr lang="fr-FR" sz="1600" b="1">
                        <a:latin typeface="Arial"/>
                        <a:ea typeface="Lucida Sans Unicode"/>
                        <a:cs typeface="Times New Roman"/>
                      </a:endParaRP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2222">
                <a:tc vMerge="1">
                  <a:txBody>
                    <a:bodyPr/>
                    <a:lstStyle/>
                    <a:p>
                      <a:endParaRPr lang="fr-FR"/>
                    </a:p>
                  </a:txBody>
                  <a:tcPr/>
                </a:tc>
                <a:tc vMerge="1">
                  <a:txBody>
                    <a:bodyPr/>
                    <a:lstStyle/>
                    <a:p>
                      <a:endParaRPr lang="fr-FR"/>
                    </a:p>
                  </a:txBody>
                  <a:tcPr/>
                </a:tc>
                <a:tc>
                  <a:txBody>
                    <a:bodyPr/>
                    <a:lstStyle/>
                    <a:p>
                      <a:pPr algn="just">
                        <a:spcBef>
                          <a:spcPts val="1200"/>
                        </a:spcBef>
                        <a:spcAft>
                          <a:spcPts val="0"/>
                        </a:spcAft>
                      </a:pPr>
                      <a:r>
                        <a:rPr lang="fr-FR" sz="1600" b="0" dirty="0">
                          <a:latin typeface="Arial"/>
                          <a:ea typeface="Lucida Sans Unicode"/>
                          <a:cs typeface="Times New Roman"/>
                        </a:rPr>
                        <a:t>Limitation des allergies</a:t>
                      </a:r>
                      <a:endParaRPr lang="fr-FR" sz="1600" b="1" dirty="0">
                        <a:latin typeface="Arial"/>
                        <a:ea typeface="Lucida Sans Unicode"/>
                        <a:cs typeface="Times New Roman"/>
                      </a:endParaRPr>
                    </a:p>
                  </a:txBody>
                  <a:tcPr marL="25415" marR="25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55299" name="Text Box 7"/>
          <p:cNvSpPr txBox="1">
            <a:spLocks noChangeArrowheads="1"/>
          </p:cNvSpPr>
          <p:nvPr/>
        </p:nvSpPr>
        <p:spPr bwMode="auto">
          <a:xfrm>
            <a:off x="5003800" y="6308725"/>
            <a:ext cx="3887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r" eaLnBrk="1" hangingPunct="1">
              <a:spcBef>
                <a:spcPct val="50000"/>
              </a:spcBef>
              <a:buFontTx/>
              <a:buNone/>
            </a:pPr>
            <a:r>
              <a:rPr lang="fr-FR" altLang="fr-FR" sz="1600" i="1">
                <a:solidFill>
                  <a:srgbClr val="C00000"/>
                </a:solidFill>
                <a:latin typeface="Times New Roman" pitchFamily="18" charset="0"/>
              </a:rPr>
              <a:t>Modifié d’après Leroux et al., 2008)</a:t>
            </a:r>
          </a:p>
        </p:txBody>
      </p:sp>
    </p:spTree>
    <p:extLst>
      <p:ext uri="{BB962C8B-B14F-4D97-AF65-F5344CB8AC3E}">
        <p14:creationId xmlns:p14="http://schemas.microsoft.com/office/powerpoint/2010/main" val="37796365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83118E85-274E-4228-9758-AEC8D5638FC7}" type="slidenum">
              <a:rPr lang="fr-FR" smtClean="0"/>
              <a:pPr>
                <a:defRPr/>
              </a:pPr>
              <a:t>85</a:t>
            </a:fld>
            <a:endParaRPr lang="fr-FR"/>
          </a:p>
        </p:txBody>
      </p:sp>
      <p:pic>
        <p:nvPicPr>
          <p:cNvPr id="51202"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51520" y="980728"/>
            <a:ext cx="8134066" cy="5575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4"/>
          <p:cNvSpPr>
            <a:spLocks noChangeArrowheads="1"/>
          </p:cNvSpPr>
          <p:nvPr/>
        </p:nvSpPr>
        <p:spPr bwMode="auto">
          <a:xfrm>
            <a:off x="250825" y="116632"/>
            <a:ext cx="8425631" cy="648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fr-FR" altLang="fr-FR" sz="2800" dirty="0" smtClean="0">
                <a:effectLst>
                  <a:outerShdw blurRad="38100" dist="38100" dir="2700000" algn="tl">
                    <a:srgbClr val="000000">
                      <a:alpha val="43137"/>
                    </a:srgbClr>
                  </a:outerShdw>
                </a:effectLst>
                <a:latin typeface="+mj-lt"/>
                <a:ea typeface="+mj-ea"/>
                <a:cs typeface="+mj-cs"/>
              </a:rPr>
              <a:t>Activités humaines et changements de biodiversité</a:t>
            </a:r>
            <a:endParaRPr lang="fr-FR" altLang="fr-FR" sz="2800" dirty="0">
              <a:effectLst>
                <a:outerShdw blurRad="38100" dist="38100" dir="2700000" algn="tl">
                  <a:srgbClr val="000000">
                    <a:alpha val="43137"/>
                  </a:srgbClr>
                </a:outerShdw>
              </a:effectLst>
              <a:latin typeface="+mj-lt"/>
              <a:ea typeface="+mj-ea"/>
              <a:cs typeface="+mj-cs"/>
            </a:endParaRPr>
          </a:p>
        </p:txBody>
      </p:sp>
      <p:sp>
        <p:nvSpPr>
          <p:cNvPr id="5" name="ZoneTexte 4"/>
          <p:cNvSpPr txBox="1"/>
          <p:nvPr/>
        </p:nvSpPr>
        <p:spPr>
          <a:xfrm>
            <a:off x="2195736" y="6548334"/>
            <a:ext cx="6696744" cy="276999"/>
          </a:xfrm>
          <a:prstGeom prst="rect">
            <a:avLst/>
          </a:prstGeom>
          <a:noFill/>
        </p:spPr>
        <p:txBody>
          <a:bodyPr wrap="square" rtlCol="0">
            <a:spAutoFit/>
          </a:bodyPr>
          <a:lstStyle/>
          <a:p>
            <a:pPr algn="r"/>
            <a:r>
              <a:rPr lang="fr-FR" sz="1200" i="1" dirty="0" smtClean="0">
                <a:latin typeface="Times New Roman" panose="02020603050405020304" pitchFamily="18" charset="0"/>
                <a:cs typeface="Times New Roman" panose="02020603050405020304" pitchFamily="18" charset="0"/>
              </a:rPr>
              <a:t>Source </a:t>
            </a:r>
            <a:r>
              <a:rPr lang="fr-FR" sz="1200" i="1" dirty="0" err="1" smtClean="0">
                <a:latin typeface="Times New Roman" panose="02020603050405020304" pitchFamily="18" charset="0"/>
                <a:cs typeface="Times New Roman" panose="02020603050405020304" pitchFamily="18" charset="0"/>
              </a:rPr>
              <a:t>Wilcove</a:t>
            </a:r>
            <a:r>
              <a:rPr lang="fr-FR" sz="1200" i="1" dirty="0" smtClean="0">
                <a:latin typeface="Times New Roman" panose="02020603050405020304" pitchFamily="18" charset="0"/>
                <a:cs typeface="Times New Roman" panose="02020603050405020304" pitchFamily="18" charset="0"/>
              </a:rPr>
              <a:t> </a:t>
            </a:r>
            <a:r>
              <a:rPr lang="fr-FR" sz="1200" i="1" dirty="0">
                <a:latin typeface="Times New Roman" panose="02020603050405020304" pitchFamily="18" charset="0"/>
                <a:cs typeface="Times New Roman" panose="02020603050405020304" pitchFamily="18" charset="0"/>
              </a:rPr>
              <a:t>et </a:t>
            </a:r>
            <a:r>
              <a:rPr lang="fr-FR" sz="1200" i="1" dirty="0" smtClean="0">
                <a:latin typeface="Times New Roman" panose="02020603050405020304" pitchFamily="18" charset="0"/>
                <a:cs typeface="Times New Roman" panose="02020603050405020304" pitchFamily="18" charset="0"/>
              </a:rPr>
              <a:t>al., 1998, in Rolland V., 2008.</a:t>
            </a:r>
            <a:endParaRPr lang="fr-FR" sz="1200" i="1" dirty="0">
              <a:latin typeface="Times New Roman" panose="02020603050405020304" pitchFamily="18" charset="0"/>
              <a:cs typeface="Times New Roman" panose="02020603050405020304" pitchFamily="18" charset="0"/>
            </a:endParaRPr>
          </a:p>
        </p:txBody>
      </p:sp>
      <p:sp>
        <p:nvSpPr>
          <p:cNvPr id="8" name="ZoneTexte 7"/>
          <p:cNvSpPr txBox="1"/>
          <p:nvPr/>
        </p:nvSpPr>
        <p:spPr>
          <a:xfrm>
            <a:off x="5544108" y="997318"/>
            <a:ext cx="2628292" cy="369332"/>
          </a:xfrm>
          <a:prstGeom prst="rect">
            <a:avLst/>
          </a:prstGeom>
          <a:noFill/>
        </p:spPr>
        <p:txBody>
          <a:bodyPr wrap="square" rtlCol="0">
            <a:spAutoFit/>
          </a:bodyPr>
          <a:lstStyle/>
          <a:p>
            <a:r>
              <a:rPr lang="fr-FR" dirty="0" smtClean="0"/>
              <a:t>Etats-Unis </a:t>
            </a:r>
            <a:r>
              <a:rPr lang="fr-FR" dirty="0"/>
              <a:t>(n=1880). </a:t>
            </a:r>
          </a:p>
        </p:txBody>
      </p:sp>
    </p:spTree>
    <p:extLst>
      <p:ext uri="{BB962C8B-B14F-4D97-AF65-F5344CB8AC3E}">
        <p14:creationId xmlns:p14="http://schemas.microsoft.com/office/powerpoint/2010/main" val="257200446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1"/>
          <p:cNvSpPr>
            <a:spLocks noGrp="1"/>
          </p:cNvSpPr>
          <p:nvPr>
            <p:ph type="title"/>
          </p:nvPr>
        </p:nvSpPr>
        <p:spPr>
          <a:xfrm>
            <a:off x="0" y="45144"/>
            <a:ext cx="9144000" cy="79156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fr-FR" altLang="fr-FR" sz="2800" b="1" kern="1200" dirty="0" smtClean="0">
                <a:solidFill>
                  <a:srgbClr val="006600"/>
                </a:solidFill>
              </a:rPr>
              <a:t>Les mécanismes </a:t>
            </a:r>
            <a:r>
              <a:rPr lang="fr-FR" altLang="fr-FR" sz="2800" b="1" kern="1200" dirty="0">
                <a:solidFill>
                  <a:srgbClr val="006600"/>
                </a:solidFill>
              </a:rPr>
              <a:t>de changement de la </a:t>
            </a:r>
            <a:r>
              <a:rPr lang="fr-FR" altLang="fr-FR" sz="2800" b="1" kern="1200" dirty="0" smtClean="0">
                <a:solidFill>
                  <a:srgbClr val="006600"/>
                </a:solidFill>
              </a:rPr>
              <a:t>biodiversité</a:t>
            </a:r>
            <a:endParaRPr lang="en-US" altLang="fr-FR" sz="2800" b="1" kern="1200" dirty="0">
              <a:solidFill>
                <a:srgbClr val="006600"/>
              </a:solidFill>
            </a:endParaRPr>
          </a:p>
        </p:txBody>
      </p:sp>
      <p:pic>
        <p:nvPicPr>
          <p:cNvPr id="14339"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9225" y="980653"/>
            <a:ext cx="8815388"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ZoneTexte 4"/>
          <p:cNvSpPr txBox="1">
            <a:spLocks noChangeArrowheads="1"/>
          </p:cNvSpPr>
          <p:nvPr/>
        </p:nvSpPr>
        <p:spPr bwMode="auto">
          <a:xfrm>
            <a:off x="5754461" y="6480122"/>
            <a:ext cx="21643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fr-FR" altLang="fr-FR" sz="1100" dirty="0"/>
              <a:t>(d’après </a:t>
            </a:r>
            <a:r>
              <a:rPr lang="fr-FR" altLang="fr-FR" sz="1100" dirty="0" err="1"/>
              <a:t>Chapin</a:t>
            </a:r>
            <a:r>
              <a:rPr lang="fr-FR" altLang="fr-FR" sz="1100" dirty="0"/>
              <a:t> F.S. III et al., 2000)</a:t>
            </a:r>
            <a:endParaRPr lang="en-US" altLang="fr-FR" sz="1100" dirty="0"/>
          </a:p>
        </p:txBody>
      </p:sp>
      <p:sp>
        <p:nvSpPr>
          <p:cNvPr id="2" name="Espace réservé du numéro de diapositive 1"/>
          <p:cNvSpPr>
            <a:spLocks noGrp="1"/>
          </p:cNvSpPr>
          <p:nvPr>
            <p:ph type="sldNum" sz="quarter" idx="12"/>
          </p:nvPr>
        </p:nvSpPr>
        <p:spPr/>
        <p:txBody>
          <a:bodyPr/>
          <a:lstStyle/>
          <a:p>
            <a:pPr>
              <a:defRPr/>
            </a:pPr>
            <a:fld id="{BEEBD27E-A4BB-4AD2-AD2A-1E4766B400EC}" type="slidenum">
              <a:rPr lang="fr-FR" altLang="fr-FR" smtClean="0"/>
              <a:pPr>
                <a:defRPr/>
              </a:pPr>
              <a:t>86</a:t>
            </a:fld>
            <a:endParaRPr lang="fr-FR" altLang="fr-FR" dirty="0"/>
          </a:p>
        </p:txBody>
      </p:sp>
    </p:spTree>
    <p:extLst>
      <p:ext uri="{BB962C8B-B14F-4D97-AF65-F5344CB8AC3E}">
        <p14:creationId xmlns:p14="http://schemas.microsoft.com/office/powerpoint/2010/main" val="380557807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dirty="0" err="1" smtClean="0"/>
              <a:t>Sitographie</a:t>
            </a:r>
            <a:r>
              <a:rPr lang="fr-FR" sz="2400" dirty="0" smtClean="0"/>
              <a:t> et références bibliographiques</a:t>
            </a:r>
            <a:endParaRPr lang="fr-FR" sz="2400" dirty="0"/>
          </a:p>
        </p:txBody>
      </p:sp>
      <p:sp>
        <p:nvSpPr>
          <p:cNvPr id="3" name="Espace réservé du contenu 2"/>
          <p:cNvSpPr>
            <a:spLocks noGrp="1"/>
          </p:cNvSpPr>
          <p:nvPr>
            <p:ph idx="1"/>
          </p:nvPr>
        </p:nvSpPr>
        <p:spPr/>
        <p:txBody>
          <a:bodyPr/>
          <a:lstStyle/>
          <a:p>
            <a:r>
              <a:rPr lang="fr-FR" sz="1400" dirty="0"/>
              <a:t>Les sols, la végétation et les grands domaines bioclimatiques : cours de B. </a:t>
            </a:r>
            <a:r>
              <a:rPr lang="fr-FR" sz="1400" dirty="0" err="1"/>
              <a:t>Etlicher</a:t>
            </a:r>
            <a:r>
              <a:rPr lang="fr-FR" sz="1400" dirty="0"/>
              <a:t> Université de St </a:t>
            </a:r>
            <a:r>
              <a:rPr lang="fr-FR" sz="1400" dirty="0" smtClean="0"/>
              <a:t>Etienne: </a:t>
            </a:r>
            <a:r>
              <a:rPr lang="fr-FR" sz="1400" dirty="0" smtClean="0">
                <a:hlinkClick r:id="rId2"/>
              </a:rPr>
              <a:t>http</a:t>
            </a:r>
            <a:r>
              <a:rPr lang="fr-FR" sz="1400" dirty="0">
                <a:hlinkClick r:id="rId2"/>
              </a:rPr>
              <a:t>://</a:t>
            </a:r>
            <a:r>
              <a:rPr lang="fr-FR" sz="1400" dirty="0" smtClean="0">
                <a:hlinkClick r:id="rId2"/>
              </a:rPr>
              <a:t>www.univ-st-etienne.fr/crenam/donnee/cours/etli/milieunatetli.html</a:t>
            </a:r>
            <a:endParaRPr lang="fr-FR" sz="1400" dirty="0"/>
          </a:p>
          <a:p>
            <a:r>
              <a:rPr lang="fr-FR" sz="1400" u="sng" dirty="0">
                <a:hlinkClick r:id="rId3"/>
              </a:rPr>
              <a:t>http://</a:t>
            </a:r>
            <a:r>
              <a:rPr lang="fr-FR" sz="1400" u="sng" dirty="0" smtClean="0">
                <a:hlinkClick r:id="rId3"/>
              </a:rPr>
              <a:t>www.nationalgeographic.com/wildworld/terrestrial.html</a:t>
            </a:r>
            <a:endParaRPr lang="fr-FR" sz="1400" u="sng" dirty="0" smtClean="0"/>
          </a:p>
          <a:p>
            <a:r>
              <a:rPr lang="fr-FR" sz="1400" dirty="0" smtClean="0">
                <a:hlinkClick r:id="rId4"/>
              </a:rPr>
              <a:t>http</a:t>
            </a:r>
            <a:r>
              <a:rPr lang="fr-FR" sz="1400" dirty="0">
                <a:hlinkClick r:id="rId4"/>
              </a:rPr>
              <a:t>://www.notre-planete.info/geographie/planete/biomes</a:t>
            </a:r>
            <a:r>
              <a:rPr lang="fr-FR" sz="1400" dirty="0" smtClean="0">
                <a:hlinkClick r:id="rId4"/>
              </a:rPr>
              <a:t>/</a:t>
            </a:r>
            <a:endParaRPr lang="fr-FR" sz="1400" dirty="0" smtClean="0"/>
          </a:p>
          <a:p>
            <a:r>
              <a:rPr lang="fr-FR" sz="1400" dirty="0"/>
              <a:t>RICKLEFS R.E., MILLER G.L. (2005 pour la traduction française) : Ecologie. Bruxelles : De Boeck, 822 p</a:t>
            </a:r>
            <a:r>
              <a:rPr lang="fr-FR" sz="1400" dirty="0" smtClean="0"/>
              <a:t>.</a:t>
            </a:r>
          </a:p>
          <a:p>
            <a:endParaRPr lang="fr-FR" sz="1400" dirty="0"/>
          </a:p>
          <a:p>
            <a:endParaRPr lang="fr-FR" sz="1400" dirty="0"/>
          </a:p>
        </p:txBody>
      </p:sp>
      <p:sp>
        <p:nvSpPr>
          <p:cNvPr id="4" name="Espace réservé du numéro de diapositive 3"/>
          <p:cNvSpPr>
            <a:spLocks noGrp="1"/>
          </p:cNvSpPr>
          <p:nvPr>
            <p:ph type="sldNum" sz="quarter" idx="12"/>
          </p:nvPr>
        </p:nvSpPr>
        <p:spPr/>
        <p:txBody>
          <a:bodyPr/>
          <a:lstStyle/>
          <a:p>
            <a:pPr>
              <a:defRPr/>
            </a:pPr>
            <a:fld id="{BEEBD27E-A4BB-4AD2-AD2A-1E4766B400EC}" type="slidenum">
              <a:rPr lang="fr-FR" altLang="fr-FR" smtClean="0"/>
              <a:pPr>
                <a:defRPr/>
              </a:pPr>
              <a:t>87</a:t>
            </a:fld>
            <a:endParaRPr lang="fr-FR" altLang="fr-FR" dirty="0"/>
          </a:p>
        </p:txBody>
      </p:sp>
    </p:spTree>
    <p:extLst>
      <p:ext uri="{BB962C8B-B14F-4D97-AF65-F5344CB8AC3E}">
        <p14:creationId xmlns:p14="http://schemas.microsoft.com/office/powerpoint/2010/main" val="3459074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9" name="Picture 39" descr="raunkie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71600" y="179388"/>
            <a:ext cx="6096000" cy="376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0" name="Group 115"/>
          <p:cNvGrpSpPr>
            <a:grpSpLocks/>
          </p:cNvGrpSpPr>
          <p:nvPr/>
        </p:nvGrpSpPr>
        <p:grpSpPr bwMode="auto">
          <a:xfrm>
            <a:off x="381000" y="4038600"/>
            <a:ext cx="8534400" cy="2649538"/>
            <a:chOff x="-3" y="400"/>
            <a:chExt cx="4039" cy="2651"/>
          </a:xfrm>
        </p:grpSpPr>
        <p:grpSp>
          <p:nvGrpSpPr>
            <p:cNvPr id="4103" name="Group 113"/>
            <p:cNvGrpSpPr>
              <a:grpSpLocks/>
            </p:cNvGrpSpPr>
            <p:nvPr/>
          </p:nvGrpSpPr>
          <p:grpSpPr bwMode="auto">
            <a:xfrm>
              <a:off x="0" y="403"/>
              <a:ext cx="4033" cy="2648"/>
              <a:chOff x="0" y="403"/>
              <a:chExt cx="4033" cy="2648"/>
            </a:xfrm>
          </p:grpSpPr>
          <p:grpSp>
            <p:nvGrpSpPr>
              <p:cNvPr id="4105" name="Group 66"/>
              <p:cNvGrpSpPr>
                <a:grpSpLocks/>
              </p:cNvGrpSpPr>
              <p:nvPr/>
            </p:nvGrpSpPr>
            <p:grpSpPr bwMode="auto">
              <a:xfrm>
                <a:off x="0" y="403"/>
                <a:ext cx="372" cy="642"/>
                <a:chOff x="0" y="403"/>
                <a:chExt cx="372" cy="642"/>
              </a:xfrm>
            </p:grpSpPr>
            <p:sp>
              <p:nvSpPr>
                <p:cNvPr id="4175" name="Rectangle 41"/>
                <p:cNvSpPr>
                  <a:spLocks noChangeArrowheads="1"/>
                </p:cNvSpPr>
                <p:nvPr/>
              </p:nvSpPr>
              <p:spPr bwMode="auto">
                <a:xfrm>
                  <a:off x="28" y="403"/>
                  <a:ext cx="317"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r>
                    <a:rPr lang="fr-FR" altLang="fr-FR" sz="1800">
                      <a:cs typeface="Times New Roman" pitchFamily="18" charset="0"/>
                    </a:rPr>
                    <a:t> </a:t>
                  </a:r>
                </a:p>
                <a:p>
                  <a:pPr algn="just">
                    <a:spcBef>
                      <a:spcPct val="0"/>
                    </a:spcBef>
                    <a:buFontTx/>
                    <a:buNone/>
                  </a:pPr>
                  <a:endParaRPr lang="fr-FR" altLang="fr-FR" sz="1800"/>
                </a:p>
              </p:txBody>
            </p:sp>
            <p:sp>
              <p:nvSpPr>
                <p:cNvPr id="4176" name="Rectangle 65"/>
                <p:cNvSpPr>
                  <a:spLocks noChangeArrowheads="1"/>
                </p:cNvSpPr>
                <p:nvPr/>
              </p:nvSpPr>
              <p:spPr bwMode="auto">
                <a:xfrm>
                  <a:off x="0" y="403"/>
                  <a:ext cx="37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06" name="Group 68"/>
              <p:cNvGrpSpPr>
                <a:grpSpLocks/>
              </p:cNvGrpSpPr>
              <p:nvPr/>
            </p:nvGrpSpPr>
            <p:grpSpPr bwMode="auto">
              <a:xfrm>
                <a:off x="372" y="403"/>
                <a:ext cx="992" cy="642"/>
                <a:chOff x="372" y="403"/>
                <a:chExt cx="992" cy="642"/>
              </a:xfrm>
            </p:grpSpPr>
            <p:sp>
              <p:nvSpPr>
                <p:cNvPr id="4173" name="Rectangle 42"/>
                <p:cNvSpPr>
                  <a:spLocks noChangeArrowheads="1"/>
                </p:cNvSpPr>
                <p:nvPr/>
              </p:nvSpPr>
              <p:spPr bwMode="auto">
                <a:xfrm>
                  <a:off x="400" y="403"/>
                  <a:ext cx="936"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r>
                    <a:rPr lang="fr-FR" altLang="fr-FR" sz="1800">
                      <a:cs typeface="Times New Roman" pitchFamily="18" charset="0"/>
                    </a:rPr>
                    <a:t> </a:t>
                  </a:r>
                </a:p>
                <a:p>
                  <a:pPr algn="just">
                    <a:spcBef>
                      <a:spcPct val="0"/>
                    </a:spcBef>
                    <a:buFontTx/>
                    <a:buNone/>
                  </a:pPr>
                  <a:endParaRPr lang="fr-FR" altLang="fr-FR" sz="1800"/>
                </a:p>
              </p:txBody>
            </p:sp>
            <p:sp>
              <p:nvSpPr>
                <p:cNvPr id="4174" name="Rectangle 67"/>
                <p:cNvSpPr>
                  <a:spLocks noChangeArrowheads="1"/>
                </p:cNvSpPr>
                <p:nvPr/>
              </p:nvSpPr>
              <p:spPr bwMode="auto">
                <a:xfrm>
                  <a:off x="372" y="403"/>
                  <a:ext cx="99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07" name="Group 70"/>
              <p:cNvGrpSpPr>
                <a:grpSpLocks/>
              </p:cNvGrpSpPr>
              <p:nvPr/>
            </p:nvGrpSpPr>
            <p:grpSpPr bwMode="auto">
              <a:xfrm>
                <a:off x="1364" y="403"/>
                <a:ext cx="1352" cy="642"/>
                <a:chOff x="1364" y="403"/>
                <a:chExt cx="1352" cy="642"/>
              </a:xfrm>
            </p:grpSpPr>
            <p:sp>
              <p:nvSpPr>
                <p:cNvPr id="4171" name="Rectangle 43"/>
                <p:cNvSpPr>
                  <a:spLocks noChangeArrowheads="1"/>
                </p:cNvSpPr>
                <p:nvPr/>
              </p:nvSpPr>
              <p:spPr bwMode="auto">
                <a:xfrm>
                  <a:off x="1392" y="403"/>
                  <a:ext cx="1296"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fr-FR" altLang="fr-FR" sz="1800" i="1" dirty="0">
                      <a:cs typeface="Times New Roman" pitchFamily="18" charset="0"/>
                    </a:rPr>
                    <a:t>% des espèces </a:t>
                  </a:r>
                  <a:r>
                    <a:rPr lang="fr-FR" altLang="fr-FR" sz="1800" i="1" dirty="0" err="1">
                      <a:cs typeface="Times New Roman" pitchFamily="18" charset="0"/>
                    </a:rPr>
                    <a:t>ds</a:t>
                  </a:r>
                  <a:r>
                    <a:rPr lang="fr-FR" altLang="fr-FR" sz="1800" i="1" dirty="0">
                      <a:cs typeface="Times New Roman" pitchFamily="18" charset="0"/>
                    </a:rPr>
                    <a:t> le monde</a:t>
                  </a:r>
                  <a:endParaRPr lang="fr-FR" altLang="fr-FR" sz="1800" dirty="0">
                    <a:cs typeface="Times New Roman" pitchFamily="18" charset="0"/>
                  </a:endParaRPr>
                </a:p>
                <a:p>
                  <a:pPr algn="just">
                    <a:spcBef>
                      <a:spcPct val="0"/>
                    </a:spcBef>
                    <a:buFontTx/>
                    <a:buNone/>
                  </a:pPr>
                  <a:endParaRPr lang="fr-FR" altLang="fr-FR" sz="1800" dirty="0"/>
                </a:p>
              </p:txBody>
            </p:sp>
            <p:sp>
              <p:nvSpPr>
                <p:cNvPr id="4172" name="Rectangle 69"/>
                <p:cNvSpPr>
                  <a:spLocks noChangeArrowheads="1"/>
                </p:cNvSpPr>
                <p:nvPr/>
              </p:nvSpPr>
              <p:spPr bwMode="auto">
                <a:xfrm>
                  <a:off x="1364" y="403"/>
                  <a:ext cx="135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08" name="Group 72"/>
              <p:cNvGrpSpPr>
                <a:grpSpLocks/>
              </p:cNvGrpSpPr>
              <p:nvPr/>
            </p:nvGrpSpPr>
            <p:grpSpPr bwMode="auto">
              <a:xfrm>
                <a:off x="2716" y="403"/>
                <a:ext cx="1317" cy="642"/>
                <a:chOff x="2716" y="403"/>
                <a:chExt cx="1317" cy="642"/>
              </a:xfrm>
            </p:grpSpPr>
            <p:sp>
              <p:nvSpPr>
                <p:cNvPr id="4169" name="Rectangle 44"/>
                <p:cNvSpPr>
                  <a:spLocks noChangeArrowheads="1"/>
                </p:cNvSpPr>
                <p:nvPr/>
              </p:nvSpPr>
              <p:spPr bwMode="auto">
                <a:xfrm>
                  <a:off x="2744" y="403"/>
                  <a:ext cx="1261"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fr-FR" altLang="fr-FR" sz="1800" i="1" dirty="0">
                      <a:cs typeface="Times New Roman" pitchFamily="18" charset="0"/>
                    </a:rPr>
                    <a:t>exemples</a:t>
                  </a:r>
                  <a:endParaRPr lang="fr-FR" altLang="fr-FR" sz="1800" dirty="0">
                    <a:cs typeface="Times New Roman" pitchFamily="18" charset="0"/>
                  </a:endParaRPr>
                </a:p>
                <a:p>
                  <a:pPr algn="just">
                    <a:spcBef>
                      <a:spcPct val="0"/>
                    </a:spcBef>
                    <a:buFontTx/>
                    <a:buNone/>
                  </a:pPr>
                  <a:endParaRPr lang="fr-FR" altLang="fr-FR" sz="1800" dirty="0"/>
                </a:p>
              </p:txBody>
            </p:sp>
            <p:sp>
              <p:nvSpPr>
                <p:cNvPr id="4170" name="Rectangle 71"/>
                <p:cNvSpPr>
                  <a:spLocks noChangeArrowheads="1"/>
                </p:cNvSpPr>
                <p:nvPr/>
              </p:nvSpPr>
              <p:spPr bwMode="auto">
                <a:xfrm>
                  <a:off x="2716" y="403"/>
                  <a:ext cx="131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09" name="Group 74"/>
              <p:cNvGrpSpPr>
                <a:grpSpLocks/>
              </p:cNvGrpSpPr>
              <p:nvPr/>
            </p:nvGrpSpPr>
            <p:grpSpPr bwMode="auto">
              <a:xfrm>
                <a:off x="0" y="806"/>
                <a:ext cx="372" cy="642"/>
                <a:chOff x="0" y="806"/>
                <a:chExt cx="372" cy="642"/>
              </a:xfrm>
            </p:grpSpPr>
            <p:sp>
              <p:nvSpPr>
                <p:cNvPr id="4167" name="Rectangle 45"/>
                <p:cNvSpPr>
                  <a:spLocks noChangeArrowheads="1"/>
                </p:cNvSpPr>
                <p:nvPr/>
              </p:nvSpPr>
              <p:spPr bwMode="auto">
                <a:xfrm>
                  <a:off x="28" y="807"/>
                  <a:ext cx="317" cy="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r>
                    <a:rPr lang="fr-FR" altLang="fr-FR" sz="1800">
                      <a:cs typeface="Times New Roman" pitchFamily="18" charset="0"/>
                    </a:rPr>
                    <a:t>1</a:t>
                  </a:r>
                </a:p>
                <a:p>
                  <a:pPr algn="just">
                    <a:spcBef>
                      <a:spcPct val="0"/>
                    </a:spcBef>
                    <a:buFontTx/>
                    <a:buNone/>
                  </a:pPr>
                  <a:endParaRPr lang="fr-FR" altLang="fr-FR" sz="1800"/>
                </a:p>
              </p:txBody>
            </p:sp>
            <p:sp>
              <p:nvSpPr>
                <p:cNvPr id="4168" name="Rectangle 73"/>
                <p:cNvSpPr>
                  <a:spLocks noChangeArrowheads="1"/>
                </p:cNvSpPr>
                <p:nvPr/>
              </p:nvSpPr>
              <p:spPr bwMode="auto">
                <a:xfrm>
                  <a:off x="0" y="806"/>
                  <a:ext cx="37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10" name="Group 76"/>
              <p:cNvGrpSpPr>
                <a:grpSpLocks/>
              </p:cNvGrpSpPr>
              <p:nvPr/>
            </p:nvGrpSpPr>
            <p:grpSpPr bwMode="auto">
              <a:xfrm>
                <a:off x="372" y="806"/>
                <a:ext cx="992" cy="642"/>
                <a:chOff x="372" y="806"/>
                <a:chExt cx="992" cy="642"/>
              </a:xfrm>
            </p:grpSpPr>
            <p:sp>
              <p:nvSpPr>
                <p:cNvPr id="4165" name="Rectangle 46"/>
                <p:cNvSpPr>
                  <a:spLocks noChangeArrowheads="1"/>
                </p:cNvSpPr>
                <p:nvPr/>
              </p:nvSpPr>
              <p:spPr bwMode="auto">
                <a:xfrm>
                  <a:off x="400" y="807"/>
                  <a:ext cx="936" cy="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r>
                    <a:rPr lang="fr-FR" altLang="fr-FR" sz="1800" dirty="0" err="1">
                      <a:cs typeface="Times New Roman" pitchFamily="18" charset="0"/>
                    </a:rPr>
                    <a:t>phanérophytes</a:t>
                  </a:r>
                  <a:r>
                    <a:rPr lang="fr-FR" altLang="fr-FR" sz="1800" dirty="0">
                      <a:cs typeface="Times New Roman" pitchFamily="18" charset="0"/>
                    </a:rPr>
                    <a:t> </a:t>
                  </a:r>
                </a:p>
                <a:p>
                  <a:pPr algn="just">
                    <a:spcBef>
                      <a:spcPct val="0"/>
                    </a:spcBef>
                    <a:buFontTx/>
                    <a:buNone/>
                  </a:pPr>
                  <a:endParaRPr lang="fr-FR" altLang="fr-FR" sz="1800" dirty="0"/>
                </a:p>
              </p:txBody>
            </p:sp>
            <p:sp>
              <p:nvSpPr>
                <p:cNvPr id="4166" name="Rectangle 75"/>
                <p:cNvSpPr>
                  <a:spLocks noChangeArrowheads="1"/>
                </p:cNvSpPr>
                <p:nvPr/>
              </p:nvSpPr>
              <p:spPr bwMode="auto">
                <a:xfrm>
                  <a:off x="372" y="806"/>
                  <a:ext cx="99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11" name="Group 78"/>
              <p:cNvGrpSpPr>
                <a:grpSpLocks/>
              </p:cNvGrpSpPr>
              <p:nvPr/>
            </p:nvGrpSpPr>
            <p:grpSpPr bwMode="auto">
              <a:xfrm>
                <a:off x="1364" y="806"/>
                <a:ext cx="1352" cy="642"/>
                <a:chOff x="1364" y="806"/>
                <a:chExt cx="1352" cy="642"/>
              </a:xfrm>
            </p:grpSpPr>
            <p:sp>
              <p:nvSpPr>
                <p:cNvPr id="4163" name="Rectangle 47"/>
                <p:cNvSpPr>
                  <a:spLocks noChangeArrowheads="1"/>
                </p:cNvSpPr>
                <p:nvPr/>
              </p:nvSpPr>
              <p:spPr bwMode="auto">
                <a:xfrm>
                  <a:off x="1392" y="807"/>
                  <a:ext cx="1296" cy="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fr-FR" altLang="fr-FR" sz="1800" dirty="0">
                      <a:cs typeface="Times New Roman" pitchFamily="18" charset="0"/>
                    </a:rPr>
                    <a:t>46%</a:t>
                  </a:r>
                </a:p>
                <a:p>
                  <a:pPr algn="ctr">
                    <a:spcBef>
                      <a:spcPct val="0"/>
                    </a:spcBef>
                    <a:buFontTx/>
                    <a:buNone/>
                  </a:pPr>
                  <a:endParaRPr lang="fr-FR" altLang="fr-FR" sz="1800" dirty="0"/>
                </a:p>
              </p:txBody>
            </p:sp>
            <p:sp>
              <p:nvSpPr>
                <p:cNvPr id="4164" name="Rectangle 77"/>
                <p:cNvSpPr>
                  <a:spLocks noChangeArrowheads="1"/>
                </p:cNvSpPr>
                <p:nvPr/>
              </p:nvSpPr>
              <p:spPr bwMode="auto">
                <a:xfrm>
                  <a:off x="1364" y="806"/>
                  <a:ext cx="135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12" name="Group 80"/>
              <p:cNvGrpSpPr>
                <a:grpSpLocks/>
              </p:cNvGrpSpPr>
              <p:nvPr/>
            </p:nvGrpSpPr>
            <p:grpSpPr bwMode="auto">
              <a:xfrm>
                <a:off x="2716" y="806"/>
                <a:ext cx="1317" cy="642"/>
                <a:chOff x="2716" y="806"/>
                <a:chExt cx="1317" cy="642"/>
              </a:xfrm>
            </p:grpSpPr>
            <p:sp>
              <p:nvSpPr>
                <p:cNvPr id="4161" name="Rectangle 48"/>
                <p:cNvSpPr>
                  <a:spLocks noChangeArrowheads="1"/>
                </p:cNvSpPr>
                <p:nvPr/>
              </p:nvSpPr>
              <p:spPr bwMode="auto">
                <a:xfrm>
                  <a:off x="2744" y="807"/>
                  <a:ext cx="1261" cy="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r>
                    <a:rPr lang="fr-FR" altLang="fr-FR" sz="1800">
                      <a:cs typeface="Times New Roman" pitchFamily="18" charset="0"/>
                    </a:rPr>
                    <a:t>chêne, rosier, palmier…</a:t>
                  </a:r>
                </a:p>
                <a:p>
                  <a:pPr algn="just">
                    <a:spcBef>
                      <a:spcPct val="0"/>
                    </a:spcBef>
                    <a:buFontTx/>
                    <a:buNone/>
                  </a:pPr>
                  <a:endParaRPr lang="fr-FR" altLang="fr-FR" sz="1800"/>
                </a:p>
              </p:txBody>
            </p:sp>
            <p:sp>
              <p:nvSpPr>
                <p:cNvPr id="4162" name="Rectangle 79"/>
                <p:cNvSpPr>
                  <a:spLocks noChangeArrowheads="1"/>
                </p:cNvSpPr>
                <p:nvPr/>
              </p:nvSpPr>
              <p:spPr bwMode="auto">
                <a:xfrm>
                  <a:off x="2716" y="806"/>
                  <a:ext cx="131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13" name="Group 82"/>
              <p:cNvGrpSpPr>
                <a:grpSpLocks/>
              </p:cNvGrpSpPr>
              <p:nvPr/>
            </p:nvGrpSpPr>
            <p:grpSpPr bwMode="auto">
              <a:xfrm>
                <a:off x="0" y="1208"/>
                <a:ext cx="372" cy="642"/>
                <a:chOff x="0" y="1208"/>
                <a:chExt cx="372" cy="642"/>
              </a:xfrm>
            </p:grpSpPr>
            <p:sp>
              <p:nvSpPr>
                <p:cNvPr id="4159" name="Rectangle 49"/>
                <p:cNvSpPr>
                  <a:spLocks noChangeArrowheads="1"/>
                </p:cNvSpPr>
                <p:nvPr/>
              </p:nvSpPr>
              <p:spPr bwMode="auto">
                <a:xfrm>
                  <a:off x="28" y="1208"/>
                  <a:ext cx="317"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r>
                    <a:rPr lang="fr-FR" altLang="fr-FR" sz="1800">
                      <a:cs typeface="Times New Roman" pitchFamily="18" charset="0"/>
                    </a:rPr>
                    <a:t>2</a:t>
                  </a:r>
                </a:p>
                <a:p>
                  <a:pPr algn="just">
                    <a:spcBef>
                      <a:spcPct val="0"/>
                    </a:spcBef>
                    <a:buFontTx/>
                    <a:buNone/>
                  </a:pPr>
                  <a:endParaRPr lang="fr-FR" altLang="fr-FR" sz="1800"/>
                </a:p>
              </p:txBody>
            </p:sp>
            <p:sp>
              <p:nvSpPr>
                <p:cNvPr id="4160" name="Rectangle 81"/>
                <p:cNvSpPr>
                  <a:spLocks noChangeArrowheads="1"/>
                </p:cNvSpPr>
                <p:nvPr/>
              </p:nvSpPr>
              <p:spPr bwMode="auto">
                <a:xfrm>
                  <a:off x="0" y="1209"/>
                  <a:ext cx="37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14" name="Group 84"/>
              <p:cNvGrpSpPr>
                <a:grpSpLocks/>
              </p:cNvGrpSpPr>
              <p:nvPr/>
            </p:nvGrpSpPr>
            <p:grpSpPr bwMode="auto">
              <a:xfrm>
                <a:off x="372" y="1208"/>
                <a:ext cx="992" cy="642"/>
                <a:chOff x="372" y="1208"/>
                <a:chExt cx="992" cy="642"/>
              </a:xfrm>
            </p:grpSpPr>
            <p:sp>
              <p:nvSpPr>
                <p:cNvPr id="4157" name="Rectangle 50"/>
                <p:cNvSpPr>
                  <a:spLocks noChangeArrowheads="1"/>
                </p:cNvSpPr>
                <p:nvPr/>
              </p:nvSpPr>
              <p:spPr bwMode="auto">
                <a:xfrm>
                  <a:off x="400" y="1208"/>
                  <a:ext cx="936"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r>
                    <a:rPr lang="fr-FR" altLang="fr-FR" sz="1800">
                      <a:cs typeface="Times New Roman" pitchFamily="18" charset="0"/>
                    </a:rPr>
                    <a:t>chaméphytes </a:t>
                  </a:r>
                </a:p>
                <a:p>
                  <a:pPr algn="just">
                    <a:spcBef>
                      <a:spcPct val="0"/>
                    </a:spcBef>
                    <a:buFontTx/>
                    <a:buNone/>
                  </a:pPr>
                  <a:endParaRPr lang="fr-FR" altLang="fr-FR" sz="1800"/>
                </a:p>
              </p:txBody>
            </p:sp>
            <p:sp>
              <p:nvSpPr>
                <p:cNvPr id="4158" name="Rectangle 83"/>
                <p:cNvSpPr>
                  <a:spLocks noChangeArrowheads="1"/>
                </p:cNvSpPr>
                <p:nvPr/>
              </p:nvSpPr>
              <p:spPr bwMode="auto">
                <a:xfrm>
                  <a:off x="372" y="1209"/>
                  <a:ext cx="99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15" name="Group 86"/>
              <p:cNvGrpSpPr>
                <a:grpSpLocks/>
              </p:cNvGrpSpPr>
              <p:nvPr/>
            </p:nvGrpSpPr>
            <p:grpSpPr bwMode="auto">
              <a:xfrm>
                <a:off x="1364" y="1208"/>
                <a:ext cx="1352" cy="642"/>
                <a:chOff x="1364" y="1208"/>
                <a:chExt cx="1352" cy="642"/>
              </a:xfrm>
            </p:grpSpPr>
            <p:sp>
              <p:nvSpPr>
                <p:cNvPr id="4155" name="Rectangle 51"/>
                <p:cNvSpPr>
                  <a:spLocks noChangeArrowheads="1"/>
                </p:cNvSpPr>
                <p:nvPr/>
              </p:nvSpPr>
              <p:spPr bwMode="auto">
                <a:xfrm>
                  <a:off x="1392" y="1208"/>
                  <a:ext cx="1296"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fr-FR" altLang="fr-FR" sz="1800" dirty="0">
                      <a:cs typeface="Times New Roman" pitchFamily="18" charset="0"/>
                    </a:rPr>
                    <a:t>9%</a:t>
                  </a:r>
                </a:p>
                <a:p>
                  <a:pPr algn="ctr">
                    <a:spcBef>
                      <a:spcPct val="0"/>
                    </a:spcBef>
                    <a:buFontTx/>
                    <a:buNone/>
                  </a:pPr>
                  <a:endParaRPr lang="fr-FR" altLang="fr-FR" sz="1800" dirty="0"/>
                </a:p>
              </p:txBody>
            </p:sp>
            <p:sp>
              <p:nvSpPr>
                <p:cNvPr id="4156" name="Rectangle 85"/>
                <p:cNvSpPr>
                  <a:spLocks noChangeArrowheads="1"/>
                </p:cNvSpPr>
                <p:nvPr/>
              </p:nvSpPr>
              <p:spPr bwMode="auto">
                <a:xfrm>
                  <a:off x="1364" y="1209"/>
                  <a:ext cx="135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16" name="Group 88"/>
              <p:cNvGrpSpPr>
                <a:grpSpLocks/>
              </p:cNvGrpSpPr>
              <p:nvPr/>
            </p:nvGrpSpPr>
            <p:grpSpPr bwMode="auto">
              <a:xfrm>
                <a:off x="2716" y="1208"/>
                <a:ext cx="1317" cy="642"/>
                <a:chOff x="2716" y="1208"/>
                <a:chExt cx="1317" cy="642"/>
              </a:xfrm>
            </p:grpSpPr>
            <p:sp>
              <p:nvSpPr>
                <p:cNvPr id="4153" name="Rectangle 52"/>
                <p:cNvSpPr>
                  <a:spLocks noChangeArrowheads="1"/>
                </p:cNvSpPr>
                <p:nvPr/>
              </p:nvSpPr>
              <p:spPr bwMode="auto">
                <a:xfrm>
                  <a:off x="2744" y="1208"/>
                  <a:ext cx="1261"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r>
                    <a:rPr lang="fr-FR" altLang="fr-FR" sz="1800">
                      <a:cs typeface="Times New Roman" pitchFamily="18" charset="0"/>
                    </a:rPr>
                    <a:t>bruyère, thym…</a:t>
                  </a:r>
                </a:p>
                <a:p>
                  <a:pPr algn="just">
                    <a:spcBef>
                      <a:spcPct val="0"/>
                    </a:spcBef>
                    <a:buFontTx/>
                    <a:buNone/>
                  </a:pPr>
                  <a:endParaRPr lang="fr-FR" altLang="fr-FR" sz="1800"/>
                </a:p>
              </p:txBody>
            </p:sp>
            <p:sp>
              <p:nvSpPr>
                <p:cNvPr id="4154" name="Rectangle 87"/>
                <p:cNvSpPr>
                  <a:spLocks noChangeArrowheads="1"/>
                </p:cNvSpPr>
                <p:nvPr/>
              </p:nvSpPr>
              <p:spPr bwMode="auto">
                <a:xfrm>
                  <a:off x="2716" y="1209"/>
                  <a:ext cx="131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17" name="Group 90"/>
              <p:cNvGrpSpPr>
                <a:grpSpLocks/>
              </p:cNvGrpSpPr>
              <p:nvPr/>
            </p:nvGrpSpPr>
            <p:grpSpPr bwMode="auto">
              <a:xfrm>
                <a:off x="0" y="1612"/>
                <a:ext cx="372" cy="643"/>
                <a:chOff x="0" y="1612"/>
                <a:chExt cx="372" cy="643"/>
              </a:xfrm>
            </p:grpSpPr>
            <p:sp>
              <p:nvSpPr>
                <p:cNvPr id="4151" name="Rectangle 53"/>
                <p:cNvSpPr>
                  <a:spLocks noChangeArrowheads="1"/>
                </p:cNvSpPr>
                <p:nvPr/>
              </p:nvSpPr>
              <p:spPr bwMode="auto">
                <a:xfrm>
                  <a:off x="28" y="1614"/>
                  <a:ext cx="317" cy="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r>
                    <a:rPr lang="fr-FR" altLang="fr-FR" sz="1800">
                      <a:cs typeface="Times New Roman" pitchFamily="18" charset="0"/>
                    </a:rPr>
                    <a:t>3</a:t>
                  </a:r>
                </a:p>
                <a:p>
                  <a:pPr algn="just">
                    <a:spcBef>
                      <a:spcPct val="0"/>
                    </a:spcBef>
                    <a:buFontTx/>
                    <a:buNone/>
                  </a:pPr>
                  <a:endParaRPr lang="fr-FR" altLang="fr-FR" sz="1800"/>
                </a:p>
              </p:txBody>
            </p:sp>
            <p:sp>
              <p:nvSpPr>
                <p:cNvPr id="4152" name="Rectangle 89"/>
                <p:cNvSpPr>
                  <a:spLocks noChangeArrowheads="1"/>
                </p:cNvSpPr>
                <p:nvPr/>
              </p:nvSpPr>
              <p:spPr bwMode="auto">
                <a:xfrm>
                  <a:off x="0" y="1612"/>
                  <a:ext cx="37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18" name="Group 92"/>
              <p:cNvGrpSpPr>
                <a:grpSpLocks/>
              </p:cNvGrpSpPr>
              <p:nvPr/>
            </p:nvGrpSpPr>
            <p:grpSpPr bwMode="auto">
              <a:xfrm>
                <a:off x="372" y="1612"/>
                <a:ext cx="992" cy="643"/>
                <a:chOff x="372" y="1612"/>
                <a:chExt cx="992" cy="643"/>
              </a:xfrm>
            </p:grpSpPr>
            <p:sp>
              <p:nvSpPr>
                <p:cNvPr id="4149" name="Rectangle 54"/>
                <p:cNvSpPr>
                  <a:spLocks noChangeArrowheads="1"/>
                </p:cNvSpPr>
                <p:nvPr/>
              </p:nvSpPr>
              <p:spPr bwMode="auto">
                <a:xfrm>
                  <a:off x="400" y="1614"/>
                  <a:ext cx="936" cy="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r>
                    <a:rPr lang="fr-FR" altLang="fr-FR" sz="1800">
                      <a:cs typeface="Times New Roman" pitchFamily="18" charset="0"/>
                    </a:rPr>
                    <a:t>cryptophytes </a:t>
                  </a:r>
                </a:p>
                <a:p>
                  <a:pPr algn="just">
                    <a:spcBef>
                      <a:spcPct val="0"/>
                    </a:spcBef>
                    <a:buFontTx/>
                    <a:buNone/>
                  </a:pPr>
                  <a:endParaRPr lang="fr-FR" altLang="fr-FR" sz="1800"/>
                </a:p>
              </p:txBody>
            </p:sp>
            <p:sp>
              <p:nvSpPr>
                <p:cNvPr id="4150" name="Rectangle 91"/>
                <p:cNvSpPr>
                  <a:spLocks noChangeArrowheads="1"/>
                </p:cNvSpPr>
                <p:nvPr/>
              </p:nvSpPr>
              <p:spPr bwMode="auto">
                <a:xfrm>
                  <a:off x="372" y="1612"/>
                  <a:ext cx="99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19" name="Group 94"/>
              <p:cNvGrpSpPr>
                <a:grpSpLocks/>
              </p:cNvGrpSpPr>
              <p:nvPr/>
            </p:nvGrpSpPr>
            <p:grpSpPr bwMode="auto">
              <a:xfrm>
                <a:off x="1364" y="1612"/>
                <a:ext cx="1352" cy="643"/>
                <a:chOff x="1364" y="1612"/>
                <a:chExt cx="1352" cy="643"/>
              </a:xfrm>
            </p:grpSpPr>
            <p:sp>
              <p:nvSpPr>
                <p:cNvPr id="4147" name="Rectangle 55"/>
                <p:cNvSpPr>
                  <a:spLocks noChangeArrowheads="1"/>
                </p:cNvSpPr>
                <p:nvPr/>
              </p:nvSpPr>
              <p:spPr bwMode="auto">
                <a:xfrm>
                  <a:off x="1392" y="1614"/>
                  <a:ext cx="1296" cy="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fr-FR" altLang="fr-FR" sz="1800">
                      <a:cs typeface="Times New Roman" pitchFamily="18" charset="0"/>
                    </a:rPr>
                    <a:t>6%</a:t>
                  </a:r>
                </a:p>
                <a:p>
                  <a:pPr algn="ctr">
                    <a:spcBef>
                      <a:spcPct val="0"/>
                    </a:spcBef>
                    <a:buFontTx/>
                    <a:buNone/>
                  </a:pPr>
                  <a:endParaRPr lang="fr-FR" altLang="fr-FR" sz="1800"/>
                </a:p>
              </p:txBody>
            </p:sp>
            <p:sp>
              <p:nvSpPr>
                <p:cNvPr id="4148" name="Rectangle 93"/>
                <p:cNvSpPr>
                  <a:spLocks noChangeArrowheads="1"/>
                </p:cNvSpPr>
                <p:nvPr/>
              </p:nvSpPr>
              <p:spPr bwMode="auto">
                <a:xfrm>
                  <a:off x="1364" y="1612"/>
                  <a:ext cx="135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20" name="Group 96"/>
              <p:cNvGrpSpPr>
                <a:grpSpLocks/>
              </p:cNvGrpSpPr>
              <p:nvPr/>
            </p:nvGrpSpPr>
            <p:grpSpPr bwMode="auto">
              <a:xfrm>
                <a:off x="2716" y="1612"/>
                <a:ext cx="1317" cy="643"/>
                <a:chOff x="2716" y="1612"/>
                <a:chExt cx="1317" cy="643"/>
              </a:xfrm>
            </p:grpSpPr>
            <p:sp>
              <p:nvSpPr>
                <p:cNvPr id="4145" name="Rectangle 56"/>
                <p:cNvSpPr>
                  <a:spLocks noChangeArrowheads="1"/>
                </p:cNvSpPr>
                <p:nvPr/>
              </p:nvSpPr>
              <p:spPr bwMode="auto">
                <a:xfrm>
                  <a:off x="2744" y="1614"/>
                  <a:ext cx="1261" cy="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r>
                    <a:rPr lang="fr-FR" altLang="fr-FR" sz="1800">
                      <a:cs typeface="Times New Roman" pitchFamily="18" charset="0"/>
                    </a:rPr>
                    <a:t>narcisse, crocus, nénuphar</a:t>
                  </a:r>
                </a:p>
                <a:p>
                  <a:pPr algn="just">
                    <a:spcBef>
                      <a:spcPct val="0"/>
                    </a:spcBef>
                    <a:buFontTx/>
                    <a:buNone/>
                  </a:pPr>
                  <a:endParaRPr lang="fr-FR" altLang="fr-FR" sz="1800"/>
                </a:p>
              </p:txBody>
            </p:sp>
            <p:sp>
              <p:nvSpPr>
                <p:cNvPr id="4146" name="Rectangle 95"/>
                <p:cNvSpPr>
                  <a:spLocks noChangeArrowheads="1"/>
                </p:cNvSpPr>
                <p:nvPr/>
              </p:nvSpPr>
              <p:spPr bwMode="auto">
                <a:xfrm>
                  <a:off x="2716" y="1612"/>
                  <a:ext cx="131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21" name="Group 98"/>
              <p:cNvGrpSpPr>
                <a:grpSpLocks/>
              </p:cNvGrpSpPr>
              <p:nvPr/>
            </p:nvGrpSpPr>
            <p:grpSpPr bwMode="auto">
              <a:xfrm>
                <a:off x="0" y="2015"/>
                <a:ext cx="372" cy="642"/>
                <a:chOff x="0" y="2015"/>
                <a:chExt cx="372" cy="642"/>
              </a:xfrm>
            </p:grpSpPr>
            <p:sp>
              <p:nvSpPr>
                <p:cNvPr id="4143" name="Rectangle 57"/>
                <p:cNvSpPr>
                  <a:spLocks noChangeArrowheads="1"/>
                </p:cNvSpPr>
                <p:nvPr/>
              </p:nvSpPr>
              <p:spPr bwMode="auto">
                <a:xfrm>
                  <a:off x="28" y="2015"/>
                  <a:ext cx="317"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r>
                    <a:rPr lang="fr-FR" altLang="fr-FR" sz="1800">
                      <a:cs typeface="Times New Roman" pitchFamily="18" charset="0"/>
                    </a:rPr>
                    <a:t>4</a:t>
                  </a:r>
                </a:p>
                <a:p>
                  <a:pPr algn="just">
                    <a:spcBef>
                      <a:spcPct val="0"/>
                    </a:spcBef>
                    <a:buFontTx/>
                    <a:buNone/>
                  </a:pPr>
                  <a:endParaRPr lang="fr-FR" altLang="fr-FR" sz="1800"/>
                </a:p>
              </p:txBody>
            </p:sp>
            <p:sp>
              <p:nvSpPr>
                <p:cNvPr id="4144" name="Rectangle 97"/>
                <p:cNvSpPr>
                  <a:spLocks noChangeArrowheads="1"/>
                </p:cNvSpPr>
                <p:nvPr/>
              </p:nvSpPr>
              <p:spPr bwMode="auto">
                <a:xfrm>
                  <a:off x="0" y="2015"/>
                  <a:ext cx="372" cy="39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22" name="Group 100"/>
              <p:cNvGrpSpPr>
                <a:grpSpLocks/>
              </p:cNvGrpSpPr>
              <p:nvPr/>
            </p:nvGrpSpPr>
            <p:grpSpPr bwMode="auto">
              <a:xfrm>
                <a:off x="372" y="2015"/>
                <a:ext cx="992" cy="642"/>
                <a:chOff x="372" y="2015"/>
                <a:chExt cx="992" cy="642"/>
              </a:xfrm>
            </p:grpSpPr>
            <p:sp>
              <p:nvSpPr>
                <p:cNvPr id="4141" name="Rectangle 58"/>
                <p:cNvSpPr>
                  <a:spLocks noChangeArrowheads="1"/>
                </p:cNvSpPr>
                <p:nvPr/>
              </p:nvSpPr>
              <p:spPr bwMode="auto">
                <a:xfrm>
                  <a:off x="400" y="2015"/>
                  <a:ext cx="936"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r>
                    <a:rPr lang="fr-FR" altLang="fr-FR" sz="1800">
                      <a:cs typeface="Times New Roman" pitchFamily="18" charset="0"/>
                    </a:rPr>
                    <a:t>thérophytes </a:t>
                  </a:r>
                </a:p>
                <a:p>
                  <a:pPr algn="just">
                    <a:spcBef>
                      <a:spcPct val="0"/>
                    </a:spcBef>
                    <a:buFontTx/>
                    <a:buNone/>
                  </a:pPr>
                  <a:endParaRPr lang="fr-FR" altLang="fr-FR" sz="1800"/>
                </a:p>
              </p:txBody>
            </p:sp>
            <p:sp>
              <p:nvSpPr>
                <p:cNvPr id="4142" name="Rectangle 99"/>
                <p:cNvSpPr>
                  <a:spLocks noChangeArrowheads="1"/>
                </p:cNvSpPr>
                <p:nvPr/>
              </p:nvSpPr>
              <p:spPr bwMode="auto">
                <a:xfrm>
                  <a:off x="372" y="2015"/>
                  <a:ext cx="992" cy="39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23" name="Group 102"/>
              <p:cNvGrpSpPr>
                <a:grpSpLocks/>
              </p:cNvGrpSpPr>
              <p:nvPr/>
            </p:nvGrpSpPr>
            <p:grpSpPr bwMode="auto">
              <a:xfrm>
                <a:off x="1364" y="2015"/>
                <a:ext cx="1352" cy="642"/>
                <a:chOff x="1364" y="2015"/>
                <a:chExt cx="1352" cy="642"/>
              </a:xfrm>
            </p:grpSpPr>
            <p:sp>
              <p:nvSpPr>
                <p:cNvPr id="4139" name="Rectangle 59"/>
                <p:cNvSpPr>
                  <a:spLocks noChangeArrowheads="1"/>
                </p:cNvSpPr>
                <p:nvPr/>
              </p:nvSpPr>
              <p:spPr bwMode="auto">
                <a:xfrm>
                  <a:off x="1392" y="2015"/>
                  <a:ext cx="1296"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fr-FR" altLang="fr-FR" sz="1800">
                      <a:cs typeface="Times New Roman" pitchFamily="18" charset="0"/>
                    </a:rPr>
                    <a:t>13%</a:t>
                  </a:r>
                </a:p>
                <a:p>
                  <a:pPr algn="ctr">
                    <a:spcBef>
                      <a:spcPct val="0"/>
                    </a:spcBef>
                    <a:buFontTx/>
                    <a:buNone/>
                  </a:pPr>
                  <a:endParaRPr lang="fr-FR" altLang="fr-FR" sz="1800"/>
                </a:p>
              </p:txBody>
            </p:sp>
            <p:sp>
              <p:nvSpPr>
                <p:cNvPr id="4140" name="Rectangle 101"/>
                <p:cNvSpPr>
                  <a:spLocks noChangeArrowheads="1"/>
                </p:cNvSpPr>
                <p:nvPr/>
              </p:nvSpPr>
              <p:spPr bwMode="auto">
                <a:xfrm>
                  <a:off x="1364" y="2015"/>
                  <a:ext cx="1352" cy="39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24" name="Group 104"/>
              <p:cNvGrpSpPr>
                <a:grpSpLocks/>
              </p:cNvGrpSpPr>
              <p:nvPr/>
            </p:nvGrpSpPr>
            <p:grpSpPr bwMode="auto">
              <a:xfrm>
                <a:off x="2716" y="2015"/>
                <a:ext cx="1317" cy="642"/>
                <a:chOff x="2716" y="2015"/>
                <a:chExt cx="1317" cy="642"/>
              </a:xfrm>
            </p:grpSpPr>
            <p:sp>
              <p:nvSpPr>
                <p:cNvPr id="4137" name="Rectangle 60"/>
                <p:cNvSpPr>
                  <a:spLocks noChangeArrowheads="1"/>
                </p:cNvSpPr>
                <p:nvPr/>
              </p:nvSpPr>
              <p:spPr bwMode="auto">
                <a:xfrm>
                  <a:off x="2744" y="2015"/>
                  <a:ext cx="1261"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r>
                    <a:rPr lang="fr-FR" altLang="fr-FR" sz="1800">
                      <a:cs typeface="Times New Roman" pitchFamily="18" charset="0"/>
                    </a:rPr>
                    <a:t>graminées</a:t>
                  </a:r>
                </a:p>
                <a:p>
                  <a:pPr algn="just">
                    <a:spcBef>
                      <a:spcPct val="0"/>
                    </a:spcBef>
                    <a:buFontTx/>
                    <a:buNone/>
                  </a:pPr>
                  <a:endParaRPr lang="fr-FR" altLang="fr-FR" sz="1800"/>
                </a:p>
              </p:txBody>
            </p:sp>
            <p:sp>
              <p:nvSpPr>
                <p:cNvPr id="4138" name="Rectangle 103"/>
                <p:cNvSpPr>
                  <a:spLocks noChangeArrowheads="1"/>
                </p:cNvSpPr>
                <p:nvPr/>
              </p:nvSpPr>
              <p:spPr bwMode="auto">
                <a:xfrm>
                  <a:off x="2716" y="2015"/>
                  <a:ext cx="1317" cy="39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25" name="Group 106"/>
              <p:cNvGrpSpPr>
                <a:grpSpLocks/>
              </p:cNvGrpSpPr>
              <p:nvPr/>
            </p:nvGrpSpPr>
            <p:grpSpPr bwMode="auto">
              <a:xfrm>
                <a:off x="0" y="2409"/>
                <a:ext cx="372" cy="642"/>
                <a:chOff x="0" y="2409"/>
                <a:chExt cx="372" cy="642"/>
              </a:xfrm>
            </p:grpSpPr>
            <p:sp>
              <p:nvSpPr>
                <p:cNvPr id="4135" name="Rectangle 61"/>
                <p:cNvSpPr>
                  <a:spLocks noChangeArrowheads="1"/>
                </p:cNvSpPr>
                <p:nvPr/>
              </p:nvSpPr>
              <p:spPr bwMode="auto">
                <a:xfrm>
                  <a:off x="28" y="2409"/>
                  <a:ext cx="317"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r>
                    <a:rPr lang="fr-FR" altLang="fr-FR" sz="1800">
                      <a:cs typeface="Times New Roman" pitchFamily="18" charset="0"/>
                    </a:rPr>
                    <a:t>5</a:t>
                  </a:r>
                </a:p>
                <a:p>
                  <a:pPr algn="just">
                    <a:spcBef>
                      <a:spcPct val="0"/>
                    </a:spcBef>
                    <a:buFontTx/>
                    <a:buNone/>
                  </a:pPr>
                  <a:endParaRPr lang="fr-FR" altLang="fr-FR" sz="1800"/>
                </a:p>
              </p:txBody>
            </p:sp>
            <p:sp>
              <p:nvSpPr>
                <p:cNvPr id="4136" name="Rectangle 105"/>
                <p:cNvSpPr>
                  <a:spLocks noChangeArrowheads="1"/>
                </p:cNvSpPr>
                <p:nvPr/>
              </p:nvSpPr>
              <p:spPr bwMode="auto">
                <a:xfrm>
                  <a:off x="0" y="2409"/>
                  <a:ext cx="37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26" name="Group 108"/>
              <p:cNvGrpSpPr>
                <a:grpSpLocks/>
              </p:cNvGrpSpPr>
              <p:nvPr/>
            </p:nvGrpSpPr>
            <p:grpSpPr bwMode="auto">
              <a:xfrm>
                <a:off x="372" y="2409"/>
                <a:ext cx="992" cy="642"/>
                <a:chOff x="372" y="2409"/>
                <a:chExt cx="992" cy="642"/>
              </a:xfrm>
            </p:grpSpPr>
            <p:sp>
              <p:nvSpPr>
                <p:cNvPr id="4133" name="Rectangle 62"/>
                <p:cNvSpPr>
                  <a:spLocks noChangeArrowheads="1"/>
                </p:cNvSpPr>
                <p:nvPr/>
              </p:nvSpPr>
              <p:spPr bwMode="auto">
                <a:xfrm>
                  <a:off x="400" y="2409"/>
                  <a:ext cx="936"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r>
                    <a:rPr lang="fr-FR" altLang="fr-FR" sz="1800">
                      <a:cs typeface="Times New Roman" pitchFamily="18" charset="0"/>
                    </a:rPr>
                    <a:t>hémicryptophytes </a:t>
                  </a:r>
                </a:p>
                <a:p>
                  <a:pPr algn="just">
                    <a:spcBef>
                      <a:spcPct val="0"/>
                    </a:spcBef>
                    <a:buFontTx/>
                    <a:buNone/>
                  </a:pPr>
                  <a:endParaRPr lang="fr-FR" altLang="fr-FR" sz="1800"/>
                </a:p>
              </p:txBody>
            </p:sp>
            <p:sp>
              <p:nvSpPr>
                <p:cNvPr id="4134" name="Rectangle 107"/>
                <p:cNvSpPr>
                  <a:spLocks noChangeArrowheads="1"/>
                </p:cNvSpPr>
                <p:nvPr/>
              </p:nvSpPr>
              <p:spPr bwMode="auto">
                <a:xfrm>
                  <a:off x="372" y="2409"/>
                  <a:ext cx="99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27" name="Group 110"/>
              <p:cNvGrpSpPr>
                <a:grpSpLocks/>
              </p:cNvGrpSpPr>
              <p:nvPr/>
            </p:nvGrpSpPr>
            <p:grpSpPr bwMode="auto">
              <a:xfrm>
                <a:off x="1364" y="2409"/>
                <a:ext cx="1352" cy="642"/>
                <a:chOff x="1364" y="2409"/>
                <a:chExt cx="1352" cy="642"/>
              </a:xfrm>
            </p:grpSpPr>
            <p:sp>
              <p:nvSpPr>
                <p:cNvPr id="4131" name="Rectangle 63"/>
                <p:cNvSpPr>
                  <a:spLocks noChangeArrowheads="1"/>
                </p:cNvSpPr>
                <p:nvPr/>
              </p:nvSpPr>
              <p:spPr bwMode="auto">
                <a:xfrm>
                  <a:off x="1392" y="2409"/>
                  <a:ext cx="1296"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fr-FR" altLang="fr-FR" sz="1800">
                      <a:cs typeface="Times New Roman" pitchFamily="18" charset="0"/>
                    </a:rPr>
                    <a:t>26 %</a:t>
                  </a:r>
                </a:p>
                <a:p>
                  <a:pPr algn="ctr">
                    <a:spcBef>
                      <a:spcPct val="0"/>
                    </a:spcBef>
                    <a:buFontTx/>
                    <a:buNone/>
                  </a:pPr>
                  <a:endParaRPr lang="fr-FR" altLang="fr-FR" sz="1800"/>
                </a:p>
              </p:txBody>
            </p:sp>
            <p:sp>
              <p:nvSpPr>
                <p:cNvPr id="4132" name="Rectangle 109"/>
                <p:cNvSpPr>
                  <a:spLocks noChangeArrowheads="1"/>
                </p:cNvSpPr>
                <p:nvPr/>
              </p:nvSpPr>
              <p:spPr bwMode="auto">
                <a:xfrm>
                  <a:off x="1364" y="2409"/>
                  <a:ext cx="1352"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nvGrpSpPr>
              <p:cNvPr id="4128" name="Group 112"/>
              <p:cNvGrpSpPr>
                <a:grpSpLocks/>
              </p:cNvGrpSpPr>
              <p:nvPr/>
            </p:nvGrpSpPr>
            <p:grpSpPr bwMode="auto">
              <a:xfrm>
                <a:off x="2716" y="2409"/>
                <a:ext cx="1317" cy="642"/>
                <a:chOff x="2716" y="2409"/>
                <a:chExt cx="1317" cy="642"/>
              </a:xfrm>
            </p:grpSpPr>
            <p:sp>
              <p:nvSpPr>
                <p:cNvPr id="4129" name="Rectangle 64"/>
                <p:cNvSpPr>
                  <a:spLocks noChangeArrowheads="1"/>
                </p:cNvSpPr>
                <p:nvPr/>
              </p:nvSpPr>
              <p:spPr bwMode="auto">
                <a:xfrm>
                  <a:off x="2744" y="2409"/>
                  <a:ext cx="1261"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r>
                    <a:rPr lang="fr-FR" altLang="fr-FR" sz="1800">
                      <a:cs typeface="Times New Roman" pitchFamily="18" charset="0"/>
                    </a:rPr>
                    <a:t>iris, pissenlit</a:t>
                  </a:r>
                </a:p>
                <a:p>
                  <a:pPr algn="just">
                    <a:spcBef>
                      <a:spcPct val="0"/>
                    </a:spcBef>
                    <a:buFontTx/>
                    <a:buNone/>
                  </a:pPr>
                  <a:endParaRPr lang="fr-FR" altLang="fr-FR" sz="1800"/>
                </a:p>
              </p:txBody>
            </p:sp>
            <p:sp>
              <p:nvSpPr>
                <p:cNvPr id="4130" name="Rectangle 111"/>
                <p:cNvSpPr>
                  <a:spLocks noChangeArrowheads="1"/>
                </p:cNvSpPr>
                <p:nvPr/>
              </p:nvSpPr>
              <p:spPr bwMode="auto">
                <a:xfrm>
                  <a:off x="2716" y="2409"/>
                  <a:ext cx="1317" cy="40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grpSp>
        <p:sp>
          <p:nvSpPr>
            <p:cNvPr id="4104" name="Rectangle 114"/>
            <p:cNvSpPr>
              <a:spLocks noChangeArrowheads="1"/>
            </p:cNvSpPr>
            <p:nvPr/>
          </p:nvSpPr>
          <p:spPr bwMode="auto">
            <a:xfrm>
              <a:off x="-3" y="400"/>
              <a:ext cx="4039" cy="2415"/>
            </a:xfrm>
            <a:prstGeom prst="rect">
              <a:avLst/>
            </a:prstGeom>
            <a:noFill/>
            <a:ln w="11112">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fr-FR" altLang="fr-FR" sz="2400"/>
            </a:p>
          </p:txBody>
        </p:sp>
      </p:grpSp>
      <p:sp>
        <p:nvSpPr>
          <p:cNvPr id="4101" name="Rectangle 116"/>
          <p:cNvSpPr>
            <a:spLocks noChangeArrowheads="1"/>
          </p:cNvSpPr>
          <p:nvPr/>
        </p:nvSpPr>
        <p:spPr bwMode="auto">
          <a:xfrm>
            <a:off x="3175" y="5259388"/>
            <a:ext cx="91440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fr-FR" altLang="fr-FR" sz="1200">
                <a:cs typeface="Times New Roman" pitchFamily="18" charset="0"/>
              </a:rPr>
              <a:t> </a:t>
            </a:r>
          </a:p>
          <a:p>
            <a:pPr>
              <a:spcBef>
                <a:spcPct val="0"/>
              </a:spcBef>
              <a:buFontTx/>
              <a:buNone/>
            </a:pPr>
            <a:endParaRPr lang="fr-FR" altLang="fr-FR" sz="2400"/>
          </a:p>
        </p:txBody>
      </p:sp>
      <p:sp>
        <p:nvSpPr>
          <p:cNvPr id="4102" name="Espace réservé du numéro de diapositive 8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fld id="{FC5F813B-7DAC-4CA2-9150-29687695EAC2}" type="slidenum">
              <a:rPr lang="fr-FR" altLang="fr-FR" sz="1400" smtClean="0"/>
              <a:pPr eaLnBrk="1" hangingPunct="1">
                <a:spcBef>
                  <a:spcPct val="0"/>
                </a:spcBef>
                <a:buFontTx/>
                <a:buNone/>
              </a:pPr>
              <a:t>9</a:t>
            </a:fld>
            <a:endParaRPr lang="fr-FR" altLang="fr-FR" sz="1400" smtClean="0"/>
          </a:p>
        </p:txBody>
      </p:sp>
      <p:sp>
        <p:nvSpPr>
          <p:cNvPr id="4098" name="Rectangle 2"/>
          <p:cNvSpPr>
            <a:spLocks noGrp="1" noChangeArrowheads="1"/>
          </p:cNvSpPr>
          <p:nvPr>
            <p:ph type="ctrTitle"/>
          </p:nvPr>
        </p:nvSpPr>
        <p:spPr>
          <a:xfrm>
            <a:off x="3779912" y="228600"/>
            <a:ext cx="5129148" cy="147220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r" eaLnBrk="1" hangingPunct="1"/>
            <a:r>
              <a:rPr lang="fr-FR" altLang="fr-FR" sz="2800" b="1" dirty="0">
                <a:solidFill>
                  <a:srgbClr val="006600"/>
                </a:solidFill>
              </a:rPr>
              <a:t>Types biologiques </a:t>
            </a:r>
            <a:br>
              <a:rPr lang="fr-FR" altLang="fr-FR" sz="2800" b="1" dirty="0">
                <a:solidFill>
                  <a:srgbClr val="006600"/>
                </a:solidFill>
              </a:rPr>
            </a:br>
            <a:r>
              <a:rPr lang="fr-FR" altLang="fr-FR" sz="2800" b="1" dirty="0">
                <a:solidFill>
                  <a:srgbClr val="006600"/>
                </a:solidFill>
              </a:rPr>
              <a:t>chez les </a:t>
            </a:r>
            <a:r>
              <a:rPr lang="fr-FR" altLang="fr-FR" sz="2800" b="1" dirty="0" smtClean="0">
                <a:solidFill>
                  <a:srgbClr val="006600"/>
                </a:solidFill>
              </a:rPr>
              <a:t>végétaux</a:t>
            </a:r>
            <a:br>
              <a:rPr lang="fr-FR" altLang="fr-FR" sz="2800" b="1" dirty="0" smtClean="0">
                <a:solidFill>
                  <a:srgbClr val="006600"/>
                </a:solidFill>
              </a:rPr>
            </a:br>
            <a:r>
              <a:rPr lang="fr-FR" altLang="fr-FR" sz="2800" b="1" dirty="0" smtClean="0">
                <a:solidFill>
                  <a:srgbClr val="006600"/>
                </a:solidFill>
              </a:rPr>
              <a:t>(classification </a:t>
            </a:r>
            <a:r>
              <a:rPr lang="fr-FR" altLang="fr-FR" sz="2800" b="1" dirty="0">
                <a:solidFill>
                  <a:srgbClr val="006600"/>
                </a:solidFill>
              </a:rPr>
              <a:t>de </a:t>
            </a:r>
            <a:r>
              <a:rPr lang="fr-FR" altLang="fr-FR" sz="2800" b="1" dirty="0" err="1">
                <a:solidFill>
                  <a:srgbClr val="006600"/>
                </a:solidFill>
              </a:rPr>
              <a:t>Raunkiaer</a:t>
            </a:r>
            <a:r>
              <a:rPr lang="fr-FR" altLang="fr-FR" sz="2800" b="1" dirty="0">
                <a:solidFill>
                  <a:srgbClr val="006600"/>
                </a:solidFill>
              </a:rPr>
              <a:t>)</a:t>
            </a:r>
            <a:br>
              <a:rPr lang="fr-FR" altLang="fr-FR" sz="2800" b="1" dirty="0">
                <a:solidFill>
                  <a:srgbClr val="006600"/>
                </a:solidFill>
              </a:rPr>
            </a:br>
            <a:endParaRPr lang="fr-FR" altLang="fr-FR" sz="2800" b="1" dirty="0">
              <a:solidFill>
                <a:srgbClr val="006600"/>
              </a:solidFill>
            </a:endParaRPr>
          </a:p>
        </p:txBody>
      </p:sp>
    </p:spTree>
    <p:extLst>
      <p:ext uri="{BB962C8B-B14F-4D97-AF65-F5344CB8AC3E}">
        <p14:creationId xmlns:p14="http://schemas.microsoft.com/office/powerpoint/2010/main" val="3385953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èle par défa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altLang="fr-FR"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altLang="fr-FR" sz="1800" b="0" i="0" u="none" strike="noStrike" cap="none" normalizeH="0" baseline="0" smtClean="0">
            <a:ln>
              <a:noFill/>
            </a:ln>
            <a:solidFill>
              <a:schemeClr val="tx1"/>
            </a:solidFill>
            <a:effectLst/>
            <a:latin typeface="Arial" charset="0"/>
          </a:defRPr>
        </a:defPPr>
      </a:lstStyle>
    </a:lnDef>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19640</TotalTime>
  <Words>3105</Words>
  <Application>Microsoft Office PowerPoint</Application>
  <PresentationFormat>Affichage à l'écran (4:3)</PresentationFormat>
  <Paragraphs>742</Paragraphs>
  <Slides>87</Slides>
  <Notes>79</Notes>
  <HiddenSlides>22</HiddenSlides>
  <MMClips>0</MMClips>
  <ScaleCrop>false</ScaleCrop>
  <HeadingPairs>
    <vt:vector size="6" baseType="variant">
      <vt:variant>
        <vt:lpstr>Thème</vt:lpstr>
      </vt:variant>
      <vt:variant>
        <vt:i4>1</vt:i4>
      </vt:variant>
      <vt:variant>
        <vt:lpstr>Serveurs OLE incorporés</vt:lpstr>
      </vt:variant>
      <vt:variant>
        <vt:i4>2</vt:i4>
      </vt:variant>
      <vt:variant>
        <vt:lpstr>Titres des diapositives</vt:lpstr>
      </vt:variant>
      <vt:variant>
        <vt:i4>87</vt:i4>
      </vt:variant>
    </vt:vector>
  </HeadingPairs>
  <TitlesOfParts>
    <vt:vector size="90" baseType="lpstr">
      <vt:lpstr>Modèle par défaut</vt:lpstr>
      <vt:lpstr>Document</vt:lpstr>
      <vt:lpstr>Photo Editor Photo</vt:lpstr>
      <vt:lpstr>BIOSPHERE et BIOMES</vt:lpstr>
      <vt:lpstr>Présentation PowerPoint</vt:lpstr>
      <vt:lpstr>Quelques termes indispensables</vt:lpstr>
      <vt:lpstr>Présentation PowerPoint</vt:lpstr>
      <vt:lpstr>Définition</vt:lpstr>
      <vt:lpstr>Biodiversité : nombre d'espèces de plantes vasculaires</vt:lpstr>
      <vt:lpstr>"Géodiversité" de l'Amérique du Sud </vt:lpstr>
      <vt:lpstr>Hauts-lieux de la biodiversité dans le monde </vt:lpstr>
      <vt:lpstr>Types biologiques  chez les végétaux (classification de Raunkiaer) </vt:lpstr>
      <vt:lpstr>Présentation PowerPoint</vt:lpstr>
      <vt:lpstr>Facteurs environnementaux contrôlant la nature et la répartition des groupements végétaux (BRIGGS D. et al., 1997, Fundamentals of the Physical Environment, Routledge)</vt:lpstr>
      <vt:lpstr>Présentation PowerPoint</vt:lpstr>
      <vt:lpstr>Indice foliaire estimé</vt:lpstr>
      <vt:lpstr>Présentation PowerPoint</vt:lpstr>
      <vt:lpstr>Qu’est ce qu’un biome</vt:lpstr>
      <vt:lpstr>Facteurs influençant la répartition des biomes</vt:lpstr>
      <vt:lpstr>Biomes terrestres et climat</vt:lpstr>
      <vt:lpstr>Biomes terrestres et climat</vt:lpstr>
      <vt:lpstr>Présentation PowerPoint</vt:lpstr>
      <vt:lpstr>Principaux biomes continentaux</vt:lpstr>
      <vt:lpstr>Présentation PowerPoint</vt:lpstr>
      <vt:lpstr>Répartition actuelle et originelle des  forêts dans le monde</vt:lpstr>
      <vt:lpstr>La forêt boréale  ou taïga</vt:lpstr>
      <vt:lpstr> La forêt boréale ou taïga</vt:lpstr>
      <vt:lpstr>La forêt boréale  ou taïga</vt:lpstr>
      <vt:lpstr>Présentation PowerPoint</vt:lpstr>
      <vt:lpstr>La forêt tempérée</vt:lpstr>
      <vt:lpstr>La forêt tempérée : essences d’arbres et conditions bioclimatiques</vt:lpstr>
      <vt:lpstr>La forêt tempérée : variantes</vt:lpstr>
      <vt:lpstr>La forêt en France</vt:lpstr>
      <vt:lpstr>Présentation PowerPoint</vt:lpstr>
      <vt:lpstr>Les milieux méditerranéens</vt:lpstr>
      <vt:lpstr>Les milieux méditerranéens</vt:lpstr>
      <vt:lpstr>Les milieux méditerranéens : maquis, garrigue</vt:lpstr>
      <vt:lpstr>Les milieux méditerranéens : chaparral</vt:lpstr>
      <vt:lpstr>Les forêts tropicales dans le monde</vt:lpstr>
      <vt:lpstr> La forêt tropicale ombrophile</vt:lpstr>
      <vt:lpstr>La forêt tropicale ombrophile : stratification</vt:lpstr>
      <vt:lpstr>La forêt tropicale ombrophile</vt:lpstr>
      <vt:lpstr>La forêt tropicale ombrophile</vt:lpstr>
      <vt:lpstr>La forêt tropicale ombrophile</vt:lpstr>
      <vt:lpstr>La forêt tropicale sèche</vt:lpstr>
      <vt:lpstr>La forêt tropicale sèche</vt:lpstr>
      <vt:lpstr>Présentation PowerPoint</vt:lpstr>
      <vt:lpstr>Présentation PowerPoint</vt:lpstr>
      <vt:lpstr>Présentation PowerPoint</vt:lpstr>
      <vt:lpstr>Présentation PowerPoint</vt:lpstr>
      <vt:lpstr>La toundra</vt:lpstr>
      <vt:lpstr>La toundra</vt:lpstr>
      <vt:lpstr>La toundra</vt:lpstr>
      <vt:lpstr>Présentation PowerPoint</vt:lpstr>
      <vt:lpstr>LES ECOSYSTEMES DES MILIEUX ARIDES</vt:lpstr>
      <vt:lpstr>Les déserts froids</vt:lpstr>
      <vt:lpstr> Les déserts chauds et secs</vt:lpstr>
      <vt:lpstr>Présentation PowerPoint</vt:lpstr>
      <vt:lpstr>Les déserts semi-arides</vt:lpstr>
      <vt:lpstr>Présentation PowerPoint</vt:lpstr>
      <vt:lpstr>Prairies, steppes et savanes</vt:lpstr>
      <vt:lpstr>Les prairies tempérées</vt:lpstr>
      <vt:lpstr>Présentation PowerPoint</vt:lpstr>
      <vt:lpstr>Présentation PowerPoint</vt:lpstr>
      <vt:lpstr> La savane</vt:lpstr>
      <vt:lpstr>Présentation PowerPoint</vt:lpstr>
      <vt:lpstr>Présentation PowerPoint</vt:lpstr>
      <vt:lpstr>Présentation PowerPoint</vt:lpstr>
      <vt:lpstr>Présentation PowerPoint</vt:lpstr>
      <vt:lpstr>Présentation PowerPoint</vt:lpstr>
      <vt:lpstr>Présentation PowerPoint</vt:lpstr>
      <vt:lpstr>Les biomes aquatiques</vt:lpstr>
      <vt:lpstr>Facteurs influençant la répartition des biomes</vt:lpstr>
      <vt:lpstr>Présentation PowerPoint</vt:lpstr>
      <vt:lpstr>Biomes marins de la zone côtière</vt:lpstr>
      <vt:lpstr>Biomes marins de la zone côtière</vt:lpstr>
      <vt:lpstr>Biomes marins de la zone côtière</vt:lpstr>
      <vt:lpstr>Biomes dulcicoles</vt:lpstr>
      <vt:lpstr>Présentation PowerPoint</vt:lpstr>
      <vt:lpstr>Productivité des grands biomes</vt:lpstr>
      <vt:lpstr>Présentation PowerPoint</vt:lpstr>
      <vt:lpstr>Présentation PowerPoint</vt:lpstr>
      <vt:lpstr>Présentation PowerPoint</vt:lpstr>
      <vt:lpstr>Présentation PowerPoint</vt:lpstr>
      <vt:lpstr>Notions de services rendus par les écosystèmes à l'agriculture</vt:lpstr>
      <vt:lpstr>Exemples de services</vt:lpstr>
      <vt:lpstr>Présentation PowerPoint</vt:lpstr>
      <vt:lpstr>Présentation PowerPoint</vt:lpstr>
      <vt:lpstr>Les mécanismes de changement de la biodiversité</vt:lpstr>
      <vt:lpstr>Sitographie et références bibliographiques</vt:lpstr>
    </vt:vector>
  </TitlesOfParts>
  <Company>ULg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grands biomes</dc:title>
  <dc:creator>D. Vallod</dc:creator>
  <cp:lastModifiedBy>Dominique VALLOD</cp:lastModifiedBy>
  <cp:revision>322</cp:revision>
  <cp:lastPrinted>2014-03-18T16:46:32Z</cp:lastPrinted>
  <dcterms:created xsi:type="dcterms:W3CDTF">2001-03-09T16:35:22Z</dcterms:created>
  <dcterms:modified xsi:type="dcterms:W3CDTF">2015-03-17T12:05:28Z</dcterms:modified>
</cp:coreProperties>
</file>